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6" r:id="rId2"/>
  </p:sldMasterIdLst>
  <p:notesMasterIdLst>
    <p:notesMasterId r:id="rId11"/>
  </p:notesMasterIdLst>
  <p:handoutMasterIdLst>
    <p:handoutMasterId r:id="rId12"/>
  </p:handoutMasterIdLst>
  <p:sldIdLst>
    <p:sldId id="273" r:id="rId3"/>
    <p:sldId id="262" r:id="rId4"/>
    <p:sldId id="271" r:id="rId5"/>
    <p:sldId id="270" r:id="rId6"/>
    <p:sldId id="272" r:id="rId7"/>
    <p:sldId id="263" r:id="rId8"/>
    <p:sldId id="264" r:id="rId9"/>
    <p:sldId id="268" r:id="rId1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1760" autoAdjust="0"/>
  </p:normalViewPr>
  <p:slideViewPr>
    <p:cSldViewPr>
      <p:cViewPr>
        <p:scale>
          <a:sx n="54" d="100"/>
          <a:sy n="54" d="100"/>
        </p:scale>
        <p:origin x="-1782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4153" cy="465774"/>
          </a:xfrm>
          <a:prstGeom prst="rect">
            <a:avLst/>
          </a:prstGeom>
        </p:spPr>
        <p:txBody>
          <a:bodyPr vert="horz" lIns="92306" tIns="46154" rIns="92306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327" y="0"/>
            <a:ext cx="3044152" cy="465774"/>
          </a:xfrm>
          <a:prstGeom prst="rect">
            <a:avLst/>
          </a:prstGeom>
        </p:spPr>
        <p:txBody>
          <a:bodyPr vert="horz" lIns="92306" tIns="46154" rIns="92306" bIns="46154" rtlCol="0"/>
          <a:lstStyle>
            <a:lvl1pPr algn="r">
              <a:defRPr sz="1200"/>
            </a:lvl1pPr>
          </a:lstStyle>
          <a:p>
            <a:fld id="{913901E3-BB4D-4954-8D34-11619C93F02B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1737"/>
            <a:ext cx="3044153" cy="465774"/>
          </a:xfrm>
          <a:prstGeom prst="rect">
            <a:avLst/>
          </a:prstGeom>
        </p:spPr>
        <p:txBody>
          <a:bodyPr vert="horz" lIns="92306" tIns="46154" rIns="92306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327" y="8841737"/>
            <a:ext cx="3044152" cy="465774"/>
          </a:xfrm>
          <a:prstGeom prst="rect">
            <a:avLst/>
          </a:prstGeom>
        </p:spPr>
        <p:txBody>
          <a:bodyPr vert="horz" lIns="92306" tIns="46154" rIns="92306" bIns="46154" rtlCol="0" anchor="b"/>
          <a:lstStyle>
            <a:lvl1pPr algn="r">
              <a:defRPr sz="1200"/>
            </a:lvl1pPr>
          </a:lstStyle>
          <a:p>
            <a:fld id="{46F69A4E-AF22-4FA3-99E7-F59A18E8C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03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22" tIns="46661" rIns="93322" bIns="4666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22" tIns="46661" rIns="93322" bIns="46661" rtlCol="0"/>
          <a:lstStyle>
            <a:lvl1pPr algn="r">
              <a:defRPr sz="1200"/>
            </a:lvl1pPr>
          </a:lstStyle>
          <a:p>
            <a:fld id="{ABE6A53C-319B-4C00-AD0E-2951CB4A9187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6138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2" tIns="46661" rIns="93322" bIns="4666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2" tIns="46661" rIns="93322" bIns="4666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29"/>
            <a:ext cx="3043343" cy="465455"/>
          </a:xfrm>
          <a:prstGeom prst="rect">
            <a:avLst/>
          </a:prstGeom>
        </p:spPr>
        <p:txBody>
          <a:bodyPr vert="horz" lIns="93322" tIns="46661" rIns="93322" bIns="4666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29"/>
            <a:ext cx="3043343" cy="465455"/>
          </a:xfrm>
          <a:prstGeom prst="rect">
            <a:avLst/>
          </a:prstGeom>
        </p:spPr>
        <p:txBody>
          <a:bodyPr vert="horz" lIns="93322" tIns="46661" rIns="93322" bIns="46661" rtlCol="0" anchor="b"/>
          <a:lstStyle>
            <a:lvl1pPr algn="r">
              <a:defRPr sz="1200"/>
            </a:lvl1pPr>
          </a:lstStyle>
          <a:p>
            <a:fld id="{F75C7A2A-68E9-4655-A668-C521FF09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7061"/>
            <a:fld id="{A4C968D4-A7CE-420C-A7DF-FCF2B9C6A9DA}" type="slidenum">
              <a:rPr lang="en-US" smtClean="0"/>
              <a:pPr defTabSz="937061"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4485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b="1" i="1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7061"/>
            <a:fld id="{2D66B9B4-00FF-4C0F-9034-AC1B318BA56C}" type="slidenum">
              <a:rPr lang="en-US" smtClean="0"/>
              <a:pPr defTabSz="937061"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180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sz="1000" dirty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7061"/>
            <a:fld id="{DD6EF1C1-8D2C-4B3B-8E06-ECEE99A3490F}" type="slidenum">
              <a:rPr lang="en-US" smtClean="0"/>
              <a:pPr defTabSz="937061"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94186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68347" indent="-257840">
              <a:defRPr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7042"/>
            <a:fld id="{3127F863-BF92-41A1-8477-06897EB1AE57}" type="slidenum">
              <a:rPr lang="en-US" smtClean="0">
                <a:solidFill>
                  <a:prstClr val="black"/>
                </a:solidFill>
              </a:rPr>
              <a:pPr defTabSz="937042"/>
              <a:t>8</a:t>
            </a:fld>
            <a:endParaRPr 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935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974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135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545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548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339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5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543800" cy="655638"/>
          </a:xfrm>
          <a:prstGeom prst="rect">
            <a:avLst/>
          </a:prstGeom>
        </p:spPr>
        <p:txBody>
          <a:bodyPr/>
          <a:lstStyle>
            <a:lvl1pPr>
              <a:defRPr sz="4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3657600" cy="4525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D0BFAF-E165-4023-B35D-EE958291F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467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5EF6AD-88C6-4C44-BE28-9DF70FBE5495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D0BFAF-E165-4023-B35D-EE958291F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CA136E0-8EE6-45B6-8D94-8B3A31EBA318}" type="datetime1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DRAFT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488C844-B0D2-4C14-93C2-3437F948E4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72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130425"/>
            <a:ext cx="7010400" cy="1470025"/>
          </a:xfrm>
          <a:ln>
            <a:noFill/>
          </a:ln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9128" y="3886200"/>
            <a:ext cx="577327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152400"/>
            <a:ext cx="21217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126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166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799" y="2640772"/>
            <a:ext cx="7046913" cy="13382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799" y="1143000"/>
            <a:ext cx="7046913" cy="147395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152400"/>
            <a:ext cx="21217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82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075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308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8382000" cy="609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 flipH="1">
            <a:off x="5334000" y="2971800"/>
            <a:ext cx="7010400" cy="9144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3" name="Picture 12" descr="VDOE-h-color sm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19800" y="6324600"/>
            <a:ext cx="2252477" cy="3779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0" r:id="rId2"/>
    <p:sldLayoutId id="2147483692" r:id="rId3"/>
    <p:sldLayoutId id="2147483695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9/18/2018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10" name="Picture 9" descr="VDO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54888" y="5613400"/>
            <a:ext cx="1433512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86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e.virginia.gov/info_management/data_collection/special_education/index.s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05000"/>
            <a:ext cx="7010400" cy="147002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Overview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81200" y="3505200"/>
            <a:ext cx="5773271" cy="990600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1 Child Count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78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8458200" cy="792162"/>
          </a:xfrm>
        </p:spPr>
        <p:txBody>
          <a:bodyPr/>
          <a:lstStyle/>
          <a:p>
            <a:r>
              <a:rPr lang="en-US" sz="3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December 1 Child Count?</a:t>
            </a:r>
            <a:endParaRPr lang="en-US" sz="3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55626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 smtClean="0"/>
              <a:t>The December 1 Child Count is a snapshot of all 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students</a:t>
            </a:r>
            <a:r>
              <a:rPr lang="en-US" dirty="0" smtClean="0"/>
              <a:t> receiving special education services on December 1st of each year.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 smtClean="0"/>
              <a:t>Information collected is required for federal reporting requirements under the Individuals with Disabilities Education Act (IDEA) and for certain elements of the Standards of Quality (SOQ) state funding calculation.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		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06766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04800"/>
            <a:ext cx="8382000" cy="838200"/>
          </a:xfrm>
        </p:spPr>
        <p:txBody>
          <a:bodyPr/>
          <a:lstStyle/>
          <a:p>
            <a:r>
              <a:rPr lang="en-US" sz="36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Criteria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953000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student must meet all three of the criteria listed below in order </a:t>
            </a:r>
            <a:r>
              <a: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 reported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lvl="1"/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 a current evaluation/re-evaluation </a:t>
            </a:r>
          </a:p>
          <a:p>
            <a:pPr lvl="1"/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 a current Individualized Education Program (IEP) or Services Plan </a:t>
            </a:r>
          </a:p>
          <a:p>
            <a:pPr lvl="1"/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 receiving special education services on December 1 of the reporting year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06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533400"/>
            <a:ext cx="7924800" cy="808038"/>
          </a:xfrm>
        </p:spPr>
        <p:txBody>
          <a:bodyPr/>
          <a:lstStyle/>
          <a:p>
            <a:r>
              <a:rPr lang="en-US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Submission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7924800" cy="4525963"/>
          </a:xfrm>
        </p:spPr>
        <p:txBody>
          <a:bodyPr/>
          <a:lstStyle/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Divisions must submit data for all students for which they are legally responsible, not just those enrolled.</a:t>
            </a:r>
          </a:p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division must submit data for all students served by the division, even if the division is not legally responsible for those students.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01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8382000" cy="1143000"/>
          </a:xfrm>
        </p:spPr>
        <p:txBody>
          <a:bodyPr/>
          <a:lstStyle/>
          <a:p>
            <a:r>
              <a:rPr lang="en-US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Responsible &amp; Serving Divisions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229600" cy="47244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Responsible Division is the division that is legally responsible for the provision of a Free Appropriate Public Education (FAPE).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Serving Division is the division that provides the special education services to the student and reports all students served in their school.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follow the Student Record Collection (SRC) reporting requirements.</a:t>
            </a:r>
          </a:p>
          <a:p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631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28600"/>
            <a:ext cx="8382000" cy="715962"/>
          </a:xfrm>
        </p:spPr>
        <p:txBody>
          <a:bodyPr/>
          <a:lstStyle/>
          <a:p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Responsible Divisions Must Report: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169" y="914400"/>
            <a:ext cx="8229600" cy="5181600"/>
          </a:xfrm>
        </p:spPr>
        <p:txBody>
          <a:bodyPr/>
          <a:lstStyle/>
          <a:p>
            <a:pPr lvl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Full-time and part-time students served in the division 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Students placed in other divisions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Students placed in private schools (day or residential) or regional centers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Students placed by parents in private schools or home-schooled students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Preschool age students served in community based programs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Students receiving special education services in local or regional jails.</a:t>
            </a:r>
          </a:p>
          <a:p>
            <a:endParaRPr lang="en-US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57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0"/>
            <a:ext cx="7696200" cy="639762"/>
          </a:xfrm>
        </p:spPr>
        <p:txBody>
          <a:bodyPr/>
          <a:lstStyle/>
          <a:p>
            <a:r>
              <a:rPr lang="en-US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1 Child Count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534400" cy="5638800"/>
          </a:xfrm>
        </p:spPr>
        <p:txBody>
          <a:bodyPr/>
          <a:lstStyle/>
          <a:p>
            <a:pPr marL="509588" lvl="1" indent="-157163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 divisions do not report students enrolled in:</a:t>
            </a:r>
          </a:p>
          <a:p>
            <a:pPr marL="1200150" lvl="1" indent="-4572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 Operated Programs (SOPs),</a:t>
            </a:r>
          </a:p>
          <a:p>
            <a:pPr marL="1200150" lvl="1" indent="-4572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Department of Juvenile Justice programs,</a:t>
            </a:r>
          </a:p>
          <a:p>
            <a:pPr marL="1195387" lvl="1" indent="-4572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Department of Corrections programs, or </a:t>
            </a:r>
          </a:p>
          <a:p>
            <a:pPr marL="1195387" lvl="1" indent="-4572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Virginia School for the Deaf and Blind (VSDB)</a:t>
            </a:r>
          </a:p>
          <a:p>
            <a:pPr marL="1196975" lvl="1" indent="-458788" defTabSz="11430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195388" algn="l"/>
              </a:tabLst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entities report their own data.</a:t>
            </a:r>
          </a:p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55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Content Placeholder 2"/>
          <p:cNvSpPr>
            <a:spLocks noGrp="1"/>
          </p:cNvSpPr>
          <p:nvPr>
            <p:ph idx="1"/>
          </p:nvPr>
        </p:nvSpPr>
        <p:spPr>
          <a:xfrm>
            <a:off x="381000" y="2133601"/>
            <a:ext cx="7924800" cy="1600200"/>
          </a:xfrm>
        </p:spPr>
        <p:txBody>
          <a:bodyPr/>
          <a:lstStyle/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r:id="rId3"/>
            </a:endParaRPr>
          </a:p>
          <a:p>
            <a:pPr marL="280987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spedprogramdata@doe.virginia.gov</a:t>
            </a:r>
            <a:endParaRPr lang="en-US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838200"/>
            <a:ext cx="8229600" cy="1782762"/>
          </a:xfrm>
        </p:spPr>
        <p:txBody>
          <a:bodyPr/>
          <a:lstStyle/>
          <a:p>
            <a:r>
              <a:rPr lang="en-US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Email December 1 Child Count </a:t>
            </a:r>
            <a:r>
              <a:rPr lang="en-US" sz="4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Questions </a:t>
            </a:r>
            <a:r>
              <a:rPr lang="en-US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to:</a:t>
            </a:r>
            <a:br>
              <a:rPr lang="en-US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99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PI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VDOEKidsBannerTemplate</Template>
  <TotalTime>9378</TotalTime>
  <Words>346</Words>
  <Application>Microsoft Office PowerPoint</Application>
  <PresentationFormat>On-screen Show (4:3)</PresentationFormat>
  <Paragraphs>52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SEPI Design</vt:lpstr>
      <vt:lpstr>Office Theme</vt:lpstr>
      <vt:lpstr>Module 1: Overview</vt:lpstr>
      <vt:lpstr>What Is December 1 Child Count?</vt:lpstr>
      <vt:lpstr>Criteria</vt:lpstr>
      <vt:lpstr>Data Submission</vt:lpstr>
      <vt:lpstr>Responsible &amp; Serving Divisions</vt:lpstr>
      <vt:lpstr>Responsible Divisions Must Report:</vt:lpstr>
      <vt:lpstr>December 1 Child Count</vt:lpstr>
      <vt:lpstr>Email December 1 Child Count Questions to: </vt:lpstr>
    </vt:vector>
  </TitlesOfParts>
  <Company>Virginia IT Infrastructure Partnership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jqd53200</dc:creator>
  <cp:lastModifiedBy>Lucas, Diane (DOE)</cp:lastModifiedBy>
  <cp:revision>141</cp:revision>
  <cp:lastPrinted>2018-09-18T13:07:47Z</cp:lastPrinted>
  <dcterms:created xsi:type="dcterms:W3CDTF">2015-11-23T16:58:25Z</dcterms:created>
  <dcterms:modified xsi:type="dcterms:W3CDTF">2018-09-18T13:18:25Z</dcterms:modified>
</cp:coreProperties>
</file>