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  <p:sldMasterId id="2147483696" r:id="rId2"/>
  </p:sldMasterIdLst>
  <p:notesMasterIdLst>
    <p:notesMasterId r:id="rId9"/>
  </p:notesMasterIdLst>
  <p:handoutMasterIdLst>
    <p:handoutMasterId r:id="rId10"/>
  </p:handoutMasterIdLst>
  <p:sldIdLst>
    <p:sldId id="315" r:id="rId3"/>
    <p:sldId id="312" r:id="rId4"/>
    <p:sldId id="311" r:id="rId5"/>
    <p:sldId id="310" r:id="rId6"/>
    <p:sldId id="314" r:id="rId7"/>
    <p:sldId id="31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4" autoAdjust="0"/>
    <p:restoredTop sz="92540" autoAdjust="0"/>
  </p:normalViewPr>
  <p:slideViewPr>
    <p:cSldViewPr>
      <p:cViewPr varScale="1">
        <p:scale>
          <a:sx n="70" d="100"/>
          <a:sy n="70" d="100"/>
        </p:scale>
        <p:origin x="-115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591" cy="457513"/>
          </a:xfrm>
          <a:prstGeom prst="rect">
            <a:avLst/>
          </a:prstGeom>
        </p:spPr>
        <p:txBody>
          <a:bodyPr vert="horz" lIns="90443" tIns="45222" rIns="90443" bIns="4522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3827" y="0"/>
            <a:ext cx="2972590" cy="457513"/>
          </a:xfrm>
          <a:prstGeom prst="rect">
            <a:avLst/>
          </a:prstGeom>
        </p:spPr>
        <p:txBody>
          <a:bodyPr vert="horz" lIns="90443" tIns="45222" rIns="90443" bIns="45222" rtlCol="0"/>
          <a:lstStyle>
            <a:lvl1pPr algn="r">
              <a:defRPr sz="1200"/>
            </a:lvl1pPr>
          </a:lstStyle>
          <a:p>
            <a:fld id="{7E6B7FD4-5538-4ECB-A1B8-DF6AE1BBC10B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684926"/>
            <a:ext cx="2972591" cy="457513"/>
          </a:xfrm>
          <a:prstGeom prst="rect">
            <a:avLst/>
          </a:prstGeom>
        </p:spPr>
        <p:txBody>
          <a:bodyPr vert="horz" lIns="90443" tIns="45222" rIns="90443" bIns="4522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3827" y="8684926"/>
            <a:ext cx="2972590" cy="457513"/>
          </a:xfrm>
          <a:prstGeom prst="rect">
            <a:avLst/>
          </a:prstGeom>
        </p:spPr>
        <p:txBody>
          <a:bodyPr vert="horz" lIns="90443" tIns="45222" rIns="90443" bIns="45222" rtlCol="0" anchor="b"/>
          <a:lstStyle>
            <a:lvl1pPr algn="r">
              <a:defRPr sz="1200"/>
            </a:lvl1pPr>
          </a:lstStyle>
          <a:p>
            <a:fld id="{216BFF75-439B-4CC4-839F-AA5D95D048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6233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57200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57200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r">
              <a:defRPr sz="1200"/>
            </a:lvl1pPr>
          </a:lstStyle>
          <a:p>
            <a:fld id="{ABE6A53C-319B-4C00-AD0E-2951CB4A9187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3588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8" tIns="45719" rIns="91438" bIns="4571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38" tIns="45719" rIns="91438" bIns="4571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685213"/>
            <a:ext cx="2971800" cy="457200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4" y="8685213"/>
            <a:ext cx="2971800" cy="457200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r">
              <a:defRPr sz="1200"/>
            </a:lvl1pPr>
          </a:lstStyle>
          <a:p>
            <a:fld id="{F75C7A2A-68E9-4655-A668-C521FF099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727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60912" indent="-252636">
              <a:defRPr/>
            </a:pPr>
            <a:endParaRPr lang="en-US" dirty="0" smtClean="0">
              <a:solidFill>
                <a:srgbClr val="0070C0"/>
              </a:solidFill>
            </a:endParaRPr>
          </a:p>
        </p:txBody>
      </p:sp>
      <p:sp>
        <p:nvSpPr>
          <p:cNvPr id="1085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8129"/>
            <a:fld id="{3127F863-BF92-41A1-8477-06897EB1AE57}" type="slidenum">
              <a:rPr lang="en-US" smtClean="0">
                <a:solidFill>
                  <a:prstClr val="black"/>
                </a:solidFill>
              </a:rPr>
              <a:pPr defTabSz="918129"/>
              <a:t>6</a:t>
            </a:fld>
            <a:endParaRPr lang="en-US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7935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CA136E0-8EE6-45B6-8D94-8B3A31EBA318}" type="datetime1">
              <a:rPr lang="en-US" smtClean="0"/>
              <a:t>8/23/2018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mtClean="0"/>
              <a:t>DRAFT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E488C844-B0D2-4C14-93C2-3437F948E48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6726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0780-5619-4268-B72E-BCB4D60300E3}" type="datetimeFigureOut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8/23/2018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1FF7-DE7A-468E-81AD-367720C7FDEA}" type="slidenum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92903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0780-5619-4268-B72E-BCB4D60300E3}" type="datetimeFigureOut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8/23/2018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1FF7-DE7A-468E-81AD-367720C7FDEA}" type="slidenum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9311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0780-5619-4268-B72E-BCB4D60300E3}" type="datetimeFigureOut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8/23/2018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1FF7-DE7A-468E-81AD-367720C7FDEA}" type="slidenum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52874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2130425"/>
            <a:ext cx="7010400" cy="1470025"/>
          </a:xfrm>
          <a:ln>
            <a:noFill/>
          </a:ln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99128" y="3886200"/>
            <a:ext cx="5773271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0780-5619-4268-B72E-BCB4D60300E3}" type="datetimeFigureOut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8/23/2018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1FF7-DE7A-468E-81AD-367720C7FDEA}" type="slidenum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7200" y="152400"/>
            <a:ext cx="212178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4718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0780-5619-4268-B72E-BCB4D60300E3}" type="datetimeFigureOut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8/23/2018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1FF7-DE7A-468E-81AD-367720C7FDEA}" type="slidenum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21368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799" y="2640772"/>
            <a:ext cx="7046913" cy="13382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799" y="1143000"/>
            <a:ext cx="7046913" cy="147395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0780-5619-4268-B72E-BCB4D60300E3}" type="datetimeFigureOut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8/23/2018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1FF7-DE7A-468E-81AD-367720C7FDEA}" type="slidenum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7200" y="152400"/>
            <a:ext cx="212178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3107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0780-5619-4268-B72E-BCB4D60300E3}" type="datetimeFigureOut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8/23/2018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1FF7-DE7A-468E-81AD-367720C7FDEA}" type="slidenum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3465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0780-5619-4268-B72E-BCB4D60300E3}" type="datetimeFigureOut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8/23/2018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1FF7-DE7A-468E-81AD-367720C7FDEA}" type="slidenum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59620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0780-5619-4268-B72E-BCB4D60300E3}" type="datetimeFigureOut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8/23/2018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1FF7-DE7A-468E-81AD-367720C7FDEA}" type="slidenum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0182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0780-5619-4268-B72E-BCB4D60300E3}" type="datetimeFigureOut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8/23/2018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1FF7-DE7A-468E-81AD-367720C7FDEA}" type="slidenum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5974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0780-5619-4268-B72E-BCB4D60300E3}" type="datetimeFigureOut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8/23/2018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1FF7-DE7A-468E-81AD-367720C7FDEA}" type="slidenum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9784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0"/>
            <a:ext cx="8382000" cy="609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6200000" flipH="1">
            <a:off x="5334000" y="2971800"/>
            <a:ext cx="7010400" cy="914400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13" name="Picture 12" descr="VDOE-h-color sm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19800" y="6324600"/>
            <a:ext cx="2252477" cy="37795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E000780-5619-4268-B72E-BCB4D60300E3}" type="datetimeFigureOut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8/23/2018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48D1FF7-DE7A-468E-81AD-367720C7FDEA}" type="slidenum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pic>
        <p:nvPicPr>
          <p:cNvPr id="10" name="Picture 9" descr="VDOE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354888" y="5613400"/>
            <a:ext cx="1433512" cy="96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53050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1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447800"/>
            <a:ext cx="8001000" cy="1927225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Module 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5: </a:t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Regional </a:t>
            </a:r>
            <a:r>
              <a:rPr lang="en-US" sz="4000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Programs</a:t>
            </a:r>
            <a:endParaRPr lang="en-US" sz="40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981200" y="3886200"/>
            <a:ext cx="5773271" cy="990600"/>
          </a:xfrm>
        </p:spPr>
        <p:txBody>
          <a:bodyPr/>
          <a:lstStyle/>
          <a:p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December 1 Child Count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4373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152400"/>
            <a:ext cx="8077200" cy="715962"/>
          </a:xfrm>
        </p:spPr>
        <p:txBody>
          <a:bodyPr/>
          <a:lstStyle/>
          <a:p>
            <a:r>
              <a:rPr lang="en-US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Tuition Reimbursement</a:t>
            </a:r>
            <a:endParaRPr lang="en-US" sz="3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229600" cy="59436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Divisions can request tuition reimbursement for students receiving services at a regional program.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Summer semester claims for services provided July 1-August 31 of the reporting school year are submitted with this December 1 Child Count.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First semester claims for services provided September 1-January 31 of the reporting school year are submitted with the subsequent March 31 Student Record Collection (SRC).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Second Semester claims for services provided February 1 - June 30 of reporting school year will be submitted with the end of year (EOY) SRC.</a:t>
            </a:r>
            <a:endParaRPr lang="en-US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5007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381000"/>
            <a:ext cx="7696200" cy="1020762"/>
          </a:xfrm>
        </p:spPr>
        <p:txBody>
          <a:bodyPr/>
          <a:lstStyle/>
          <a:p>
            <a:r>
              <a:rPr lang="en-US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Reimbursement claims can be made for </a:t>
            </a:r>
            <a:r>
              <a:rPr lang="en-US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these </a:t>
            </a:r>
            <a:r>
              <a:rPr lang="en-US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disability codes:</a:t>
            </a:r>
            <a:br>
              <a:rPr lang="en-US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en-US" sz="2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7391400" cy="3992563"/>
          </a:xfrm>
        </p:spPr>
        <p:txBody>
          <a:bodyPr/>
          <a:lstStyle/>
          <a:p>
            <a:pPr lvl="2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Autism</a:t>
            </a:r>
          </a:p>
          <a:p>
            <a:pPr lvl="2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Deaf-blindness</a:t>
            </a:r>
          </a:p>
          <a:p>
            <a:pPr lvl="2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Emotional Disability</a:t>
            </a:r>
          </a:p>
          <a:p>
            <a:pPr lvl="2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Hearing Impairment</a:t>
            </a:r>
          </a:p>
          <a:p>
            <a:pPr lvl="2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Multiple Disability</a:t>
            </a:r>
          </a:p>
          <a:p>
            <a:pPr lvl="2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Traumatic Brain Injury</a:t>
            </a:r>
          </a:p>
          <a:p>
            <a:pPr lvl="0">
              <a:buFont typeface="Wingdings" panose="05000000000000000000" pitchFamily="2" charset="2"/>
              <a:buChar char="§"/>
            </a:pPr>
            <a:endParaRPr lang="en-US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115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" y="76200"/>
            <a:ext cx="8229600" cy="1143000"/>
          </a:xfrm>
        </p:spPr>
        <p:txBody>
          <a:bodyPr/>
          <a:lstStyle/>
          <a:p>
            <a:r>
              <a:rPr lang="en-US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Reporting Students Enrolled in</a:t>
            </a:r>
            <a:r>
              <a:rPr lang="en-US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Regional Programs</a:t>
            </a:r>
            <a:endParaRPr lang="en-US" sz="2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229600" cy="5029200"/>
          </a:xfrm>
        </p:spPr>
        <p:txBody>
          <a:bodyPr/>
          <a:lstStyle/>
          <a:p>
            <a:pPr marL="0" lvl="0" indent="0">
              <a:buNone/>
            </a:pPr>
            <a:r>
              <a:rPr lang="en-U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When reporting regional 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program </a:t>
            </a:r>
            <a:r>
              <a:rPr lang="en-U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students, use the: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Three (3) digit regional program code for the serving division,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Four (4) digit school code for the regional program, and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Tuition paid code 4</a:t>
            </a:r>
          </a:p>
          <a:p>
            <a:pPr lvl="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Divisions can use an N Record when claiming summer reimbursement for students who were enrolled during the summer, but who are no longer enrolled as of December 1.</a:t>
            </a:r>
          </a:p>
          <a:p>
            <a:pPr lvl="1"/>
            <a:endParaRPr lang="en-US" sz="2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1"/>
            <a:endParaRPr lang="en-US" sz="2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1"/>
            <a:endParaRPr lang="en-US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0019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905000"/>
            <a:ext cx="8229600" cy="4297363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Report the disability claim monetary amount in the regional tuition disability field. A smaller claim would likely be made when the regional tuition disability is the secondary disability or tertiary disability.</a:t>
            </a:r>
            <a:endParaRPr lang="en-US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 non-reimbursable disability codes, enter zero (0) for the dollar amount.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Title 3"/>
          <p:cNvSpPr>
            <a:spLocks noGrp="1"/>
          </p:cNvSpPr>
          <p:nvPr>
            <p:ph type="title"/>
          </p:nvPr>
        </p:nvSpPr>
        <p:spPr>
          <a:xfrm>
            <a:off x="228600" y="274638"/>
            <a:ext cx="8001000" cy="1143000"/>
          </a:xfrm>
        </p:spPr>
        <p:txBody>
          <a:bodyPr/>
          <a:lstStyle/>
          <a:p>
            <a:pPr algn="l"/>
            <a:r>
              <a:rPr lang="en-US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Reporting Students Enrolled in</a:t>
            </a:r>
            <a:r>
              <a:rPr lang="en-US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Regional Programs (</a:t>
            </a:r>
            <a:r>
              <a:rPr lang="en-US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continued) </a:t>
            </a:r>
          </a:p>
        </p:txBody>
      </p:sp>
    </p:spTree>
    <p:extLst>
      <p:ext uri="{BB962C8B-B14F-4D97-AF65-F5344CB8AC3E}">
        <p14:creationId xmlns:p14="http://schemas.microsoft.com/office/powerpoint/2010/main" val="1142910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1219200"/>
            <a:ext cx="7620000" cy="1143000"/>
          </a:xfrm>
        </p:spPr>
        <p:txBody>
          <a:bodyPr/>
          <a:lstStyle/>
          <a:p>
            <a:pPr marL="365760" lvl="0" indent="-256032">
              <a:spcBef>
                <a:spcPct val="20000"/>
              </a:spcBef>
              <a:defRPr/>
            </a:pPr>
            <a:r>
              <a:rPr lang="en-US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Email </a:t>
            </a:r>
            <a:r>
              <a:rPr lang="en-US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December 1 Child Count Questions to:</a:t>
            </a:r>
            <a:br>
              <a:rPr lang="en-US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en-US" dirty="0"/>
          </a:p>
        </p:txBody>
      </p:sp>
      <p:sp>
        <p:nvSpPr>
          <p:cNvPr id="56322" name="Content Placeholder 2"/>
          <p:cNvSpPr>
            <a:spLocks noGrp="1"/>
          </p:cNvSpPr>
          <p:nvPr>
            <p:ph idx="1"/>
          </p:nvPr>
        </p:nvSpPr>
        <p:spPr>
          <a:xfrm>
            <a:off x="457200" y="2819401"/>
            <a:ext cx="7467600" cy="762000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/>
              <a:t>spedprogramdata@doe.virginia.gov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18482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PI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VDOEKidsBannerTemplate</Template>
  <TotalTime>3178</TotalTime>
  <Words>257</Words>
  <Application>Microsoft Office PowerPoint</Application>
  <PresentationFormat>On-screen Show (4:3)</PresentationFormat>
  <Paragraphs>29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SEPI Design</vt:lpstr>
      <vt:lpstr>Office Theme</vt:lpstr>
      <vt:lpstr>Module 5:  Regional Programs</vt:lpstr>
      <vt:lpstr>Tuition Reimbursement</vt:lpstr>
      <vt:lpstr>Reimbursement claims can be made for these disability codes: </vt:lpstr>
      <vt:lpstr>Reporting Students Enrolled in Regional Programs</vt:lpstr>
      <vt:lpstr>Reporting Students Enrolled in Regional Programs (continued) </vt:lpstr>
      <vt:lpstr>Email December 1 Child Count Questions to: </vt:lpstr>
    </vt:vector>
  </TitlesOfParts>
  <Company>Virginia IT Infrastructure Partnership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jqd53200</dc:creator>
  <cp:lastModifiedBy>Lucas, Diane (DOE)</cp:lastModifiedBy>
  <cp:revision>101</cp:revision>
  <cp:lastPrinted>2017-08-16T18:17:09Z</cp:lastPrinted>
  <dcterms:created xsi:type="dcterms:W3CDTF">2015-11-23T16:58:25Z</dcterms:created>
  <dcterms:modified xsi:type="dcterms:W3CDTF">2018-08-23T12:49:04Z</dcterms:modified>
</cp:coreProperties>
</file>