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6" r:id="rId2"/>
  </p:sldMasterIdLst>
  <p:notesMasterIdLst>
    <p:notesMasterId r:id="rId9"/>
  </p:notesMasterIdLst>
  <p:handoutMasterIdLst>
    <p:handoutMasterId r:id="rId10"/>
  </p:handoutMasterIdLst>
  <p:sldIdLst>
    <p:sldId id="314" r:id="rId3"/>
    <p:sldId id="309" r:id="rId4"/>
    <p:sldId id="311" r:id="rId5"/>
    <p:sldId id="310" r:id="rId6"/>
    <p:sldId id="312" r:id="rId7"/>
    <p:sldId id="31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2362" autoAdjust="0"/>
  </p:normalViewPr>
  <p:slideViewPr>
    <p:cSldViewPr>
      <p:cViewPr varScale="1">
        <p:scale>
          <a:sx n="70" d="100"/>
          <a:sy n="70" d="100"/>
        </p:scale>
        <p:origin x="-5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91" cy="457513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3827" y="0"/>
            <a:ext cx="2972590" cy="457513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B16A6EF9-977B-437A-8D98-2CA365497A48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4926"/>
            <a:ext cx="2972591" cy="457513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3827" y="8684926"/>
            <a:ext cx="2972590" cy="457513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6A2A5E22-E8EF-4B83-9376-318B0690B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41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ABE6A53C-319B-4C00-AD0E-2951CB4A9187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F75C7A2A-68E9-4655-A668-C521FF09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60912" indent="-252636">
              <a:defRPr/>
            </a:pP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129"/>
            <a:fld id="{3127F863-BF92-41A1-8477-06897EB1AE57}" type="slidenum">
              <a:rPr lang="en-US" smtClean="0">
                <a:solidFill>
                  <a:prstClr val="black"/>
                </a:solidFill>
              </a:rPr>
              <a:pPr defTabSz="918129"/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935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742950" indent="-285750">
              <a:buFont typeface="Wingdings" panose="05000000000000000000" pitchFamily="2" charset="2"/>
              <a:buChar char="q"/>
              <a:defRPr/>
            </a:lvl2pPr>
            <a:lvl3pPr marL="1143000" indent="-228600">
              <a:buFont typeface="Wingdings" panose="05000000000000000000" pitchFamily="2" charset="2"/>
              <a:buChar char="§"/>
              <a:defRPr sz="2800"/>
            </a:lvl3pPr>
            <a:lvl4pPr>
              <a:defRPr sz="24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CA136E0-8EE6-45B6-8D94-8B3A31EBA318}" type="datetime1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DRAFT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488C844-B0D2-4C14-93C2-3437F948E4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72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31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375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159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130425"/>
            <a:ext cx="7010400" cy="1470025"/>
          </a:xfrm>
          <a:ln>
            <a:noFill/>
          </a:ln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9128" y="3886200"/>
            <a:ext cx="577327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152400"/>
            <a:ext cx="21217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626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026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799" y="2640772"/>
            <a:ext cx="7046913" cy="13382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799" y="1143000"/>
            <a:ext cx="7046913" cy="147395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152400"/>
            <a:ext cx="21217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54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735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935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680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038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333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8382000" cy="609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 flipH="1">
            <a:off x="5334000" y="2971800"/>
            <a:ext cx="7010400" cy="9144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3" name="Picture 12" descr="VDOE-h-color s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9800" y="6324600"/>
            <a:ext cx="2252477" cy="3779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E000780-5619-4268-B72E-BCB4D60300E3}" type="datetimeFigureOut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8D1FF7-DE7A-468E-81AD-367720C7FDEA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10" name="Picture 9" descr="VDO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54888" y="5613400"/>
            <a:ext cx="1433512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209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600200"/>
            <a:ext cx="7010400" cy="20002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</a:t>
            </a:r>
            <a:r>
              <a:rPr lang="en-US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7:</a:t>
            </a:r>
            <a: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Virtual Schools &amp; Jails</a:t>
            </a:r>
            <a: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1 Child Count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89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229600" cy="639762"/>
          </a:xfrm>
        </p:spPr>
        <p:txBody>
          <a:bodyPr/>
          <a:lstStyle/>
          <a:p>
            <a:pPr lvl="0" algn="ctr">
              <a:spcBef>
                <a:spcPts val="0"/>
              </a:spcBef>
              <a:defRPr/>
            </a:pP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Virtual </a:t>
            </a:r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Schools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229600" cy="53340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division hosting the virtual school is both the responsible and serving division. 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 </a:t>
            </a:r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following data elements as:</a:t>
            </a:r>
            <a:endParaRPr lang="en-U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spcBef>
                <a:spcPts val="1200"/>
              </a:spcBef>
              <a:spcAft>
                <a:spcPts val="600"/>
              </a:spcAft>
              <a:buSzPct val="72000"/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Responsible d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ivision </a:t>
            </a:r>
            <a:r>
              <a:rPr lang="en-US" sz="2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equals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serving division 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spcBef>
                <a:spcPts val="1200"/>
              </a:spcBef>
              <a:spcAft>
                <a:spcPts val="600"/>
              </a:spcAft>
              <a:buSzPct val="72000"/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Responsible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 </a:t>
            </a:r>
            <a:r>
              <a:rPr lang="en-US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equals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serving school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spcBef>
                <a:spcPts val="1200"/>
              </a:spcBef>
              <a:spcAft>
                <a:spcPts val="600"/>
              </a:spcAft>
              <a:buSzPct val="72000"/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Placement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code </a:t>
            </a:r>
            <a:r>
              <a:rPr lang="en-US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equals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code 1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SzPct val="72000"/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Status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Code </a:t>
            </a:r>
            <a:r>
              <a:rPr lang="en-US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equals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“V” record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SzPct val="72000"/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Regular class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</a:t>
            </a:r>
            <a:r>
              <a:rPr lang="en-US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equals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 0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SzPct val="72000"/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Special Ed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</a:t>
            </a:r>
            <a:r>
              <a:rPr lang="en-US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equals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use the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 instructional day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calculation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908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152400"/>
            <a:ext cx="8229600" cy="1143000"/>
          </a:xfrm>
        </p:spPr>
        <p:txBody>
          <a:bodyPr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Virtual </a:t>
            </a:r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</a:t>
            </a:r>
            <a:b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Example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199"/>
            <a:ext cx="7772400" cy="3581401"/>
          </a:xfrm>
        </p:spPr>
        <p:txBody>
          <a:bodyPr/>
          <a:lstStyle/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A student resides in Nottoway County, but is enrolled in a virtual school program in Amelia County.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Amelia County is both the responsible and serving division.  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Amelia County will report the student on the December 1 Child Count. </a:t>
            </a:r>
          </a:p>
        </p:txBody>
      </p:sp>
    </p:spTree>
    <p:extLst>
      <p:ext uri="{BB962C8B-B14F-4D97-AF65-F5344CB8AC3E}">
        <p14:creationId xmlns:p14="http://schemas.microsoft.com/office/powerpoint/2010/main" val="1070127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772400" cy="715962"/>
          </a:xfrm>
        </p:spPr>
        <p:txBody>
          <a:bodyPr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Local and Regional Jails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001000" cy="5410200"/>
          </a:xfrm>
        </p:spPr>
        <p:txBody>
          <a:bodyPr/>
          <a:lstStyle/>
          <a:p>
            <a:pPr marL="351600" lvl="1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Students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receiving special education services in a local or regional jail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reported in the December 1 Child Count of the division in which the jail is located.</a:t>
            </a:r>
          </a:p>
          <a:p>
            <a:pPr marL="351600" lvl="1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reporting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division is both the </a:t>
            </a:r>
            <a:r>
              <a:rPr lang="en-US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responsible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division and </a:t>
            </a:r>
            <a:r>
              <a:rPr lang="en-US" sz="2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serving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division.  </a:t>
            </a:r>
            <a:endParaRPr lang="en-US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51600" lvl="1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Placement code </a:t>
            </a:r>
            <a:r>
              <a:rPr lang="en-US" sz="24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2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 code </a:t>
            </a:r>
            <a:r>
              <a:rPr lang="en-US" sz="24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9997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identify the student as being incarcerated in a local or regional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jail.</a:t>
            </a:r>
          </a:p>
          <a:p>
            <a:pPr marL="351600" lvl="1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Placement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code 8 reports a regular class percent of zero.</a:t>
            </a:r>
          </a:p>
          <a:p>
            <a:pPr marL="0" indent="0">
              <a:buNone/>
            </a:pP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52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cal and Regional Jail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1143000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Local and Regional Jail</a:t>
            </a:r>
            <a:b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i="1" dirty="0" smtClean="0"/>
              <a:t>Example Summary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71600" y="1905000"/>
            <a:ext cx="6477000" cy="4221163"/>
          </a:xfrm>
        </p:spPr>
        <p:txBody>
          <a:bodyPr/>
          <a:lstStyle/>
          <a:p>
            <a:pPr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Responsible Division is 073</a:t>
            </a:r>
          </a:p>
          <a:p>
            <a:pPr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Responsible School is 9997</a:t>
            </a:r>
          </a:p>
          <a:p>
            <a:pPr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Serving </a:t>
            </a:r>
            <a:r>
              <a:rPr lang="en-US" dirty="0"/>
              <a:t>Division is </a:t>
            </a:r>
            <a:r>
              <a:rPr lang="en-US" dirty="0" smtClean="0"/>
              <a:t>073</a:t>
            </a:r>
          </a:p>
          <a:p>
            <a:pPr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Serving</a:t>
            </a:r>
            <a:r>
              <a:rPr lang="en-US" dirty="0"/>
              <a:t> School is </a:t>
            </a:r>
            <a:r>
              <a:rPr lang="en-US" dirty="0" smtClean="0"/>
              <a:t>9997</a:t>
            </a:r>
          </a:p>
          <a:p>
            <a:pPr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Placement Code is 8</a:t>
            </a:r>
          </a:p>
        </p:txBody>
      </p:sp>
    </p:spTree>
    <p:extLst>
      <p:ext uri="{BB962C8B-B14F-4D97-AF65-F5344CB8AC3E}">
        <p14:creationId xmlns:p14="http://schemas.microsoft.com/office/powerpoint/2010/main" val="1559865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7543800" cy="1066800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Email 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1 Child Count Questions to</a:t>
            </a:r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"/>
          <p:cNvSpPr>
            <a:spLocks noGrp="1"/>
          </p:cNvSpPr>
          <p:nvPr>
            <p:ph idx="1"/>
          </p:nvPr>
        </p:nvSpPr>
        <p:spPr>
          <a:xfrm>
            <a:off x="457200" y="3048000"/>
            <a:ext cx="7467600" cy="15240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spedprogramdata@doe.virginia.gov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75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PI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VDOEKidsBannerTemplate</Template>
  <TotalTime>3185</TotalTime>
  <Words>224</Words>
  <Application>Microsoft Office PowerPoint</Application>
  <PresentationFormat>On-screen Show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SEPI Design</vt:lpstr>
      <vt:lpstr>Office Theme</vt:lpstr>
      <vt:lpstr>Module 7: Virtual Schools &amp; Jails  </vt:lpstr>
      <vt:lpstr>Virtual Schools</vt:lpstr>
      <vt:lpstr>Virtual School Example </vt:lpstr>
      <vt:lpstr>Local and Regional Jails</vt:lpstr>
      <vt:lpstr>Local and Regional Jail Example Summary</vt:lpstr>
      <vt:lpstr>Email December 1 Child Count Questions to:</vt:lpstr>
    </vt:vector>
  </TitlesOfParts>
  <Company>Virginia IT Infrastructure Partnership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jqd53200</dc:creator>
  <cp:lastModifiedBy>Lucas, Diane (DOE)</cp:lastModifiedBy>
  <cp:revision>114</cp:revision>
  <cp:lastPrinted>2017-08-16T18:21:01Z</cp:lastPrinted>
  <dcterms:created xsi:type="dcterms:W3CDTF">2015-11-23T16:58:25Z</dcterms:created>
  <dcterms:modified xsi:type="dcterms:W3CDTF">2018-08-23T18:11:40Z</dcterms:modified>
</cp:coreProperties>
</file>