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handoutMasterIdLst>
    <p:handoutMasterId r:id="rId17"/>
  </p:handoutMasterIdLst>
  <p:sldIdLst>
    <p:sldId id="273" r:id="rId2"/>
    <p:sldId id="266" r:id="rId3"/>
    <p:sldId id="272" r:id="rId4"/>
    <p:sldId id="267" r:id="rId5"/>
    <p:sldId id="268" r:id="rId6"/>
    <p:sldId id="269" r:id="rId7"/>
    <p:sldId id="270" r:id="rId8"/>
    <p:sldId id="275" r:id="rId9"/>
    <p:sldId id="274" r:id="rId10"/>
    <p:sldId id="271" r:id="rId11"/>
    <p:sldId id="276" r:id="rId12"/>
    <p:sldId id="281" r:id="rId13"/>
    <p:sldId id="277" r:id="rId14"/>
    <p:sldId id="279" r:id="rId15"/>
    <p:sldId id="280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9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27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9E176C-901F-4450-AADE-8078A2CDE4D4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65641F-BF25-4256-994C-E771F98DF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4885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2130425"/>
            <a:ext cx="7010400" cy="1470025"/>
          </a:xfrm>
          <a:ln>
            <a:noFill/>
          </a:ln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99128" y="3886200"/>
            <a:ext cx="5773271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0780-5619-4268-B72E-BCB4D60300E3}" type="datetimeFigureOut">
              <a:rPr lang="en-US" smtClean="0"/>
              <a:pPr/>
              <a:t>8/23/2018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1FF7-DE7A-468E-81AD-367720C7FDEA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7200" y="152400"/>
            <a:ext cx="212178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7333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0780-5619-4268-B72E-BCB4D60300E3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1FF7-DE7A-468E-81AD-367720C7F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6679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0780-5619-4268-B72E-BCB4D60300E3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1FF7-DE7A-468E-81AD-367720C7F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2065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0780-5619-4268-B72E-BCB4D60300E3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1FF7-DE7A-468E-81AD-367720C7F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1216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799" y="2640772"/>
            <a:ext cx="7046913" cy="13382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799" y="1143000"/>
            <a:ext cx="7046913" cy="147395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0780-5619-4268-B72E-BCB4D60300E3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1FF7-DE7A-468E-81AD-367720C7FDEA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7200" y="152400"/>
            <a:ext cx="212178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6659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0780-5619-4268-B72E-BCB4D60300E3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1FF7-DE7A-468E-81AD-367720C7F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8016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0780-5619-4268-B72E-BCB4D60300E3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1FF7-DE7A-468E-81AD-367720C7F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769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0780-5619-4268-B72E-BCB4D60300E3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1FF7-DE7A-468E-81AD-367720C7F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6643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0780-5619-4268-B72E-BCB4D60300E3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1FF7-DE7A-468E-81AD-367720C7F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1588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0780-5619-4268-B72E-BCB4D60300E3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1FF7-DE7A-468E-81AD-367720C7F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3575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0780-5619-4268-B72E-BCB4D60300E3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1FF7-DE7A-468E-81AD-367720C7F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0881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E000780-5619-4268-B72E-BCB4D60300E3}" type="datetimeFigureOut">
              <a:rPr lang="en-US" smtClean="0"/>
              <a:pPr/>
              <a:t>8/23/2018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48D1FF7-DE7A-468E-81AD-367720C7FDEA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VDOE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354888" y="5613400"/>
            <a:ext cx="1433512" cy="96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56447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1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oe.virginia.gov/info_management/data_collection/special_education/index.s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doe.virginia.gov/info_management/data_collection/special_education/index.s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600200"/>
            <a:ext cx="7010400" cy="200025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Module </a:t>
            </a:r>
            <a:r>
              <a:rPr lang="en-US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8:</a:t>
            </a:r>
            <a:r>
              <a:rPr lang="en-US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Submission Procedures</a:t>
            </a:r>
            <a:br>
              <a:rPr lang="en-US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December 1 Child Count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1557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11430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Superintendent’s </a:t>
            </a:r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Approval Process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4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superintendent will receive an email stating that a new file has been submitted, and is awaiting approval</a:t>
            </a:r>
            <a:r>
              <a:rPr lang="en-US" sz="24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en-US" sz="2400" b="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4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superintendent will log into the Superintendent’s Data Collection Approvals (SDCA) application to review </a:t>
            </a:r>
            <a:r>
              <a:rPr lang="en-US" sz="24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submitted data.</a:t>
            </a:r>
            <a:endParaRPr lang="en-US" sz="2400" b="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4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superintendent </a:t>
            </a:r>
            <a:r>
              <a:rPr lang="en-US" sz="24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chooses to “</a:t>
            </a:r>
            <a:r>
              <a:rPr lang="en-U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Approve</a:t>
            </a:r>
            <a:r>
              <a:rPr lang="en-US" sz="24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” or </a:t>
            </a:r>
            <a:r>
              <a:rPr lang="en-US" sz="24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</a:t>
            </a:r>
            <a:r>
              <a:rPr lang="en-U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Disapprove</a:t>
            </a:r>
            <a:r>
              <a:rPr lang="en-US" sz="24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” the data.</a:t>
            </a:r>
            <a:endParaRPr lang="en-US" sz="2400" b="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5454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915400" cy="800100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Superintendent’s</a:t>
            </a:r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Approval Process </a:t>
            </a:r>
            <a:r>
              <a:rPr lang="en-US" sz="27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(continued)</a:t>
            </a:r>
            <a:endParaRPr lang="en-US" sz="2700" b="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4800600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400" b="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If the superintendent selects “Disapprove,” the data file returns </a:t>
            </a:r>
            <a:r>
              <a:rPr lang="en-US" sz="2400" b="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the </a:t>
            </a:r>
            <a:r>
              <a:rPr lang="en-US" sz="2400" b="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SpEd director’s </a:t>
            </a:r>
            <a:r>
              <a:rPr lang="en-US" sz="2400" b="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 for </a:t>
            </a:r>
            <a:r>
              <a:rPr lang="en-US" sz="2400" b="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corrections.</a:t>
            </a:r>
          </a:p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400" b="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SpEd director can make corrections, </a:t>
            </a:r>
            <a:r>
              <a:rPr lang="en-US" sz="2400" b="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re-enter the parentally-placed </a:t>
            </a:r>
            <a:r>
              <a:rPr lang="en-US" sz="2400" b="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information, and resubmit </a:t>
            </a:r>
            <a:r>
              <a:rPr lang="en-US" sz="2400" b="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</a:t>
            </a:r>
            <a:r>
              <a:rPr lang="en-US" sz="2400" b="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data file</a:t>
            </a:r>
            <a:r>
              <a:rPr lang="en-US" sz="2400" b="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b="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 the superintendent’s verification and approval. </a:t>
            </a:r>
            <a:endParaRPr lang="en-US" sz="1200" b="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400" b="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superintendent </a:t>
            </a:r>
            <a:r>
              <a:rPr lang="en-US" sz="2400" b="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will, again, receive </a:t>
            </a:r>
            <a:r>
              <a:rPr lang="en-US" sz="2400" b="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 email </a:t>
            </a:r>
            <a:r>
              <a:rPr lang="en-US" sz="2400" b="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indicating that approval </a:t>
            </a:r>
            <a:r>
              <a:rPr lang="en-US" sz="2400" b="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 </a:t>
            </a:r>
            <a:r>
              <a:rPr lang="en-US" sz="2400" b="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needed and must review, verify, and approve the </a:t>
            </a:r>
            <a:r>
              <a:rPr lang="en-US" sz="2400" b="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certification report </a:t>
            </a:r>
            <a:r>
              <a:rPr lang="en-US" sz="2400" b="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electronically by the December 1 Child Count due date. </a:t>
            </a:r>
            <a:endParaRPr lang="en-US" sz="1200" b="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3311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Important!</a:t>
            </a:r>
            <a:endParaRPr lang="en-US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superintendent must review &amp; electronically approve the certification report </a:t>
            </a:r>
            <a:r>
              <a:rPr lang="en-US" b="0" u="sng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</a:t>
            </a:r>
            <a:r>
              <a:rPr lang="en-US" b="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the financial verification report.</a:t>
            </a:r>
          </a:p>
          <a:p>
            <a:r>
              <a:rPr lang="en-US" b="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All divisions must have a successful submission, </a:t>
            </a:r>
            <a:r>
              <a:rPr lang="en-US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including approval by the superintendent by the posted due date</a:t>
            </a:r>
            <a:r>
              <a:rPr lang="en-US" b="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en-US" b="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7162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38200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Resubmission Window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28600" y="1676401"/>
            <a:ext cx="8763000" cy="34290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26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VDOE </a:t>
            </a:r>
            <a:r>
              <a:rPr lang="en-US" sz="26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will individually address each request to reopen the </a:t>
            </a:r>
            <a:r>
              <a:rPr lang="en-US" sz="26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child count submission window </a:t>
            </a:r>
            <a:r>
              <a:rPr lang="en-US" sz="26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during </a:t>
            </a:r>
            <a:r>
              <a:rPr lang="en-US" sz="26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penalty free </a:t>
            </a:r>
            <a:r>
              <a:rPr lang="en-US" sz="26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resubmission </a:t>
            </a:r>
            <a:r>
              <a:rPr lang="en-US" sz="26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period.</a:t>
            </a:r>
          </a:p>
          <a:p>
            <a:pPr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26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</a:t>
            </a:r>
            <a:r>
              <a:rPr lang="en-US" sz="26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penalty free resubmission </a:t>
            </a:r>
            <a:r>
              <a:rPr lang="en-US" sz="26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period, as well as any other due dates, will be communicated to divisions through emails/memos and </a:t>
            </a:r>
            <a:r>
              <a:rPr lang="en-US" sz="26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2"/>
              </a:rPr>
              <a:t>website</a:t>
            </a:r>
            <a:r>
              <a:rPr lang="en-US" sz="26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resources.</a:t>
            </a:r>
            <a:endParaRPr lang="en-US" sz="2600" b="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986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620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Resubmission Reminders</a:t>
            </a:r>
            <a:endParaRPr lang="en-US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28600" y="1066800"/>
            <a:ext cx="8839200" cy="5257800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  <a:defRPr/>
            </a:pPr>
            <a:r>
              <a:rPr lang="en-US" sz="24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Any resubmission </a:t>
            </a:r>
            <a:r>
              <a:rPr lang="en-US" sz="24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 final superintendent approval must be completed by </a:t>
            </a:r>
            <a:r>
              <a:rPr lang="en-US" sz="24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close of the resubmission window.</a:t>
            </a:r>
          </a:p>
          <a:p>
            <a:pPr>
              <a:spcBef>
                <a:spcPts val="1200"/>
              </a:spcBef>
              <a:spcAft>
                <a:spcPts val="600"/>
              </a:spcAft>
              <a:defRPr/>
            </a:pPr>
            <a:r>
              <a:rPr lang="en-US" sz="24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Extensions </a:t>
            </a:r>
            <a:r>
              <a:rPr lang="en-US" sz="24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will not be granted after </a:t>
            </a:r>
            <a:r>
              <a:rPr lang="en-US" sz="24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</a:t>
            </a:r>
            <a:r>
              <a:rPr lang="en-US" sz="24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deadline</a:t>
            </a:r>
            <a:r>
              <a:rPr lang="en-US" sz="24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en-US" sz="2400" b="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Bef>
                <a:spcPts val="1200"/>
              </a:spcBef>
              <a:spcAft>
                <a:spcPts val="600"/>
              </a:spcAft>
              <a:defRPr/>
            </a:pPr>
            <a:r>
              <a:rPr lang="en-US" sz="24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If a division makes a request to reopen the window after the </a:t>
            </a:r>
            <a:r>
              <a:rPr lang="en-US" sz="24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deadline</a:t>
            </a:r>
            <a:r>
              <a:rPr lang="en-US" sz="24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the division must follow the protocol for resubmission which requires </a:t>
            </a:r>
            <a:r>
              <a:rPr lang="en-US" sz="24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superintendent </a:t>
            </a:r>
            <a:r>
              <a:rPr lang="en-US" sz="24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</a:t>
            </a:r>
            <a:r>
              <a:rPr lang="en-US" sz="24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submit (in writing) a detailed </a:t>
            </a:r>
            <a:r>
              <a:rPr lang="en-US" sz="24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reason for the </a:t>
            </a:r>
            <a:r>
              <a:rPr lang="en-US" sz="24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request.</a:t>
            </a:r>
            <a:endParaRPr lang="en-US" sz="2400" b="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Bef>
                <a:spcPts val="1200"/>
              </a:spcBef>
              <a:spcAft>
                <a:spcPts val="600"/>
              </a:spcAft>
              <a:defRPr/>
            </a:pPr>
            <a:r>
              <a:rPr lang="en-US" sz="24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Any submissions made after </a:t>
            </a:r>
            <a:r>
              <a:rPr lang="en-US" sz="24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deadline </a:t>
            </a:r>
            <a:r>
              <a:rPr lang="en-US" sz="24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will impact the division’s local determination rubric for accurate and timely data collection</a:t>
            </a:r>
            <a:r>
              <a:rPr lang="en-US" sz="24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88968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8229600" cy="1143000"/>
          </a:xfrm>
        </p:spPr>
        <p:txBody>
          <a:bodyPr>
            <a:normAutofit/>
          </a:bodyPr>
          <a:lstStyle/>
          <a:p>
            <a:pPr marL="365760" indent="-256032">
              <a:defRPr/>
            </a:pPr>
            <a:r>
              <a:rPr lang="en-US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Email </a:t>
            </a:r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December 1 Child Count Questions to: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2514601"/>
            <a:ext cx="8229600" cy="2590800"/>
          </a:xfrm>
        </p:spPr>
        <p:txBody>
          <a:bodyPr>
            <a:normAutofit/>
          </a:bodyPr>
          <a:lstStyle/>
          <a:p>
            <a:pPr marL="365760" indent="-256032" algn="ctr">
              <a:buClr>
                <a:schemeClr val="accent3"/>
              </a:buClr>
              <a:buNone/>
              <a:defRPr/>
            </a:pPr>
            <a:endParaRPr lang="en-US" sz="2800" strike="sngStrike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65760" indent="-256032" algn="ctr">
              <a:buClr>
                <a:schemeClr val="accent3"/>
              </a:buClr>
              <a:buNone/>
              <a:defRPr/>
            </a:pPr>
            <a:r>
              <a:rPr lang="en-US" sz="2800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spedprogramdata@doe.virginia.gov</a:t>
            </a:r>
          </a:p>
        </p:txBody>
      </p:sp>
    </p:spTree>
    <p:extLst>
      <p:ext uri="{BB962C8B-B14F-4D97-AF65-F5344CB8AC3E}">
        <p14:creationId xmlns:p14="http://schemas.microsoft.com/office/powerpoint/2010/main" val="47599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December 1 Child Count File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28600" y="1295400"/>
            <a:ext cx="8686800" cy="5059363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28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December 1 Child Count file is extracted from the division’s Student Information System (SIS</a:t>
            </a:r>
            <a:r>
              <a:rPr lang="en-US" sz="28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).</a:t>
            </a:r>
          </a:p>
          <a:p>
            <a:pPr>
              <a:spcBef>
                <a:spcPts val="12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28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</a:t>
            </a:r>
            <a:r>
              <a:rPr lang="en-US" sz="28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file must include the necessary data elements and file specifications</a:t>
            </a:r>
            <a:r>
              <a:rPr lang="en-US" sz="28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>
              <a:spcBef>
                <a:spcPts val="12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28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Specifications </a:t>
            </a:r>
            <a:r>
              <a:rPr lang="en-US" sz="28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 instructions can be found </a:t>
            </a:r>
            <a:r>
              <a:rPr lang="en-US" sz="28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 </a:t>
            </a:r>
            <a:r>
              <a:rPr lang="en-US" sz="28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2"/>
              </a:rPr>
              <a:t>the Special Education Data Collection webpage</a:t>
            </a:r>
            <a:r>
              <a:rPr lang="en-US" sz="28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en-US" sz="2800" b="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271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2700"/>
            <a:ext cx="8686800" cy="901700"/>
          </a:xfrm>
        </p:spPr>
        <p:txBody>
          <a:bodyPr>
            <a:noAutofit/>
          </a:bodyPr>
          <a:lstStyle/>
          <a:p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December 1 Child Count Application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04800" y="838200"/>
            <a:ext cx="8305800" cy="4876800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4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Special Education Director (or designee) must have access to the December 1 Child Count application through the Single Sign-On for Web Systems (SSWS) Application</a:t>
            </a:r>
            <a:r>
              <a:rPr lang="en-US" sz="24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4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Once </a:t>
            </a:r>
            <a:r>
              <a:rPr lang="en-US" sz="24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logged in, the director (or designee) will upload the December 1 file by clicking “submit data</a:t>
            </a:r>
            <a:r>
              <a:rPr lang="en-US" sz="24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.”</a:t>
            </a:r>
          </a:p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4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 </a:t>
            </a:r>
            <a:r>
              <a:rPr lang="en-US" sz="24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email will be sent to the sender alerting them that the file was successfully placed on the server or that there were errors that need be corrected.</a:t>
            </a:r>
          </a:p>
        </p:txBody>
      </p:sp>
    </p:spTree>
    <p:extLst>
      <p:ext uri="{BB962C8B-B14F-4D97-AF65-F5344CB8AC3E}">
        <p14:creationId xmlns:p14="http://schemas.microsoft.com/office/powerpoint/2010/main" val="542067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Status Tracking, </a:t>
            </a:r>
            <a:r>
              <a:rPr lang="en-US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Warnings, </a:t>
            </a:r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 Errors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2133600"/>
            <a:ext cx="8458200" cy="3992563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4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Once the file has been successfully placed on the server, the division can select “status tracking” to check the status of the file submission</a:t>
            </a:r>
            <a:r>
              <a:rPr lang="en-US" sz="24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4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This </a:t>
            </a:r>
            <a:r>
              <a:rPr lang="en-US" sz="24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provides the division a list of warnings and/or fatal errors that need to be corrected</a:t>
            </a:r>
            <a:r>
              <a:rPr lang="en-US" sz="24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4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Should </a:t>
            </a:r>
            <a:r>
              <a:rPr lang="en-US" sz="24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division need to correct these errors, a new file must be resubmitted using “submit </a:t>
            </a:r>
            <a:r>
              <a:rPr lang="en-US" sz="24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data.”</a:t>
            </a:r>
            <a:endParaRPr lang="en-US" sz="2400" b="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614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Data Submission</a:t>
            </a:r>
            <a:endParaRPr lang="en-US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524000"/>
            <a:ext cx="8382000" cy="4602163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  <a:defRPr/>
            </a:pPr>
            <a:r>
              <a:rPr lang="en-US" sz="26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division can submit the file as many times as necessary </a:t>
            </a:r>
            <a:r>
              <a:rPr lang="en-US" sz="2600" b="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prior</a:t>
            </a:r>
            <a:r>
              <a:rPr lang="en-US" sz="26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to selecting “submit to superintendent.” </a:t>
            </a:r>
          </a:p>
          <a:p>
            <a:pPr>
              <a:spcBef>
                <a:spcPts val="1200"/>
              </a:spcBef>
              <a:spcAft>
                <a:spcPts val="600"/>
              </a:spcAft>
              <a:defRPr/>
            </a:pPr>
            <a:r>
              <a:rPr lang="en-US" sz="26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Once the director or designee submits the file to the superintendent, they will no longer have access to the file unless the superintendent disapproves the submission</a:t>
            </a:r>
            <a:r>
              <a:rPr lang="en-US" sz="26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en-US" sz="2600" b="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Bef>
                <a:spcPts val="1200"/>
              </a:spcBef>
              <a:spcAft>
                <a:spcPts val="600"/>
              </a:spcAft>
              <a:defRPr/>
            </a:pPr>
            <a:r>
              <a:rPr lang="en-US" sz="26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This process is similar to the Special Education Indicator </a:t>
            </a:r>
            <a:r>
              <a:rPr lang="en-US" sz="26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Application approval process.</a:t>
            </a:r>
            <a:endParaRPr lang="en-US" sz="2600" b="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211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763000" cy="1477962"/>
          </a:xfrm>
        </p:spPr>
        <p:txBody>
          <a:bodyPr>
            <a:noAutofit/>
          </a:bodyPr>
          <a:lstStyle/>
          <a:p>
            <a:r>
              <a:rPr lang="en-US" sz="3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Parentally-Placed Private School Student </a:t>
            </a:r>
            <a:r>
              <a:rPr lang="en-US" sz="3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Data Collection: Items </a:t>
            </a:r>
            <a:r>
              <a:rPr lang="en-US" sz="3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and 2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30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Once </a:t>
            </a:r>
            <a:r>
              <a:rPr lang="en-US" sz="30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file has been successfully submitted and all errors </a:t>
            </a:r>
            <a:r>
              <a:rPr lang="en-US" sz="30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have </a:t>
            </a:r>
            <a:r>
              <a:rPr lang="en-US" sz="30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been </a:t>
            </a:r>
            <a:r>
              <a:rPr lang="en-US" sz="30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corrected and warnings have been addressed, select the </a:t>
            </a:r>
            <a:r>
              <a:rPr lang="en-US" sz="30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Parentally-Placed Private School Student </a:t>
            </a:r>
            <a:r>
              <a:rPr lang="en-US" sz="30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link on the right side.</a:t>
            </a:r>
            <a:endParaRPr lang="en-US" sz="3000" b="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30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Three items will appear and divisions will fill in the counts for Item 1 and Item 2.</a:t>
            </a:r>
          </a:p>
        </p:txBody>
      </p:sp>
    </p:spTree>
    <p:extLst>
      <p:ext uri="{BB962C8B-B14F-4D97-AF65-F5344CB8AC3E}">
        <p14:creationId xmlns:p14="http://schemas.microsoft.com/office/powerpoint/2010/main" val="2025454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Autofit/>
          </a:bodyPr>
          <a:lstStyle/>
          <a:p>
            <a:r>
              <a:rPr lang="en-US" sz="3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Parentally-Placed Private School </a:t>
            </a:r>
            <a:r>
              <a:rPr lang="en-US" sz="3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Student Data </a:t>
            </a:r>
            <a:r>
              <a:rPr lang="en-US" sz="3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Collection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81000" y="1600200"/>
            <a:ext cx="8610600" cy="4525963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spcAft>
                <a:spcPts val="600"/>
              </a:spcAft>
              <a:buNone/>
              <a:defRPr/>
            </a:pPr>
            <a:r>
              <a:rPr lang="en-US" sz="24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Divisions will report the following counts for </a:t>
            </a:r>
            <a:r>
              <a:rPr lang="en-US" sz="24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their parentally-placed students:</a:t>
            </a:r>
            <a:endParaRPr lang="en-US" sz="2400" b="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Bef>
                <a:spcPts val="1200"/>
              </a:spcBef>
              <a:spcAft>
                <a:spcPts val="600"/>
              </a:spcAft>
              <a:defRPr/>
            </a:pPr>
            <a:r>
              <a:rPr lang="en-US" sz="24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Item </a:t>
            </a:r>
            <a:r>
              <a:rPr lang="en-US" sz="24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1 - </a:t>
            </a:r>
            <a:r>
              <a:rPr lang="en-US" sz="24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number of parentally-placed students evaluated</a:t>
            </a:r>
            <a:r>
              <a:rPr lang="en-US" sz="24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en-US" sz="2400" b="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Bef>
                <a:spcPts val="1200"/>
              </a:spcBef>
              <a:spcAft>
                <a:spcPts val="600"/>
              </a:spcAft>
              <a:defRPr/>
            </a:pPr>
            <a:r>
              <a:rPr lang="en-US" sz="24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Item </a:t>
            </a:r>
            <a:r>
              <a:rPr lang="en-US" sz="24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2 - </a:t>
            </a:r>
            <a:r>
              <a:rPr lang="en-US" sz="24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number of parentally-placed students found eligible</a:t>
            </a:r>
            <a:r>
              <a:rPr lang="en-US" sz="24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en-US" sz="2400" b="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Bef>
                <a:spcPts val="1200"/>
              </a:spcBef>
              <a:spcAft>
                <a:spcPts val="600"/>
              </a:spcAft>
              <a:defRPr/>
            </a:pPr>
            <a:r>
              <a:rPr lang="en-US" sz="24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Item </a:t>
            </a:r>
            <a:r>
              <a:rPr lang="en-US" sz="24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3 - </a:t>
            </a:r>
            <a:r>
              <a:rPr lang="en-US" sz="24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number of parentally-placed students served (this count is taken directly from the December 1 Child Count).</a:t>
            </a:r>
          </a:p>
        </p:txBody>
      </p:sp>
    </p:spTree>
    <p:extLst>
      <p:ext uri="{BB962C8B-B14F-4D97-AF65-F5344CB8AC3E}">
        <p14:creationId xmlns:p14="http://schemas.microsoft.com/office/powerpoint/2010/main" val="2025454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Item 3: The Number of Parentally-Placed </a:t>
            </a:r>
            <a:r>
              <a:rPr lang="en-US" sz="3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Private School </a:t>
            </a:r>
            <a:r>
              <a:rPr lang="en-US" sz="3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Students</a:t>
            </a:r>
            <a:endParaRPr lang="en-US" sz="3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4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Item 3 </a:t>
            </a:r>
            <a:r>
              <a:rPr lang="en-US" sz="24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populates automatically </a:t>
            </a:r>
            <a:r>
              <a:rPr lang="en-US" sz="24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from the December 1 Child Count </a:t>
            </a:r>
            <a:r>
              <a:rPr lang="en-US" sz="24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submission; </a:t>
            </a:r>
            <a:r>
              <a:rPr lang="en-US" sz="24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this is the count of students that are flagged as </a:t>
            </a:r>
            <a:r>
              <a:rPr lang="en-US" sz="2400" b="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Parentally-Placed</a:t>
            </a:r>
            <a:r>
              <a:rPr lang="en-US" sz="24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in the </a:t>
            </a:r>
            <a:r>
              <a:rPr lang="en-US" sz="24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division’s file.</a:t>
            </a:r>
            <a:endParaRPr lang="en-US" sz="2400" b="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4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Divisions </a:t>
            </a:r>
            <a:r>
              <a:rPr lang="en-US" sz="24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cannot edit Item 3 </a:t>
            </a:r>
            <a:r>
              <a:rPr lang="en-US" sz="24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 this page. </a:t>
            </a:r>
            <a:r>
              <a:rPr lang="en-US" sz="24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Any needed change must </a:t>
            </a:r>
            <a:r>
              <a:rPr lang="en-US" sz="24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 made in the division’s SIS and subsequent December 1 Child Count </a:t>
            </a:r>
            <a:r>
              <a:rPr lang="en-US" sz="24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file and a new data file must be </a:t>
            </a:r>
            <a:r>
              <a:rPr lang="en-US" sz="24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submitted.</a:t>
            </a:r>
          </a:p>
        </p:txBody>
      </p:sp>
    </p:spTree>
    <p:extLst>
      <p:ext uri="{BB962C8B-B14F-4D97-AF65-F5344CB8AC3E}">
        <p14:creationId xmlns:p14="http://schemas.microsoft.com/office/powerpoint/2010/main" val="1090533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Important Reminders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4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Note: Items 1 and 2 are NOT included in the December 1 Child Count file.  They are entered in the Parentally-Placed Private School Student data collection page after the December 1 Child Count file has been submitted successfully</a:t>
            </a:r>
            <a:r>
              <a:rPr lang="en-US" sz="24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en-US" sz="2400" b="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4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After </a:t>
            </a:r>
            <a:r>
              <a:rPr lang="en-US" sz="24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file has been submitted </a:t>
            </a:r>
            <a:r>
              <a:rPr lang="en-US" sz="24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successfully </a:t>
            </a:r>
            <a:r>
              <a:rPr lang="en-US" sz="24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 the Parentally-Placed Private School Student data collection has been completed, the director will </a:t>
            </a:r>
            <a:r>
              <a:rPr lang="en-US" sz="24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select “submit </a:t>
            </a:r>
            <a:r>
              <a:rPr lang="en-US" sz="24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superintendent.”</a:t>
            </a:r>
          </a:p>
        </p:txBody>
      </p:sp>
    </p:spTree>
    <p:extLst>
      <p:ext uri="{BB962C8B-B14F-4D97-AF65-F5344CB8AC3E}">
        <p14:creationId xmlns:p14="http://schemas.microsoft.com/office/powerpoint/2010/main" val="9503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</TotalTime>
  <Words>861</Words>
  <Application>Microsoft Office PowerPoint</Application>
  <PresentationFormat>On-screen Show (4:3)</PresentationFormat>
  <Paragraphs>54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Module 8: Submission Procedures  </vt:lpstr>
      <vt:lpstr>The December 1 Child Count File</vt:lpstr>
      <vt:lpstr>December 1 Child Count Application</vt:lpstr>
      <vt:lpstr>Status Tracking, Warnings, and Errors</vt:lpstr>
      <vt:lpstr>Data Submission</vt:lpstr>
      <vt:lpstr>Parentally-Placed Private School Student Data Collection: Items 1 and 2</vt:lpstr>
      <vt:lpstr>Parentally-Placed Private School Student Data Collection</vt:lpstr>
      <vt:lpstr>Item 3: The Number of Parentally-Placed Private School Students</vt:lpstr>
      <vt:lpstr>Important Reminders </vt:lpstr>
      <vt:lpstr>Superintendent’s Approval Process</vt:lpstr>
      <vt:lpstr>Superintendent’s Approval Process (continued)</vt:lpstr>
      <vt:lpstr>Important!</vt:lpstr>
      <vt:lpstr>Resubmission Window</vt:lpstr>
      <vt:lpstr>Resubmission Reminders</vt:lpstr>
      <vt:lpstr>Email December 1 Child Count Questions to:</vt:lpstr>
    </vt:vector>
  </TitlesOfParts>
  <Company>Virginia IT Infrastructure Partnership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crb29104</dc:creator>
  <cp:lastModifiedBy>Lucas, Diane (DOE)</cp:lastModifiedBy>
  <cp:revision>51</cp:revision>
  <dcterms:created xsi:type="dcterms:W3CDTF">2017-06-06T17:34:59Z</dcterms:created>
  <dcterms:modified xsi:type="dcterms:W3CDTF">2018-08-23T18:11:58Z</dcterms:modified>
</cp:coreProperties>
</file>