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embeddedFontLst>
    <p:embeddedFont>
      <p:font typeface="Josefin Sans" panose="020B0604020202020204" charset="0"/>
      <p:regular r:id="rId29"/>
      <p:bold r:id="rId30"/>
      <p:italic r:id="rId31"/>
      <p:boldItalic r:id="rId32"/>
    </p:embeddedFont>
    <p:embeddedFont>
      <p:font typeface="Trebuchet MS" panose="020B060302020202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ioM/Iw2IAEI/eWMLZUAy/w/9/pF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55085B-A666-4A1E-A9FB-819684547F4A}">
  <a:tblStyle styleId="{EF55085B-A666-4A1E-A9FB-819684547F4A}"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C5C98A15-FA0A-4D8D-B9E3-AE4A4A39D43F}"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88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 name="Google Shape;9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60" name="Google Shape;16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69" name="Google Shape;169;p12: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83" name="Google Shape;183;p14: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91" name="Google Shape;191;p15: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0205ffea3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g10205ffea3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99" name="Google Shape;199;g10205ffea31_0_0: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08" name="Google Shape;208;p16: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16" name="Google Shape;216;p17: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24" name="Google Shape;224;p18: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38" name="Google Shape;238;p20: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46" name="Google Shape;246;p21: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53" name="Google Shape;25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60" name="Google Shape;26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73" name="Google Shape;27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lain Title Page" type="title">
  <p:cSld name="TITLE">
    <p:spTree>
      <p:nvGrpSpPr>
        <p:cNvPr id="1" name="Shape 11"/>
        <p:cNvGrpSpPr/>
        <p:nvPr/>
      </p:nvGrpSpPr>
      <p:grpSpPr>
        <a:xfrm>
          <a:off x="0" y="0"/>
          <a:ext cx="0" cy="0"/>
          <a:chOff x="0" y="0"/>
          <a:chExt cx="0" cy="0"/>
        </a:xfrm>
      </p:grpSpPr>
      <p:sp>
        <p:nvSpPr>
          <p:cNvPr id="12" name="Google Shape;12;p27"/>
          <p:cNvSpPr txBox="1">
            <a:spLocks noGrp="1"/>
          </p:cNvSpPr>
          <p:nvPr>
            <p:ph type="ctrTitle"/>
          </p:nvPr>
        </p:nvSpPr>
        <p:spPr>
          <a:xfrm>
            <a:off x="1143000" y="1169759"/>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1"/>
              </a:buClr>
              <a:buSzPts val="4500"/>
              <a:buFont typeface="Trebuchet MS"/>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 name="Google Shape;13;p27"/>
          <p:cNvSpPr txBox="1">
            <a:spLocks noGrp="1"/>
          </p:cNvSpPr>
          <p:nvPr>
            <p:ph type="subTitle" idx="1"/>
          </p:nvPr>
        </p:nvSpPr>
        <p:spPr>
          <a:xfrm>
            <a:off x="1143000" y="3029515"/>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rgbClr val="C22536"/>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accent1"/>
              </a:buClr>
              <a:buSzPts val="1200"/>
              <a:buNone/>
              <a:defRPr sz="1200"/>
            </a:lvl4pPr>
            <a:lvl5pPr lvl="4" algn="ctr">
              <a:lnSpc>
                <a:spcPct val="90000"/>
              </a:lnSpc>
              <a:spcBef>
                <a:spcPts val="400"/>
              </a:spcBef>
              <a:spcAft>
                <a:spcPts val="0"/>
              </a:spcAft>
              <a:buClr>
                <a:schemeClr val="accent5"/>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4" name="Google Shape;14;p27"/>
          <p:cNvSpPr txBox="1">
            <a:spLocks noGrp="1"/>
          </p:cNvSpPr>
          <p:nvPr>
            <p:ph type="dt" idx="10"/>
          </p:nvPr>
        </p:nvSpPr>
        <p:spPr>
          <a:xfrm>
            <a:off x="6725579" y="4525435"/>
            <a:ext cx="2057400"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 name="Google Shape;15;p2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 name="Google Shape;16;p27"/>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Alternate Section Header - BLACK">
  <p:cSld name="Alternate Section Header - BLACK">
    <p:bg>
      <p:bgPr>
        <a:solidFill>
          <a:schemeClr val="accent2"/>
        </a:solidFill>
        <a:effectLst/>
      </p:bgPr>
    </p:bg>
    <p:spTree>
      <p:nvGrpSpPr>
        <p:cNvPr id="1" name="Shape 67"/>
        <p:cNvGrpSpPr/>
        <p:nvPr/>
      </p:nvGrpSpPr>
      <p:grpSpPr>
        <a:xfrm>
          <a:off x="0" y="0"/>
          <a:ext cx="0" cy="0"/>
          <a:chOff x="0" y="0"/>
          <a:chExt cx="0" cy="0"/>
        </a:xfrm>
      </p:grpSpPr>
      <p:sp>
        <p:nvSpPr>
          <p:cNvPr id="68" name="Google Shape;68;p36"/>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3800"/>
              <a:buFont typeface="Trebuchet MS"/>
              <a:buNone/>
              <a:defRPr sz="3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9" name="Google Shape;69;p36"/>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800"/>
              <a:buNone/>
              <a:defRPr sz="1800">
                <a:solidFill>
                  <a:schemeClr val="lt1"/>
                </a:solidFill>
              </a:defRPr>
            </a:lvl1pPr>
            <a:lvl2pPr marL="914400" lvl="1" indent="-228600" algn="l">
              <a:lnSpc>
                <a:spcPct val="90000"/>
              </a:lnSpc>
              <a:spcBef>
                <a:spcPts val="400"/>
              </a:spcBef>
              <a:spcAft>
                <a:spcPts val="0"/>
              </a:spcAft>
              <a:buClr>
                <a:schemeClr val="lt1"/>
              </a:buClr>
              <a:buSzPts val="1500"/>
              <a:buNone/>
              <a:defRPr sz="1500">
                <a:solidFill>
                  <a:schemeClr val="lt1"/>
                </a:solidFill>
              </a:defRPr>
            </a:lvl2pPr>
            <a:lvl3pPr marL="1371600" lvl="2" indent="-228600" algn="l">
              <a:lnSpc>
                <a:spcPct val="90000"/>
              </a:lnSpc>
              <a:spcBef>
                <a:spcPts val="400"/>
              </a:spcBef>
              <a:spcAft>
                <a:spcPts val="0"/>
              </a:spcAft>
              <a:buClr>
                <a:schemeClr val="lt1"/>
              </a:buClr>
              <a:buSzPts val="1400"/>
              <a:buNone/>
              <a:defRPr sz="1400">
                <a:solidFill>
                  <a:schemeClr val="lt1"/>
                </a:solidFill>
              </a:defRPr>
            </a:lvl3pPr>
            <a:lvl4pPr marL="1828800" lvl="3" indent="-228600" algn="l">
              <a:lnSpc>
                <a:spcPct val="90000"/>
              </a:lnSpc>
              <a:spcBef>
                <a:spcPts val="400"/>
              </a:spcBef>
              <a:spcAft>
                <a:spcPts val="0"/>
              </a:spcAft>
              <a:buClr>
                <a:schemeClr val="lt1"/>
              </a:buClr>
              <a:buSzPts val="1200"/>
              <a:buNone/>
              <a:defRPr sz="1200">
                <a:solidFill>
                  <a:schemeClr val="lt1"/>
                </a:solidFill>
              </a:defRPr>
            </a:lvl4pPr>
            <a:lvl5pPr marL="2286000" lvl="4" indent="-228600" algn="l">
              <a:lnSpc>
                <a:spcPct val="90000"/>
              </a:lnSpc>
              <a:spcBef>
                <a:spcPts val="400"/>
              </a:spcBef>
              <a:spcAft>
                <a:spcPts val="0"/>
              </a:spcAft>
              <a:buClr>
                <a:schemeClr val="lt1"/>
              </a:buClr>
              <a:buSzPts val="1200"/>
              <a:buNone/>
              <a:defRPr sz="1200">
                <a:solidFill>
                  <a:schemeClr val="lt1"/>
                </a:solidFill>
              </a:defRPr>
            </a:lvl5pPr>
            <a:lvl6pPr marL="2743200" lvl="5" indent="-228600" algn="l">
              <a:lnSpc>
                <a:spcPct val="90000"/>
              </a:lnSpc>
              <a:spcBef>
                <a:spcPts val="400"/>
              </a:spcBef>
              <a:spcAft>
                <a:spcPts val="0"/>
              </a:spcAft>
              <a:buClr>
                <a:schemeClr val="lt1"/>
              </a:buClr>
              <a:buSzPts val="1200"/>
              <a:buNone/>
              <a:defRPr sz="1200">
                <a:solidFill>
                  <a:schemeClr val="lt1"/>
                </a:solidFill>
              </a:defRPr>
            </a:lvl6pPr>
            <a:lvl7pPr marL="3200400" lvl="6" indent="-228600" algn="l">
              <a:lnSpc>
                <a:spcPct val="90000"/>
              </a:lnSpc>
              <a:spcBef>
                <a:spcPts val="400"/>
              </a:spcBef>
              <a:spcAft>
                <a:spcPts val="0"/>
              </a:spcAft>
              <a:buClr>
                <a:schemeClr val="lt1"/>
              </a:buClr>
              <a:buSzPts val="1200"/>
              <a:buNone/>
              <a:defRPr sz="1200">
                <a:solidFill>
                  <a:schemeClr val="lt1"/>
                </a:solidFill>
              </a:defRPr>
            </a:lvl7pPr>
            <a:lvl8pPr marL="3657600" lvl="7" indent="-228600" algn="l">
              <a:lnSpc>
                <a:spcPct val="90000"/>
              </a:lnSpc>
              <a:spcBef>
                <a:spcPts val="400"/>
              </a:spcBef>
              <a:spcAft>
                <a:spcPts val="0"/>
              </a:spcAft>
              <a:buClr>
                <a:schemeClr val="lt1"/>
              </a:buClr>
              <a:buSzPts val="1200"/>
              <a:buNone/>
              <a:defRPr sz="1200">
                <a:solidFill>
                  <a:schemeClr val="lt1"/>
                </a:solidFill>
              </a:defRPr>
            </a:lvl8pPr>
            <a:lvl9pPr marL="4114800" lvl="8" indent="-228600" algn="l">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70" name="Google Shape;70;p36"/>
          <p:cNvSpPr txBox="1">
            <a:spLocks noGrp="1"/>
          </p:cNvSpPr>
          <p:nvPr>
            <p:ph type="dt" idx="10"/>
          </p:nvPr>
        </p:nvSpPr>
        <p:spPr>
          <a:xfrm>
            <a:off x="6249301" y="4767263"/>
            <a:ext cx="1105265"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p3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72" name="Google Shape;72;p36" descr="VDOE LOGO"/>
          <p:cNvPicPr preferRelativeResize="0"/>
          <p:nvPr/>
        </p:nvPicPr>
        <p:blipFill rotWithShape="1">
          <a:blip r:embed="rId2">
            <a:alphaModFix/>
          </a:blip>
          <a:srcRect/>
          <a:stretch/>
        </p:blipFill>
        <p:spPr>
          <a:xfrm>
            <a:off x="7297031" y="4587478"/>
            <a:ext cx="1846969" cy="615656"/>
          </a:xfrm>
          <a:prstGeom prst="rect">
            <a:avLst/>
          </a:prstGeom>
          <a:noFill/>
          <a:ln>
            <a:noFill/>
          </a:ln>
        </p:spPr>
      </p:pic>
      <p:sp>
        <p:nvSpPr>
          <p:cNvPr id="73" name="Google Shape;73;p36"/>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Alternate Section Header - RED">
  <p:cSld name="Alternate Section Header - RED">
    <p:bg>
      <p:bgPr>
        <a:solidFill>
          <a:schemeClr val="accent1"/>
        </a:solidFill>
        <a:effectLst/>
      </p:bgPr>
    </p:bg>
    <p:spTree>
      <p:nvGrpSpPr>
        <p:cNvPr id="1" name="Shape 74"/>
        <p:cNvGrpSpPr/>
        <p:nvPr/>
      </p:nvGrpSpPr>
      <p:grpSpPr>
        <a:xfrm>
          <a:off x="0" y="0"/>
          <a:ext cx="0" cy="0"/>
          <a:chOff x="0" y="0"/>
          <a:chExt cx="0" cy="0"/>
        </a:xfrm>
      </p:grpSpPr>
      <p:sp>
        <p:nvSpPr>
          <p:cNvPr id="75" name="Google Shape;75;p37"/>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3800"/>
              <a:buFont typeface="Trebuchet MS"/>
              <a:buNone/>
              <a:defRPr sz="3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p37"/>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800"/>
              <a:buNone/>
              <a:defRPr sz="1800">
                <a:solidFill>
                  <a:schemeClr val="dk1"/>
                </a:solidFill>
              </a:defRPr>
            </a:lvl1pPr>
            <a:lvl2pPr marL="914400" lvl="1" indent="-228600" algn="l">
              <a:lnSpc>
                <a:spcPct val="90000"/>
              </a:lnSpc>
              <a:spcBef>
                <a:spcPts val="400"/>
              </a:spcBef>
              <a:spcAft>
                <a:spcPts val="0"/>
              </a:spcAft>
              <a:buClr>
                <a:schemeClr val="lt1"/>
              </a:buClr>
              <a:buSzPts val="1500"/>
              <a:buNone/>
              <a:defRPr sz="1500">
                <a:solidFill>
                  <a:schemeClr val="lt1"/>
                </a:solidFill>
              </a:defRPr>
            </a:lvl2pPr>
            <a:lvl3pPr marL="1371600" lvl="2" indent="-228600" algn="l">
              <a:lnSpc>
                <a:spcPct val="90000"/>
              </a:lnSpc>
              <a:spcBef>
                <a:spcPts val="400"/>
              </a:spcBef>
              <a:spcAft>
                <a:spcPts val="0"/>
              </a:spcAft>
              <a:buClr>
                <a:schemeClr val="lt1"/>
              </a:buClr>
              <a:buSzPts val="1400"/>
              <a:buNone/>
              <a:defRPr sz="1400">
                <a:solidFill>
                  <a:schemeClr val="lt1"/>
                </a:solidFill>
              </a:defRPr>
            </a:lvl3pPr>
            <a:lvl4pPr marL="1828800" lvl="3" indent="-228600" algn="l">
              <a:lnSpc>
                <a:spcPct val="90000"/>
              </a:lnSpc>
              <a:spcBef>
                <a:spcPts val="400"/>
              </a:spcBef>
              <a:spcAft>
                <a:spcPts val="0"/>
              </a:spcAft>
              <a:buClr>
                <a:schemeClr val="lt1"/>
              </a:buClr>
              <a:buSzPts val="1200"/>
              <a:buNone/>
              <a:defRPr sz="1200">
                <a:solidFill>
                  <a:schemeClr val="lt1"/>
                </a:solidFill>
              </a:defRPr>
            </a:lvl4pPr>
            <a:lvl5pPr marL="2286000" lvl="4" indent="-228600" algn="l">
              <a:lnSpc>
                <a:spcPct val="90000"/>
              </a:lnSpc>
              <a:spcBef>
                <a:spcPts val="400"/>
              </a:spcBef>
              <a:spcAft>
                <a:spcPts val="0"/>
              </a:spcAft>
              <a:buClr>
                <a:schemeClr val="lt1"/>
              </a:buClr>
              <a:buSzPts val="1200"/>
              <a:buNone/>
              <a:defRPr sz="1200">
                <a:solidFill>
                  <a:schemeClr val="lt1"/>
                </a:solidFill>
              </a:defRPr>
            </a:lvl5pPr>
            <a:lvl6pPr marL="2743200" lvl="5" indent="-228600" algn="l">
              <a:lnSpc>
                <a:spcPct val="90000"/>
              </a:lnSpc>
              <a:spcBef>
                <a:spcPts val="400"/>
              </a:spcBef>
              <a:spcAft>
                <a:spcPts val="0"/>
              </a:spcAft>
              <a:buClr>
                <a:schemeClr val="lt1"/>
              </a:buClr>
              <a:buSzPts val="1200"/>
              <a:buNone/>
              <a:defRPr sz="1200">
                <a:solidFill>
                  <a:schemeClr val="lt1"/>
                </a:solidFill>
              </a:defRPr>
            </a:lvl6pPr>
            <a:lvl7pPr marL="3200400" lvl="6" indent="-228600" algn="l">
              <a:lnSpc>
                <a:spcPct val="90000"/>
              </a:lnSpc>
              <a:spcBef>
                <a:spcPts val="400"/>
              </a:spcBef>
              <a:spcAft>
                <a:spcPts val="0"/>
              </a:spcAft>
              <a:buClr>
                <a:schemeClr val="lt1"/>
              </a:buClr>
              <a:buSzPts val="1200"/>
              <a:buNone/>
              <a:defRPr sz="1200">
                <a:solidFill>
                  <a:schemeClr val="lt1"/>
                </a:solidFill>
              </a:defRPr>
            </a:lvl7pPr>
            <a:lvl8pPr marL="3657600" lvl="7" indent="-228600" algn="l">
              <a:lnSpc>
                <a:spcPct val="90000"/>
              </a:lnSpc>
              <a:spcBef>
                <a:spcPts val="400"/>
              </a:spcBef>
              <a:spcAft>
                <a:spcPts val="0"/>
              </a:spcAft>
              <a:buClr>
                <a:schemeClr val="lt1"/>
              </a:buClr>
              <a:buSzPts val="1200"/>
              <a:buNone/>
              <a:defRPr sz="1200">
                <a:solidFill>
                  <a:schemeClr val="lt1"/>
                </a:solidFill>
              </a:defRPr>
            </a:lvl8pPr>
            <a:lvl9pPr marL="4114800" lvl="8" indent="-228600" algn="l">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77" name="Google Shape;77;p37"/>
          <p:cNvSpPr txBox="1">
            <a:spLocks noGrp="1"/>
          </p:cNvSpPr>
          <p:nvPr>
            <p:ph type="dt" idx="10"/>
          </p:nvPr>
        </p:nvSpPr>
        <p:spPr>
          <a:xfrm>
            <a:off x="6200606" y="4767263"/>
            <a:ext cx="1029815"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8" name="Google Shape;78;p3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79" name="Google Shape;79;p37" descr="VDOE LOGO"/>
          <p:cNvPicPr preferRelativeResize="0"/>
          <p:nvPr/>
        </p:nvPicPr>
        <p:blipFill rotWithShape="1">
          <a:blip r:embed="rId2">
            <a:alphaModFix/>
          </a:blip>
          <a:srcRect/>
          <a:stretch/>
        </p:blipFill>
        <p:spPr>
          <a:xfrm>
            <a:off x="7216755" y="4567238"/>
            <a:ext cx="1898854" cy="632951"/>
          </a:xfrm>
          <a:prstGeom prst="rect">
            <a:avLst/>
          </a:prstGeom>
          <a:noFill/>
          <a:ln>
            <a:noFill/>
          </a:ln>
        </p:spPr>
      </p:pic>
      <p:sp>
        <p:nvSpPr>
          <p:cNvPr id="80" name="Google Shape;80;p37"/>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38" descr="Background pattern&#10;&#10;Description automatically generated"/>
          <p:cNvSpPr/>
          <p:nvPr/>
        </p:nvSpPr>
        <p:spPr>
          <a:xfrm rot="5400000">
            <a:off x="2000250" y="-2000249"/>
            <a:ext cx="5143500" cy="9144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8"/>
          <p:cNvSpPr txBox="1">
            <a:spLocks noGrp="1"/>
          </p:cNvSpPr>
          <p:nvPr>
            <p:ph type="title"/>
          </p:nvPr>
        </p:nvSpPr>
        <p:spPr>
          <a:xfrm>
            <a:off x="628650" y="910620"/>
            <a:ext cx="7886700" cy="662246"/>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4" name="Google Shape;84;p38"/>
          <p:cNvSpPr txBox="1">
            <a:spLocks noGrp="1"/>
          </p:cNvSpPr>
          <p:nvPr>
            <p:ph type="body" idx="1"/>
          </p:nvPr>
        </p:nvSpPr>
        <p:spPr>
          <a:xfrm rot="5400000">
            <a:off x="3097980" y="-784648"/>
            <a:ext cx="2948039"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accent1"/>
              </a:buClr>
              <a:buSzPts val="1400"/>
              <a:buChar char="•"/>
              <a:defRPr/>
            </a:lvl4pPr>
            <a:lvl5pPr marL="2286000" lvl="4" indent="-317500" algn="l">
              <a:lnSpc>
                <a:spcPct val="90000"/>
              </a:lnSpc>
              <a:spcBef>
                <a:spcPts val="400"/>
              </a:spcBef>
              <a:spcAft>
                <a:spcPts val="0"/>
              </a:spcAft>
              <a:buClr>
                <a:schemeClr val="accent5"/>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38"/>
          <p:cNvSpPr txBox="1">
            <a:spLocks noGrp="1"/>
          </p:cNvSpPr>
          <p:nvPr>
            <p:ph type="dt" idx="10"/>
          </p:nvPr>
        </p:nvSpPr>
        <p:spPr>
          <a:xfrm>
            <a:off x="6725579" y="4525435"/>
            <a:ext cx="2057400"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6" name="Google Shape;86;p3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7" name="Google Shape;87;p38"/>
          <p:cNvSpPr txBox="1">
            <a:spLocks noGrp="1"/>
          </p:cNvSpPr>
          <p:nvPr>
            <p:ph type="sldNum" idx="12"/>
          </p:nvPr>
        </p:nvSpPr>
        <p:spPr>
          <a:xfrm>
            <a:off x="6457950" y="4767263"/>
            <a:ext cx="758805"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8"/>
        <p:cNvGrpSpPr/>
        <p:nvPr/>
      </p:nvGrpSpPr>
      <p:grpSpPr>
        <a:xfrm>
          <a:off x="0" y="0"/>
          <a:ext cx="0" cy="0"/>
          <a:chOff x="0" y="0"/>
          <a:chExt cx="0" cy="0"/>
        </a:xfrm>
      </p:grpSpPr>
      <p:sp>
        <p:nvSpPr>
          <p:cNvPr id="89" name="Google Shape;89;p39" descr="Background pattern&#10;&#10;Description automatically generated"/>
          <p:cNvSpPr/>
          <p:nvPr/>
        </p:nvSpPr>
        <p:spPr>
          <a:xfrm rot="5400000">
            <a:off x="2000250" y="-2000249"/>
            <a:ext cx="5143501" cy="9144001"/>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9"/>
          <p:cNvSpPr txBox="1">
            <a:spLocks noGrp="1"/>
          </p:cNvSpPr>
          <p:nvPr>
            <p:ph type="title"/>
          </p:nvPr>
        </p:nvSpPr>
        <p:spPr>
          <a:xfrm rot="5400000">
            <a:off x="5350073" y="1467446"/>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1" name="Google Shape;91;p39"/>
          <p:cNvSpPr txBox="1">
            <a:spLocks noGrp="1"/>
          </p:cNvSpPr>
          <p:nvPr>
            <p:ph type="body" idx="1"/>
          </p:nvPr>
        </p:nvSpPr>
        <p:spPr>
          <a:xfrm rot="5400000">
            <a:off x="1349573" y="-447079"/>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accent1"/>
              </a:buClr>
              <a:buSzPts val="1400"/>
              <a:buChar char="•"/>
              <a:defRPr/>
            </a:lvl4pPr>
            <a:lvl5pPr marL="2286000" lvl="4" indent="-317500" algn="l">
              <a:lnSpc>
                <a:spcPct val="90000"/>
              </a:lnSpc>
              <a:spcBef>
                <a:spcPts val="400"/>
              </a:spcBef>
              <a:spcAft>
                <a:spcPts val="0"/>
              </a:spcAft>
              <a:buClr>
                <a:schemeClr val="accent5"/>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2" name="Google Shape;92;p39"/>
          <p:cNvSpPr txBox="1">
            <a:spLocks noGrp="1"/>
          </p:cNvSpPr>
          <p:nvPr>
            <p:ph type="dt" idx="10"/>
          </p:nvPr>
        </p:nvSpPr>
        <p:spPr>
          <a:xfrm>
            <a:off x="6725579" y="4525435"/>
            <a:ext cx="2057400"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3" name="Google Shape;93;p3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4" name="Google Shape;94;p39"/>
          <p:cNvSpPr txBox="1">
            <a:spLocks noGrp="1"/>
          </p:cNvSpPr>
          <p:nvPr>
            <p:ph type="sldNum" idx="12"/>
          </p:nvPr>
        </p:nvSpPr>
        <p:spPr>
          <a:xfrm>
            <a:off x="6457950" y="4767263"/>
            <a:ext cx="758805"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8"/>
          <p:cNvSpPr txBox="1">
            <a:spLocks noGrp="1"/>
          </p:cNvSpPr>
          <p:nvPr>
            <p:ph type="title"/>
          </p:nvPr>
        </p:nvSpPr>
        <p:spPr>
          <a:xfrm>
            <a:off x="628650" y="858440"/>
            <a:ext cx="7886700" cy="662246"/>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 name="Google Shape;19;p28"/>
          <p:cNvSpPr txBox="1">
            <a:spLocks noGrp="1"/>
          </p:cNvSpPr>
          <p:nvPr>
            <p:ph type="body" idx="1"/>
          </p:nvPr>
        </p:nvSpPr>
        <p:spPr>
          <a:xfrm>
            <a:off x="628650" y="1684682"/>
            <a:ext cx="7886700" cy="2948039"/>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accent1"/>
              </a:buClr>
              <a:buSzPts val="1400"/>
              <a:buChar char="•"/>
              <a:defRPr b="1"/>
            </a:lvl4pPr>
            <a:lvl5pPr marL="2286000" lvl="4" indent="-317500" algn="l">
              <a:lnSpc>
                <a:spcPct val="90000"/>
              </a:lnSpc>
              <a:spcBef>
                <a:spcPts val="400"/>
              </a:spcBef>
              <a:spcAft>
                <a:spcPts val="0"/>
              </a:spcAft>
              <a:buClr>
                <a:schemeClr val="accent5"/>
              </a:buClr>
              <a:buSzPts val="1400"/>
              <a:buChar char="•"/>
              <a:defRPr b="1"/>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 name="Google Shape;20;p28"/>
          <p:cNvSpPr txBox="1">
            <a:spLocks noGrp="1"/>
          </p:cNvSpPr>
          <p:nvPr>
            <p:ph type="dt" idx="10"/>
          </p:nvPr>
        </p:nvSpPr>
        <p:spPr>
          <a:xfrm>
            <a:off x="6725579" y="4525435"/>
            <a:ext cx="2057400"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 name="Google Shape;21;p2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 name="Google Shape;22;p28"/>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318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9"/>
          <p:cNvSpPr txBox="1">
            <a:spLocks noGrp="1"/>
          </p:cNvSpPr>
          <p:nvPr>
            <p:ph type="title"/>
          </p:nvPr>
        </p:nvSpPr>
        <p:spPr>
          <a:xfrm>
            <a:off x="623888" y="82759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3800"/>
              <a:buFont typeface="Trebuchet MS"/>
              <a:buNone/>
              <a:defRPr sz="3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 name="Google Shape;25;p29"/>
          <p:cNvSpPr txBox="1">
            <a:spLocks noGrp="1"/>
          </p:cNvSpPr>
          <p:nvPr>
            <p:ph type="body" idx="1"/>
          </p:nvPr>
        </p:nvSpPr>
        <p:spPr>
          <a:xfrm>
            <a:off x="623888" y="3084293"/>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6" name="Google Shape;26;p29"/>
          <p:cNvSpPr txBox="1">
            <a:spLocks noGrp="1"/>
          </p:cNvSpPr>
          <p:nvPr>
            <p:ph type="dt" idx="10"/>
          </p:nvPr>
        </p:nvSpPr>
        <p:spPr>
          <a:xfrm>
            <a:off x="6725579" y="4525435"/>
            <a:ext cx="2057400"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 name="Google Shape;27;p2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 name="Google Shape;28;p29"/>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9"/>
        <p:cNvGrpSpPr/>
        <p:nvPr/>
      </p:nvGrpSpPr>
      <p:grpSpPr>
        <a:xfrm>
          <a:off x="0" y="0"/>
          <a:ext cx="0" cy="0"/>
          <a:chOff x="0" y="0"/>
          <a:chExt cx="0" cy="0"/>
        </a:xfrm>
      </p:grpSpPr>
      <p:sp>
        <p:nvSpPr>
          <p:cNvPr id="30" name="Google Shape;30;p30"/>
          <p:cNvSpPr txBox="1">
            <a:spLocks noGrp="1"/>
          </p:cNvSpPr>
          <p:nvPr>
            <p:ph type="title"/>
          </p:nvPr>
        </p:nvSpPr>
        <p:spPr>
          <a:xfrm>
            <a:off x="627459" y="834887"/>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2400"/>
              <a:buFont typeface="Trebuchet M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 name="Google Shape;31;p30"/>
          <p:cNvSpPr>
            <a:spLocks noGrp="1"/>
          </p:cNvSpPr>
          <p:nvPr>
            <p:ph type="pic" idx="2"/>
          </p:nvPr>
        </p:nvSpPr>
        <p:spPr>
          <a:xfrm>
            <a:off x="3887391" y="740569"/>
            <a:ext cx="4629150" cy="3655219"/>
          </a:xfrm>
          <a:prstGeom prst="rect">
            <a:avLst/>
          </a:prstGeom>
          <a:noFill/>
          <a:ln>
            <a:noFill/>
          </a:ln>
        </p:spPr>
      </p:sp>
      <p:sp>
        <p:nvSpPr>
          <p:cNvPr id="32" name="Google Shape;32;p30"/>
          <p:cNvSpPr txBox="1">
            <a:spLocks noGrp="1"/>
          </p:cNvSpPr>
          <p:nvPr>
            <p:ph type="body" idx="1"/>
          </p:nvPr>
        </p:nvSpPr>
        <p:spPr>
          <a:xfrm>
            <a:off x="629841" y="2117035"/>
            <a:ext cx="2949178" cy="2284705"/>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rgbClr val="C22536"/>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accent1"/>
              </a:buClr>
              <a:buSzPts val="800"/>
              <a:buNone/>
              <a:defRPr sz="800"/>
            </a:lvl4pPr>
            <a:lvl5pPr marL="2286000" lvl="4" indent="-228600" algn="l">
              <a:lnSpc>
                <a:spcPct val="90000"/>
              </a:lnSpc>
              <a:spcBef>
                <a:spcPts val="400"/>
              </a:spcBef>
              <a:spcAft>
                <a:spcPts val="0"/>
              </a:spcAft>
              <a:buClr>
                <a:schemeClr val="accent5"/>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33" name="Google Shape;33;p30"/>
          <p:cNvSpPr txBox="1">
            <a:spLocks noGrp="1"/>
          </p:cNvSpPr>
          <p:nvPr>
            <p:ph type="dt" idx="10"/>
          </p:nvPr>
        </p:nvSpPr>
        <p:spPr>
          <a:xfrm>
            <a:off x="6725579" y="4525435"/>
            <a:ext cx="2057400"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 name="Google Shape;34;p3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 name="Google Shape;35;p30"/>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31"/>
          <p:cNvSpPr txBox="1">
            <a:spLocks noGrp="1"/>
          </p:cNvSpPr>
          <p:nvPr>
            <p:ph type="dt" idx="10"/>
          </p:nvPr>
        </p:nvSpPr>
        <p:spPr>
          <a:xfrm>
            <a:off x="6725579" y="4525435"/>
            <a:ext cx="2057400"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8" name="Google Shape;38;p31"/>
          <p:cNvSpPr txBox="1">
            <a:spLocks noGrp="1"/>
          </p:cNvSpPr>
          <p:nvPr>
            <p:ph type="ftr" idx="11"/>
          </p:nvPr>
        </p:nvSpPr>
        <p:spPr>
          <a:xfrm>
            <a:off x="3028950" y="4525434"/>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9" name="Google Shape;39;p31"/>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
        <p:nvSpPr>
          <p:cNvPr id="40" name="Google Shape;40;p31"/>
          <p:cNvSpPr txBox="1">
            <a:spLocks noGrp="1"/>
          </p:cNvSpPr>
          <p:nvPr>
            <p:ph type="ctrTitle"/>
          </p:nvPr>
        </p:nvSpPr>
        <p:spPr>
          <a:xfrm>
            <a:off x="1143000" y="1676399"/>
            <a:ext cx="6858000" cy="1790700"/>
          </a:xfrm>
          <a:prstGeom prst="rect">
            <a:avLst/>
          </a:prstGeom>
          <a:solidFill>
            <a:schemeClr val="lt1">
              <a:alpha val="62352"/>
            </a:schemeClr>
          </a:solidFill>
          <a:ln w="79375" cap="rnd" cmpd="sng">
            <a:solidFill>
              <a:srgbClr val="C00000">
                <a:alpha val="78431"/>
              </a:srgbClr>
            </a:solidFill>
            <a:prstDash val="solid"/>
            <a:round/>
            <a:headEnd type="none" w="sm" len="sm"/>
            <a:tailEnd type="none" w="sm" len="sm"/>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accent1"/>
              </a:buClr>
              <a:buSzPts val="4500"/>
              <a:buFont typeface="Trebuchet MS"/>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1" name="Google Shape;41;p31"/>
          <p:cNvSpPr txBox="1">
            <a:spLocks noGrp="1"/>
          </p:cNvSpPr>
          <p:nvPr>
            <p:ph type="subTitle" idx="1"/>
          </p:nvPr>
        </p:nvSpPr>
        <p:spPr>
          <a:xfrm>
            <a:off x="1084006" y="3536156"/>
            <a:ext cx="6858000" cy="77146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rgbClr val="C22536"/>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accent1"/>
              </a:buClr>
              <a:buSzPts val="1200"/>
              <a:buNone/>
              <a:defRPr sz="1200"/>
            </a:lvl4pPr>
            <a:lvl5pPr lvl="4" algn="ctr">
              <a:lnSpc>
                <a:spcPct val="90000"/>
              </a:lnSpc>
              <a:spcBef>
                <a:spcPts val="400"/>
              </a:spcBef>
              <a:spcAft>
                <a:spcPts val="0"/>
              </a:spcAft>
              <a:buClr>
                <a:schemeClr val="accent5"/>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32"/>
          <p:cNvSpPr txBox="1">
            <a:spLocks noGrp="1"/>
          </p:cNvSpPr>
          <p:nvPr>
            <p:ph type="title"/>
          </p:nvPr>
        </p:nvSpPr>
        <p:spPr>
          <a:xfrm>
            <a:off x="629841" y="994172"/>
            <a:ext cx="7886700" cy="273844"/>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4" name="Google Shape;44;p32"/>
          <p:cNvSpPr txBox="1">
            <a:spLocks noGrp="1"/>
          </p:cNvSpPr>
          <p:nvPr>
            <p:ph type="body" idx="1"/>
          </p:nvPr>
        </p:nvSpPr>
        <p:spPr>
          <a:xfrm>
            <a:off x="629841" y="1393031"/>
            <a:ext cx="3868340" cy="671821"/>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solidFill>
                  <a:schemeClr val="dk1"/>
                </a:solidFill>
              </a:defRPr>
            </a:lvl1pPr>
            <a:lvl2pPr marL="914400" lvl="1" indent="-228600" algn="l">
              <a:lnSpc>
                <a:spcPct val="90000"/>
              </a:lnSpc>
              <a:spcBef>
                <a:spcPts val="400"/>
              </a:spcBef>
              <a:spcAft>
                <a:spcPts val="0"/>
              </a:spcAft>
              <a:buClr>
                <a:srgbClr val="C22536"/>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accent1"/>
              </a:buClr>
              <a:buSzPts val="1200"/>
              <a:buNone/>
              <a:defRPr sz="1200" b="1"/>
            </a:lvl4pPr>
            <a:lvl5pPr marL="2286000" lvl="4" indent="-228600" algn="l">
              <a:lnSpc>
                <a:spcPct val="90000"/>
              </a:lnSpc>
              <a:spcBef>
                <a:spcPts val="400"/>
              </a:spcBef>
              <a:spcAft>
                <a:spcPts val="0"/>
              </a:spcAft>
              <a:buClr>
                <a:schemeClr val="accent5"/>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5" name="Google Shape;45;p32"/>
          <p:cNvSpPr txBox="1">
            <a:spLocks noGrp="1"/>
          </p:cNvSpPr>
          <p:nvPr>
            <p:ph type="body" idx="2"/>
          </p:nvPr>
        </p:nvSpPr>
        <p:spPr>
          <a:xfrm>
            <a:off x="629841" y="2124488"/>
            <a:ext cx="3868340" cy="2517758"/>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accent1"/>
              </a:buClr>
              <a:buSzPts val="1400"/>
              <a:buChar char="•"/>
              <a:defRPr/>
            </a:lvl4pPr>
            <a:lvl5pPr marL="2286000" lvl="4" indent="-317500" algn="l">
              <a:lnSpc>
                <a:spcPct val="90000"/>
              </a:lnSpc>
              <a:spcBef>
                <a:spcPts val="400"/>
              </a:spcBef>
              <a:spcAft>
                <a:spcPts val="0"/>
              </a:spcAft>
              <a:buClr>
                <a:schemeClr val="accent5"/>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6" name="Google Shape;46;p32"/>
          <p:cNvSpPr txBox="1">
            <a:spLocks noGrp="1"/>
          </p:cNvSpPr>
          <p:nvPr>
            <p:ph type="body" idx="3"/>
          </p:nvPr>
        </p:nvSpPr>
        <p:spPr>
          <a:xfrm>
            <a:off x="4629150" y="1393030"/>
            <a:ext cx="3887391" cy="671822"/>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solidFill>
                  <a:schemeClr val="dk1"/>
                </a:solidFill>
              </a:defRPr>
            </a:lvl1pPr>
            <a:lvl2pPr marL="914400" lvl="1" indent="-228600" algn="l">
              <a:lnSpc>
                <a:spcPct val="90000"/>
              </a:lnSpc>
              <a:spcBef>
                <a:spcPts val="400"/>
              </a:spcBef>
              <a:spcAft>
                <a:spcPts val="0"/>
              </a:spcAft>
              <a:buClr>
                <a:srgbClr val="C22536"/>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accent1"/>
              </a:buClr>
              <a:buSzPts val="1200"/>
              <a:buNone/>
              <a:defRPr sz="1200" b="1"/>
            </a:lvl4pPr>
            <a:lvl5pPr marL="2286000" lvl="4" indent="-228600" algn="l">
              <a:lnSpc>
                <a:spcPct val="90000"/>
              </a:lnSpc>
              <a:spcBef>
                <a:spcPts val="400"/>
              </a:spcBef>
              <a:spcAft>
                <a:spcPts val="0"/>
              </a:spcAft>
              <a:buClr>
                <a:schemeClr val="accent5"/>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7" name="Google Shape;47;p32"/>
          <p:cNvSpPr txBox="1">
            <a:spLocks noGrp="1"/>
          </p:cNvSpPr>
          <p:nvPr>
            <p:ph type="body" idx="4"/>
          </p:nvPr>
        </p:nvSpPr>
        <p:spPr>
          <a:xfrm>
            <a:off x="4629150" y="2124488"/>
            <a:ext cx="3887391" cy="2517758"/>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accent1"/>
              </a:buClr>
              <a:buSzPts val="1400"/>
              <a:buChar char="•"/>
              <a:defRPr/>
            </a:lvl4pPr>
            <a:lvl5pPr marL="2286000" lvl="4" indent="-317500" algn="l">
              <a:lnSpc>
                <a:spcPct val="90000"/>
              </a:lnSpc>
              <a:spcBef>
                <a:spcPts val="400"/>
              </a:spcBef>
              <a:spcAft>
                <a:spcPts val="0"/>
              </a:spcAft>
              <a:buClr>
                <a:schemeClr val="accent5"/>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8" name="Google Shape;48;p32"/>
          <p:cNvSpPr txBox="1">
            <a:spLocks noGrp="1"/>
          </p:cNvSpPr>
          <p:nvPr>
            <p:ph type="dt" idx="10"/>
          </p:nvPr>
        </p:nvSpPr>
        <p:spPr>
          <a:xfrm>
            <a:off x="6725579" y="4525435"/>
            <a:ext cx="2057400"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 name="Google Shape;49;p3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 name="Google Shape;50;p32"/>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33"/>
          <p:cNvSpPr txBox="1">
            <a:spLocks noGrp="1"/>
          </p:cNvSpPr>
          <p:nvPr>
            <p:ph type="title"/>
          </p:nvPr>
        </p:nvSpPr>
        <p:spPr>
          <a:xfrm>
            <a:off x="628650" y="858440"/>
            <a:ext cx="7886700" cy="662246"/>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 name="Google Shape;53;p33"/>
          <p:cNvSpPr txBox="1">
            <a:spLocks noGrp="1"/>
          </p:cNvSpPr>
          <p:nvPr>
            <p:ph type="dt" idx="10"/>
          </p:nvPr>
        </p:nvSpPr>
        <p:spPr>
          <a:xfrm>
            <a:off x="6725579" y="4525435"/>
            <a:ext cx="2057400"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4" name="Google Shape;54;p3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5" name="Google Shape;55;p33"/>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34"/>
          <p:cNvSpPr txBox="1">
            <a:spLocks noGrp="1"/>
          </p:cNvSpPr>
          <p:nvPr>
            <p:ph type="dt" idx="10"/>
          </p:nvPr>
        </p:nvSpPr>
        <p:spPr>
          <a:xfrm>
            <a:off x="6725579" y="4525435"/>
            <a:ext cx="2057400"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8" name="Google Shape;58;p3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9" name="Google Shape;59;p34"/>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35"/>
          <p:cNvSpPr txBox="1">
            <a:spLocks noGrp="1"/>
          </p:cNvSpPr>
          <p:nvPr>
            <p:ph type="title"/>
          </p:nvPr>
        </p:nvSpPr>
        <p:spPr>
          <a:xfrm>
            <a:off x="627459" y="983974"/>
            <a:ext cx="2949178" cy="1065972"/>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2400"/>
              <a:buFont typeface="Trebuchet M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2" name="Google Shape;62;p35"/>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rgbClr val="C22536"/>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accent1"/>
              </a:buClr>
              <a:buSzPts val="1500"/>
              <a:buChar char="•"/>
              <a:defRPr sz="1500"/>
            </a:lvl4pPr>
            <a:lvl5pPr marL="2286000" lvl="4" indent="-323850" algn="l">
              <a:lnSpc>
                <a:spcPct val="90000"/>
              </a:lnSpc>
              <a:spcBef>
                <a:spcPts val="400"/>
              </a:spcBef>
              <a:spcAft>
                <a:spcPts val="0"/>
              </a:spcAft>
              <a:buClr>
                <a:schemeClr val="accent5"/>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63" name="Google Shape;63;p35"/>
          <p:cNvSpPr txBox="1">
            <a:spLocks noGrp="1"/>
          </p:cNvSpPr>
          <p:nvPr>
            <p:ph type="body" idx="2"/>
          </p:nvPr>
        </p:nvSpPr>
        <p:spPr>
          <a:xfrm>
            <a:off x="629841" y="2117034"/>
            <a:ext cx="2949178" cy="2284706"/>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rgbClr val="C22536"/>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accent1"/>
              </a:buClr>
              <a:buSzPts val="800"/>
              <a:buNone/>
              <a:defRPr sz="800"/>
            </a:lvl4pPr>
            <a:lvl5pPr marL="2286000" lvl="4" indent="-228600" algn="l">
              <a:lnSpc>
                <a:spcPct val="90000"/>
              </a:lnSpc>
              <a:spcBef>
                <a:spcPts val="400"/>
              </a:spcBef>
              <a:spcAft>
                <a:spcPts val="0"/>
              </a:spcAft>
              <a:buClr>
                <a:schemeClr val="accent5"/>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4" name="Google Shape;64;p35"/>
          <p:cNvSpPr txBox="1">
            <a:spLocks noGrp="1"/>
          </p:cNvSpPr>
          <p:nvPr>
            <p:ph type="dt" idx="10"/>
          </p:nvPr>
        </p:nvSpPr>
        <p:spPr>
          <a:xfrm>
            <a:off x="6725579" y="4525435"/>
            <a:ext cx="2057400"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5" name="Google Shape;65;p3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6" name="Google Shape;66;p35"/>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628650" y="858440"/>
            <a:ext cx="7886700" cy="662246"/>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accent1"/>
              </a:buClr>
              <a:buSzPts val="3300"/>
              <a:buFont typeface="Trebuchet MS"/>
              <a:buNone/>
              <a:defRPr sz="33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26"/>
          <p:cNvSpPr txBox="1">
            <a:spLocks noGrp="1"/>
          </p:cNvSpPr>
          <p:nvPr>
            <p:ph type="body" idx="1"/>
          </p:nvPr>
        </p:nvSpPr>
        <p:spPr>
          <a:xfrm>
            <a:off x="628650" y="1684682"/>
            <a:ext cx="7886700" cy="2948039"/>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Trebuchet MS"/>
                <a:ea typeface="Trebuchet MS"/>
                <a:cs typeface="Trebuchet MS"/>
                <a:sym typeface="Trebuchet MS"/>
              </a:defRPr>
            </a:lvl1pPr>
            <a:lvl2pPr marL="914400" marR="0" lvl="1" indent="-342900" algn="l" rtl="0">
              <a:lnSpc>
                <a:spcPct val="90000"/>
              </a:lnSpc>
              <a:spcBef>
                <a:spcPts val="400"/>
              </a:spcBef>
              <a:spcAft>
                <a:spcPts val="0"/>
              </a:spcAft>
              <a:buClr>
                <a:srgbClr val="C22536"/>
              </a:buClr>
              <a:buSzPts val="1800"/>
              <a:buFont typeface="Arial"/>
              <a:buChar char="•"/>
              <a:defRPr sz="1800" b="1" i="0" u="none" strike="noStrike" cap="none">
                <a:solidFill>
                  <a:srgbClr val="C22536"/>
                </a:solidFill>
                <a:latin typeface="Trebuchet MS"/>
                <a:ea typeface="Trebuchet MS"/>
                <a:cs typeface="Trebuchet MS"/>
                <a:sym typeface="Trebuchet MS"/>
              </a:defRPr>
            </a:lvl2pPr>
            <a:lvl3pPr marL="1371600" marR="0" lvl="2" indent="-323850" algn="l" rtl="0">
              <a:lnSpc>
                <a:spcPct val="90000"/>
              </a:lnSpc>
              <a:spcBef>
                <a:spcPts val="400"/>
              </a:spcBef>
              <a:spcAft>
                <a:spcPts val="0"/>
              </a:spcAft>
              <a:buClr>
                <a:schemeClr val="dk1"/>
              </a:buClr>
              <a:buSzPts val="1500"/>
              <a:buFont typeface="Arial"/>
              <a:buChar char="•"/>
              <a:defRPr sz="1500" b="1" i="0" u="none" strike="noStrike" cap="none">
                <a:solidFill>
                  <a:schemeClr val="dk1"/>
                </a:solidFill>
                <a:latin typeface="Trebuchet MS"/>
                <a:ea typeface="Trebuchet MS"/>
                <a:cs typeface="Trebuchet MS"/>
                <a:sym typeface="Trebuchet MS"/>
              </a:defRPr>
            </a:lvl3pPr>
            <a:lvl4pPr marL="1828800" marR="0" lvl="3" indent="-317500" algn="l" rtl="0">
              <a:lnSpc>
                <a:spcPct val="90000"/>
              </a:lnSpc>
              <a:spcBef>
                <a:spcPts val="400"/>
              </a:spcBef>
              <a:spcAft>
                <a:spcPts val="0"/>
              </a:spcAft>
              <a:buClr>
                <a:schemeClr val="accent1"/>
              </a:buClr>
              <a:buSzPts val="1400"/>
              <a:buFont typeface="Arial"/>
              <a:buChar char="•"/>
              <a:defRPr sz="1400" b="1" i="0" u="none" strike="noStrike" cap="none">
                <a:solidFill>
                  <a:schemeClr val="accent1"/>
                </a:solidFill>
                <a:latin typeface="Trebuchet MS"/>
                <a:ea typeface="Trebuchet MS"/>
                <a:cs typeface="Trebuchet MS"/>
                <a:sym typeface="Trebuchet MS"/>
              </a:defRPr>
            </a:lvl4pPr>
            <a:lvl5pPr marL="2286000" marR="0" lvl="4" indent="-317500" algn="l" rtl="0">
              <a:lnSpc>
                <a:spcPct val="90000"/>
              </a:lnSpc>
              <a:spcBef>
                <a:spcPts val="400"/>
              </a:spcBef>
              <a:spcAft>
                <a:spcPts val="0"/>
              </a:spcAft>
              <a:buClr>
                <a:schemeClr val="accent5"/>
              </a:buClr>
              <a:buSzPts val="1400"/>
              <a:buFont typeface="Arial"/>
              <a:buChar char="•"/>
              <a:defRPr sz="1400" b="1" i="1" u="none" strike="noStrike" cap="none">
                <a:solidFill>
                  <a:schemeClr val="accent5"/>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p26"/>
          <p:cNvSpPr txBox="1">
            <a:spLocks noGrp="1"/>
          </p:cNvSpPr>
          <p:nvPr>
            <p:ph type="dt" idx="10"/>
          </p:nvPr>
        </p:nvSpPr>
        <p:spPr>
          <a:xfrm>
            <a:off x="6725579" y="4525435"/>
            <a:ext cx="2057400" cy="273844"/>
          </a:xfrm>
          <a:prstGeom prst="rect">
            <a:avLst/>
          </a:prstGeom>
          <a:noFill/>
          <a:ln>
            <a:noFill/>
          </a:ln>
        </p:spPr>
        <p:txBody>
          <a:bodyPr spcFirstLastPara="1" wrap="square" lIns="68575" tIns="34275" rIns="68575" bIns="34275" anchor="ctr" anchorCtr="0">
            <a:noAutofit/>
          </a:bodyPr>
          <a:lstStyle>
            <a:lvl1pPr marR="0" lvl="0" algn="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9" name="Google Shape;9;p2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10" name="Google Shape;10;p26"/>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186">
          <p15:clr>
            <a:srgbClr val="F26B43"/>
          </p15:clr>
        </p15:guide>
        <p15:guide id="2" pos="54">
          <p15:clr>
            <a:srgbClr val="F26B43"/>
          </p15:clr>
        </p15:guide>
        <p15:guide id="3" pos="5706">
          <p15:clr>
            <a:srgbClr val="F26B43"/>
          </p15:clr>
        </p15:guide>
        <p15:guide id="4" orient="horz" pos="5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doe.virginia.gov/federal_programs/cares/index.shtml"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hyperlink" Target="mailto:EANS@doe.virginia.gov"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mailto:EANS@doe.Virginia.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aspe.hhs.gov/sites/default/files/migrated_legacy_files/194391/2020-percentage-poverty-tool.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aspe.hhs.gov/sites/default/files/migrated_legacy_files/194391/2020-percentage-poverty-tool.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vdh.virginia.gov/coronavirus/see-the-numbers/covid-19-in-virginia/covid-19-in-virginia-locality/"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blueprintvirginia.org/resource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www.vdh.virginia.gov/coronavirus/see-the-numbers/covid-19-in-virginia/covid-19-in-virginia-locality/" TargetMode="External"/><Relationship Id="rId3" Type="http://schemas.openxmlformats.org/officeDocument/2006/relationships/hyperlink" Target="https://www.doe.virginia.gov/federal_programs/cares/index.shtml" TargetMode="External"/><Relationship Id="rId7" Type="http://schemas.openxmlformats.org/officeDocument/2006/relationships/hyperlink" Target="https://aspe.hhs.gov/sites/default/files/migrated_legacy_files/194391/2020-percentage-poverty-tool.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federalregister.gov/documents/2020/01/17/2020-00858/annual-update-of-the-hhs-poverty-guidelines" TargetMode="External"/><Relationship Id="rId5" Type="http://schemas.openxmlformats.org/officeDocument/2006/relationships/hyperlink" Target="https://oese.ed.gov/files/2021/09/Final-EANS-FAQ-Update-9.17.21.pdf" TargetMode="External"/><Relationship Id="rId10" Type="http://schemas.openxmlformats.org/officeDocument/2006/relationships/hyperlink" Target="https://blueprintvirginia.org/resources/" TargetMode="External"/><Relationship Id="rId4" Type="http://schemas.openxmlformats.org/officeDocument/2006/relationships/hyperlink" Target="https://oese.ed.gov/offices/education-stabilization-fund/emergency-assistance-non-public-schools/" TargetMode="External"/><Relationship Id="rId9" Type="http://schemas.openxmlformats.org/officeDocument/2006/relationships/hyperlink" Target="https://virginiaworks.com/local-area-unemployment-statistics-lau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mailto:Lynn.Sodat@doe.virginia.gov"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mailto:EANS@doe.virginia.gov" TargetMode="External"/><Relationship Id="rId4" Type="http://schemas.openxmlformats.org/officeDocument/2006/relationships/hyperlink" Target="mailto:Carol.Sylvester@doe.virginia.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
          <p:cNvSpPr txBox="1">
            <a:spLocks noGrp="1"/>
          </p:cNvSpPr>
          <p:nvPr>
            <p:ph type="ctrTitle"/>
          </p:nvPr>
        </p:nvSpPr>
        <p:spPr>
          <a:xfrm>
            <a:off x="1143000" y="1983418"/>
            <a:ext cx="6858000" cy="17907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chemeClr val="accent1"/>
              </a:buClr>
              <a:buSzPct val="160714"/>
              <a:buFont typeface="Trebuchet MS"/>
              <a:buNone/>
            </a:pPr>
            <a:r>
              <a:rPr lang="en-US" sz="2800" b="1">
                <a:solidFill>
                  <a:schemeClr val="dk1"/>
                </a:solidFill>
                <a:latin typeface="Josefin Sans"/>
                <a:ea typeface="Josefin Sans"/>
                <a:cs typeface="Josefin Sans"/>
                <a:sym typeface="Josefin Sans"/>
              </a:rPr>
              <a:t>Emergency Assistance </a:t>
            </a:r>
            <a:endParaRPr sz="2800" b="1">
              <a:solidFill>
                <a:schemeClr val="dk1"/>
              </a:solidFill>
              <a:latin typeface="Josefin Sans"/>
              <a:ea typeface="Josefin Sans"/>
              <a:cs typeface="Josefin Sans"/>
              <a:sym typeface="Josefin Sans"/>
            </a:endParaRPr>
          </a:p>
          <a:p>
            <a:pPr marL="0" lvl="0" indent="0" algn="ctr" rtl="0">
              <a:lnSpc>
                <a:spcPct val="90000"/>
              </a:lnSpc>
              <a:spcBef>
                <a:spcPts val="0"/>
              </a:spcBef>
              <a:spcAft>
                <a:spcPts val="0"/>
              </a:spcAft>
              <a:buClr>
                <a:schemeClr val="accent1"/>
              </a:buClr>
              <a:buSzPct val="160714"/>
              <a:buFont typeface="Trebuchet MS"/>
              <a:buNone/>
            </a:pPr>
            <a:r>
              <a:rPr lang="en-US" sz="2800" b="1">
                <a:solidFill>
                  <a:schemeClr val="dk1"/>
                </a:solidFill>
                <a:latin typeface="Josefin Sans"/>
                <a:ea typeface="Josefin Sans"/>
                <a:cs typeface="Josefin Sans"/>
                <a:sym typeface="Josefin Sans"/>
              </a:rPr>
              <a:t>for Non-Public Schools (EANS) II </a:t>
            </a:r>
            <a:br>
              <a:rPr lang="en-US" sz="2800" b="1">
                <a:solidFill>
                  <a:schemeClr val="dk1"/>
                </a:solidFill>
                <a:latin typeface="Josefin Sans"/>
                <a:ea typeface="Josefin Sans"/>
                <a:cs typeface="Josefin Sans"/>
                <a:sym typeface="Josefin Sans"/>
              </a:rPr>
            </a:br>
            <a:r>
              <a:rPr lang="en-US" sz="2800" b="1">
                <a:solidFill>
                  <a:schemeClr val="dk1"/>
                </a:solidFill>
                <a:latin typeface="Josefin Sans"/>
                <a:ea typeface="Josefin Sans"/>
                <a:cs typeface="Josefin Sans"/>
                <a:sym typeface="Josefin Sans"/>
              </a:rPr>
              <a:t>Program Overview and </a:t>
            </a:r>
            <a:br>
              <a:rPr lang="en-US" sz="2800" b="1">
                <a:solidFill>
                  <a:schemeClr val="dk1"/>
                </a:solidFill>
                <a:latin typeface="Josefin Sans"/>
                <a:ea typeface="Josefin Sans"/>
                <a:cs typeface="Josefin Sans"/>
                <a:sym typeface="Josefin Sans"/>
              </a:rPr>
            </a:br>
            <a:r>
              <a:rPr lang="en-US" sz="2800" b="1">
                <a:solidFill>
                  <a:schemeClr val="dk1"/>
                </a:solidFill>
                <a:latin typeface="Josefin Sans"/>
                <a:ea typeface="Josefin Sans"/>
                <a:cs typeface="Josefin Sans"/>
                <a:sym typeface="Josefin Sans"/>
              </a:rPr>
              <a:t>Application Process</a:t>
            </a:r>
            <a:endParaRPr sz="3100" b="1">
              <a:solidFill>
                <a:schemeClr val="dk1"/>
              </a:solidFill>
              <a:latin typeface="Josefin Sans"/>
              <a:ea typeface="Josefin Sans"/>
              <a:cs typeface="Josefin Sans"/>
              <a:sym typeface="Josefin Sans"/>
            </a:endParaRPr>
          </a:p>
          <a:p>
            <a:pPr marL="0" lvl="0" indent="0" algn="ctr" rtl="0">
              <a:lnSpc>
                <a:spcPct val="90000"/>
              </a:lnSpc>
              <a:spcBef>
                <a:spcPts val="0"/>
              </a:spcBef>
              <a:spcAft>
                <a:spcPts val="0"/>
              </a:spcAft>
              <a:buClr>
                <a:schemeClr val="accent1"/>
              </a:buClr>
              <a:buSzPct val="160714"/>
              <a:buFont typeface="Trebuchet MS"/>
              <a:buNone/>
            </a:pPr>
            <a:endParaRPr sz="2800">
              <a:solidFill>
                <a:schemeClr val="dk1"/>
              </a:solidFill>
              <a:latin typeface="Josefin Sans"/>
              <a:ea typeface="Josefin Sans"/>
              <a:cs typeface="Josefin Sans"/>
              <a:sym typeface="Josefin Sans"/>
            </a:endParaRPr>
          </a:p>
          <a:p>
            <a:pPr marL="0" lvl="0" indent="0" algn="ctr" rtl="0">
              <a:lnSpc>
                <a:spcPct val="90000"/>
              </a:lnSpc>
              <a:spcBef>
                <a:spcPts val="0"/>
              </a:spcBef>
              <a:spcAft>
                <a:spcPts val="0"/>
              </a:spcAft>
              <a:buClr>
                <a:schemeClr val="accent1"/>
              </a:buClr>
              <a:buSzPts val="4050"/>
              <a:buFont typeface="Trebuchet MS"/>
              <a:buNone/>
            </a:pPr>
            <a:endParaRPr sz="1100"/>
          </a:p>
        </p:txBody>
      </p:sp>
      <p:sp>
        <p:nvSpPr>
          <p:cNvPr id="100" name="Google Shape;100;p1"/>
          <p:cNvSpPr txBox="1">
            <a:spLocks noGrp="1"/>
          </p:cNvSpPr>
          <p:nvPr>
            <p:ph type="subTitle" idx="1"/>
          </p:nvPr>
        </p:nvSpPr>
        <p:spPr>
          <a:xfrm>
            <a:off x="1143000" y="3795874"/>
            <a:ext cx="6858000" cy="475477"/>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dk1"/>
              </a:buClr>
              <a:buSzPts val="1800"/>
              <a:buNone/>
            </a:pPr>
            <a:r>
              <a:rPr lang="en-US" sz="1900">
                <a:solidFill>
                  <a:schemeClr val="accent3"/>
                </a:solidFill>
                <a:latin typeface="Josefin Sans"/>
                <a:ea typeface="Josefin Sans"/>
                <a:cs typeface="Josefin Sans"/>
                <a:sym typeface="Josefin Sans"/>
              </a:rPr>
              <a:t>November 2021</a:t>
            </a:r>
            <a:endParaRPr sz="1900">
              <a:solidFill>
                <a:schemeClr val="accent3"/>
              </a:solidFill>
              <a:latin typeface="Josefin Sans"/>
              <a:ea typeface="Josefin Sans"/>
              <a:cs typeface="Josefin Sans"/>
              <a:sym typeface="Josefin Sans"/>
            </a:endParaRPr>
          </a:p>
        </p:txBody>
      </p:sp>
      <p:sp>
        <p:nvSpPr>
          <p:cNvPr id="101" name="Google Shape;101;p1"/>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0"/>
          <p:cNvSpPr txBox="1">
            <a:spLocks noGrp="1"/>
          </p:cNvSpPr>
          <p:nvPr>
            <p:ph type="title"/>
          </p:nvPr>
        </p:nvSpPr>
        <p:spPr>
          <a:xfrm>
            <a:off x="623888" y="827594"/>
            <a:ext cx="7886700" cy="21396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SzPts val="3800"/>
              <a:buNone/>
            </a:pPr>
            <a:r>
              <a:rPr lang="en-US" sz="3600">
                <a:solidFill>
                  <a:schemeClr val="accent3"/>
                </a:solidFill>
                <a:latin typeface="Josefin Sans"/>
                <a:ea typeface="Josefin Sans"/>
                <a:cs typeface="Josefin Sans"/>
                <a:sym typeface="Josefin Sans"/>
              </a:rPr>
              <a:t>Program Application</a:t>
            </a:r>
            <a:endParaRPr sz="3600">
              <a:solidFill>
                <a:schemeClr val="accent3"/>
              </a:solidFill>
              <a:latin typeface="Josefin Sans"/>
              <a:ea typeface="Josefin Sans"/>
              <a:cs typeface="Josefin Sans"/>
              <a:sym typeface="Josefin Sans"/>
            </a:endParaRPr>
          </a:p>
        </p:txBody>
      </p:sp>
      <p:sp>
        <p:nvSpPr>
          <p:cNvPr id="157" name="Google Shape;157;p10"/>
          <p:cNvSpPr txBox="1">
            <a:spLocks noGrp="1"/>
          </p:cNvSpPr>
          <p:nvPr>
            <p:ph type="body" idx="1"/>
          </p:nvPr>
        </p:nvSpPr>
        <p:spPr>
          <a:xfrm>
            <a:off x="623888" y="3084293"/>
            <a:ext cx="7886700" cy="1125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SzPts val="18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1"/>
          <p:cNvSpPr txBox="1">
            <a:spLocks noGrp="1"/>
          </p:cNvSpPr>
          <p:nvPr>
            <p:ph type="sldNum" idx="12"/>
          </p:nvPr>
        </p:nvSpPr>
        <p:spPr>
          <a:xfrm>
            <a:off x="628650" y="4751189"/>
            <a:ext cx="2057400" cy="273825"/>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SzPts val="900"/>
              <a:buNone/>
            </a:pPr>
            <a:fld id="{00000000-1234-1234-1234-123412341234}" type="slidenum">
              <a:rPr lang="en-US"/>
              <a:t>11</a:t>
            </a:fld>
            <a:endParaRPr/>
          </a:p>
        </p:txBody>
      </p:sp>
      <p:sp>
        <p:nvSpPr>
          <p:cNvPr id="163" name="Google Shape;163;p11"/>
          <p:cNvSpPr txBox="1">
            <a:spLocks noGrp="1"/>
          </p:cNvSpPr>
          <p:nvPr>
            <p:ph type="body" idx="1"/>
          </p:nvPr>
        </p:nvSpPr>
        <p:spPr>
          <a:xfrm>
            <a:off x="628650" y="1431930"/>
            <a:ext cx="3862165" cy="3097341"/>
          </a:xfrm>
          <a:prstGeom prst="rect">
            <a:avLst/>
          </a:prstGeom>
          <a:noFill/>
          <a:ln>
            <a:noFill/>
          </a:ln>
        </p:spPr>
        <p:txBody>
          <a:bodyPr spcFirstLastPara="1" wrap="square" lIns="68550" tIns="34275" rIns="68550" bIns="34275" anchor="t" anchorCtr="0">
            <a:normAutofit/>
          </a:bodyPr>
          <a:lstStyle/>
          <a:p>
            <a:pPr marL="342900" lvl="0" indent="-220305" algn="l" rtl="0">
              <a:lnSpc>
                <a:spcPct val="100000"/>
              </a:lnSpc>
              <a:spcBef>
                <a:spcPts val="1200"/>
              </a:spcBef>
              <a:spcAft>
                <a:spcPts val="0"/>
              </a:spcAft>
              <a:buSzPts val="1000"/>
              <a:buChar char="●"/>
            </a:pPr>
            <a:r>
              <a:rPr lang="en-US" sz="1800">
                <a:latin typeface="Josefin Sans"/>
                <a:ea typeface="Josefin Sans"/>
                <a:cs typeface="Josefin Sans"/>
                <a:sym typeface="Josefin Sans"/>
              </a:rPr>
              <a:t>The application is posted on the </a:t>
            </a:r>
            <a:r>
              <a:rPr lang="en-US" sz="1800" u="sng">
                <a:solidFill>
                  <a:schemeClr val="hlink"/>
                </a:solidFill>
                <a:latin typeface="Josefin Sans"/>
                <a:ea typeface="Josefin Sans"/>
                <a:cs typeface="Josefin Sans"/>
                <a:sym typeface="Josefin Sans"/>
                <a:hlinkClick r:id="rId3"/>
              </a:rPr>
              <a:t>Federal Pandemic Relief Programs webpage</a:t>
            </a:r>
            <a:endParaRPr sz="1800">
              <a:latin typeface="Josefin Sans"/>
              <a:ea typeface="Josefin Sans"/>
              <a:cs typeface="Josefin Sans"/>
              <a:sym typeface="Josefin Sans"/>
            </a:endParaRPr>
          </a:p>
          <a:p>
            <a:pPr marL="342900" lvl="0" indent="-220305" algn="l" rtl="0">
              <a:lnSpc>
                <a:spcPct val="100000"/>
              </a:lnSpc>
              <a:spcBef>
                <a:spcPts val="1200"/>
              </a:spcBef>
              <a:spcAft>
                <a:spcPts val="0"/>
              </a:spcAft>
              <a:buSzPts val="1000"/>
              <a:buChar char="●"/>
            </a:pPr>
            <a:r>
              <a:rPr lang="en-US" sz="1800">
                <a:latin typeface="Josefin Sans"/>
                <a:ea typeface="Josefin Sans"/>
                <a:cs typeface="Josefin Sans"/>
                <a:sym typeface="Josefin Sans"/>
              </a:rPr>
              <a:t>The application due date is </a:t>
            </a:r>
            <a:r>
              <a:rPr lang="en-US" sz="1800" b="1">
                <a:latin typeface="Josefin Sans"/>
                <a:ea typeface="Josefin Sans"/>
                <a:cs typeface="Josefin Sans"/>
                <a:sym typeface="Josefin Sans"/>
              </a:rPr>
              <a:t>December 10, 2021</a:t>
            </a:r>
            <a:endParaRPr sz="1800" b="1">
              <a:latin typeface="Josefin Sans"/>
              <a:ea typeface="Josefin Sans"/>
              <a:cs typeface="Josefin Sans"/>
              <a:sym typeface="Josefin Sans"/>
            </a:endParaRPr>
          </a:p>
          <a:p>
            <a:pPr marL="342900" lvl="0" indent="-220305" algn="l" rtl="0">
              <a:lnSpc>
                <a:spcPct val="100000"/>
              </a:lnSpc>
              <a:spcBef>
                <a:spcPts val="1200"/>
              </a:spcBef>
              <a:spcAft>
                <a:spcPts val="0"/>
              </a:spcAft>
              <a:buSzPts val="1000"/>
              <a:buChar char="●"/>
            </a:pPr>
            <a:r>
              <a:rPr lang="en-US" sz="1800">
                <a:latin typeface="Josefin Sans"/>
                <a:ea typeface="Josefin Sans"/>
                <a:cs typeface="Josefin Sans"/>
                <a:sym typeface="Josefin Sans"/>
              </a:rPr>
              <a:t>Completed applications should be submitted to </a:t>
            </a:r>
            <a:r>
              <a:rPr lang="en-US" sz="1800" b="1" u="sng">
                <a:solidFill>
                  <a:schemeClr val="hlink"/>
                </a:solidFill>
                <a:latin typeface="Josefin Sans"/>
                <a:ea typeface="Josefin Sans"/>
                <a:cs typeface="Josefin Sans"/>
                <a:sym typeface="Josefin Sans"/>
                <a:hlinkClick r:id="rId4"/>
              </a:rPr>
              <a:t>EANS@doe.virginia.gov</a:t>
            </a:r>
            <a:endParaRPr sz="1800" b="1">
              <a:latin typeface="Josefin Sans"/>
              <a:ea typeface="Josefin Sans"/>
              <a:cs typeface="Josefin Sans"/>
              <a:sym typeface="Josefin Sans"/>
            </a:endParaRPr>
          </a:p>
        </p:txBody>
      </p:sp>
      <p:sp>
        <p:nvSpPr>
          <p:cNvPr id="164" name="Google Shape;164;p11"/>
          <p:cNvSpPr txBox="1">
            <a:spLocks noGrp="1"/>
          </p:cNvSpPr>
          <p:nvPr>
            <p:ph type="title"/>
          </p:nvPr>
        </p:nvSpPr>
        <p:spPr>
          <a:xfrm>
            <a:off x="885826" y="784243"/>
            <a:ext cx="7694868" cy="715080"/>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SzPts val="4400"/>
              <a:buNone/>
            </a:pPr>
            <a:r>
              <a:rPr lang="en-US">
                <a:latin typeface="Josefin Sans"/>
                <a:ea typeface="Josefin Sans"/>
                <a:cs typeface="Josefin Sans"/>
                <a:sym typeface="Josefin Sans"/>
              </a:rPr>
              <a:t>Application Basics</a:t>
            </a:r>
            <a:endParaRPr>
              <a:latin typeface="Josefin Sans"/>
              <a:ea typeface="Josefin Sans"/>
              <a:cs typeface="Josefin Sans"/>
              <a:sym typeface="Josefin Sans"/>
            </a:endParaRPr>
          </a:p>
        </p:txBody>
      </p:sp>
      <p:pic>
        <p:nvPicPr>
          <p:cNvPr id="165" name="Google Shape;165;p11" descr="129 Number 10 December Calendar Day Stock Photos, Pictures &amp;amp; Royalty-Free  Images - iStock"/>
          <p:cNvPicPr preferRelativeResize="0"/>
          <p:nvPr/>
        </p:nvPicPr>
        <p:blipFill rotWithShape="1">
          <a:blip r:embed="rId5">
            <a:alphaModFix/>
          </a:blip>
          <a:srcRect/>
          <a:stretch/>
        </p:blipFill>
        <p:spPr>
          <a:xfrm>
            <a:off x="5184775" y="1141783"/>
            <a:ext cx="2997823" cy="29978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2"/>
          <p:cNvSpPr txBox="1">
            <a:spLocks noGrp="1"/>
          </p:cNvSpPr>
          <p:nvPr>
            <p:ph type="title"/>
          </p:nvPr>
        </p:nvSpPr>
        <p:spPr>
          <a:xfrm>
            <a:off x="628650" y="863125"/>
            <a:ext cx="7886700" cy="581114"/>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Clr>
                <a:schemeClr val="accent1"/>
              </a:buClr>
              <a:buSzPts val="1400"/>
              <a:buNone/>
            </a:pPr>
            <a:r>
              <a:rPr lang="en-US" sz="2400">
                <a:latin typeface="Josefin Sans"/>
                <a:ea typeface="Josefin Sans"/>
                <a:cs typeface="Josefin Sans"/>
                <a:sym typeface="Josefin Sans"/>
              </a:rPr>
              <a:t>Application Components – </a:t>
            </a:r>
            <a:r>
              <a:rPr lang="en-US" sz="2400">
                <a:solidFill>
                  <a:schemeClr val="accent3"/>
                </a:solidFill>
                <a:latin typeface="Josefin Sans"/>
                <a:ea typeface="Josefin Sans"/>
                <a:cs typeface="Josefin Sans"/>
                <a:sym typeface="Josefin Sans"/>
              </a:rPr>
              <a:t>Tabs to Complete</a:t>
            </a:r>
            <a:endParaRPr sz="2400">
              <a:solidFill>
                <a:schemeClr val="accent3"/>
              </a:solidFill>
              <a:latin typeface="Josefin Sans"/>
              <a:ea typeface="Josefin Sans"/>
              <a:cs typeface="Josefin Sans"/>
              <a:sym typeface="Josefin Sans"/>
            </a:endParaRPr>
          </a:p>
        </p:txBody>
      </p:sp>
      <p:sp>
        <p:nvSpPr>
          <p:cNvPr id="172" name="Google Shape;172;p12"/>
          <p:cNvSpPr txBox="1">
            <a:spLocks noGrp="1"/>
          </p:cNvSpPr>
          <p:nvPr>
            <p:ph type="body" idx="1"/>
          </p:nvPr>
        </p:nvSpPr>
        <p:spPr>
          <a:xfrm>
            <a:off x="628650" y="1369219"/>
            <a:ext cx="7886700" cy="3451950"/>
          </a:xfrm>
          <a:prstGeom prst="rect">
            <a:avLst/>
          </a:prstGeom>
          <a:noFill/>
          <a:ln>
            <a:noFill/>
          </a:ln>
        </p:spPr>
        <p:txBody>
          <a:bodyPr spcFirstLastPara="1" wrap="square" lIns="68550" tIns="34275" rIns="68550" bIns="34275" anchor="t" anchorCtr="0">
            <a:normAutofit/>
          </a:bodyPr>
          <a:lstStyle/>
          <a:p>
            <a:pPr marL="342900" lvl="0" indent="-257175" algn="l" rtl="0">
              <a:lnSpc>
                <a:spcPct val="100000"/>
              </a:lnSpc>
              <a:spcBef>
                <a:spcPts val="600"/>
              </a:spcBef>
              <a:spcAft>
                <a:spcPts val="0"/>
              </a:spcAft>
              <a:buSzPts val="1800"/>
              <a:buChar char="•"/>
            </a:pPr>
            <a:r>
              <a:rPr lang="en-US">
                <a:latin typeface="Josefin Sans"/>
                <a:ea typeface="Josefin Sans"/>
                <a:cs typeface="Josefin Sans"/>
                <a:sym typeface="Josefin Sans"/>
              </a:rPr>
              <a:t>Instructions</a:t>
            </a:r>
            <a:endParaRPr/>
          </a:p>
          <a:p>
            <a:pPr marL="342900" lvl="0" indent="-257175" algn="l" rtl="0">
              <a:lnSpc>
                <a:spcPct val="100000"/>
              </a:lnSpc>
              <a:spcBef>
                <a:spcPts val="600"/>
              </a:spcBef>
              <a:spcAft>
                <a:spcPts val="0"/>
              </a:spcAft>
              <a:buSzPts val="1800"/>
              <a:buChar char="•"/>
            </a:pPr>
            <a:r>
              <a:rPr lang="en-US">
                <a:solidFill>
                  <a:schemeClr val="accent3"/>
                </a:solidFill>
                <a:latin typeface="Josefin Sans"/>
                <a:ea typeface="Josefin Sans"/>
                <a:cs typeface="Josefin Sans"/>
                <a:sym typeface="Josefin Sans"/>
              </a:rPr>
              <a:t>Cover Page </a:t>
            </a:r>
            <a:r>
              <a:rPr lang="en-US">
                <a:latin typeface="Josefin Sans"/>
                <a:ea typeface="Josefin Sans"/>
                <a:cs typeface="Josefin Sans"/>
                <a:sym typeface="Josefin Sans"/>
              </a:rPr>
              <a:t>- </a:t>
            </a:r>
            <a:r>
              <a:rPr lang="en-US">
                <a:solidFill>
                  <a:schemeClr val="dk1"/>
                </a:solidFill>
                <a:latin typeface="Josefin Sans"/>
                <a:ea typeface="Josefin Sans"/>
                <a:cs typeface="Josefin Sans"/>
                <a:sym typeface="Josefin Sans"/>
              </a:rPr>
              <a:t>Authorized Representative signature required</a:t>
            </a:r>
            <a:endParaRPr>
              <a:latin typeface="Josefin Sans"/>
              <a:ea typeface="Josefin Sans"/>
              <a:cs typeface="Josefin Sans"/>
              <a:sym typeface="Josefin Sans"/>
            </a:endParaRPr>
          </a:p>
          <a:p>
            <a:pPr marL="342900" lvl="0" indent="-257175" algn="l" rtl="0">
              <a:lnSpc>
                <a:spcPct val="100000"/>
              </a:lnSpc>
              <a:spcBef>
                <a:spcPts val="600"/>
              </a:spcBef>
              <a:spcAft>
                <a:spcPts val="0"/>
              </a:spcAft>
              <a:buSzPts val="1800"/>
              <a:buChar char="•"/>
            </a:pPr>
            <a:r>
              <a:rPr lang="en-US">
                <a:solidFill>
                  <a:schemeClr val="accent3"/>
                </a:solidFill>
                <a:latin typeface="Josefin Sans"/>
                <a:ea typeface="Josefin Sans"/>
                <a:cs typeface="Josefin Sans"/>
                <a:sym typeface="Josefin Sans"/>
              </a:rPr>
              <a:t>School Overall Eligibility</a:t>
            </a:r>
            <a:endParaRPr>
              <a:solidFill>
                <a:schemeClr val="accent3"/>
              </a:solidFill>
              <a:latin typeface="Josefin Sans"/>
              <a:ea typeface="Josefin Sans"/>
              <a:cs typeface="Josefin Sans"/>
              <a:sym typeface="Josefin Sans"/>
            </a:endParaRPr>
          </a:p>
          <a:p>
            <a:pPr marL="342900" lvl="0" indent="-257175" algn="l" rtl="0">
              <a:lnSpc>
                <a:spcPct val="100000"/>
              </a:lnSpc>
              <a:spcBef>
                <a:spcPts val="600"/>
              </a:spcBef>
              <a:spcAft>
                <a:spcPts val="0"/>
              </a:spcAft>
              <a:buSzPts val="1800"/>
              <a:buChar char="•"/>
            </a:pPr>
            <a:r>
              <a:rPr lang="en-US">
                <a:solidFill>
                  <a:schemeClr val="accent3"/>
                </a:solidFill>
                <a:latin typeface="Josefin Sans"/>
                <a:ea typeface="Josefin Sans"/>
                <a:cs typeface="Josefin Sans"/>
                <a:sym typeface="Josefin Sans"/>
              </a:rPr>
              <a:t>Budget Priorities</a:t>
            </a:r>
            <a:endParaRPr>
              <a:solidFill>
                <a:schemeClr val="accent3"/>
              </a:solidFill>
              <a:latin typeface="Josefin Sans"/>
              <a:ea typeface="Josefin Sans"/>
              <a:cs typeface="Josefin Sans"/>
              <a:sym typeface="Josefin Sans"/>
            </a:endParaRPr>
          </a:p>
          <a:p>
            <a:pPr marL="342900" lvl="0" indent="-257175" algn="l" rtl="0">
              <a:lnSpc>
                <a:spcPct val="100000"/>
              </a:lnSpc>
              <a:spcBef>
                <a:spcPts val="600"/>
              </a:spcBef>
              <a:spcAft>
                <a:spcPts val="0"/>
              </a:spcAft>
              <a:buSzPts val="1800"/>
              <a:buChar char="•"/>
            </a:pPr>
            <a:r>
              <a:rPr lang="en-US">
                <a:solidFill>
                  <a:schemeClr val="accent3"/>
                </a:solidFill>
                <a:latin typeface="Josefin Sans"/>
                <a:ea typeface="Josefin Sans"/>
                <a:cs typeface="Josefin Sans"/>
                <a:sym typeface="Josefin Sans"/>
              </a:rPr>
              <a:t>Appendix A </a:t>
            </a:r>
            <a:r>
              <a:rPr lang="en-US">
                <a:latin typeface="Josefin Sans"/>
                <a:ea typeface="Josefin Sans"/>
                <a:cs typeface="Josefin Sans"/>
                <a:sym typeface="Josefin Sans"/>
              </a:rPr>
              <a:t>-</a:t>
            </a:r>
            <a:r>
              <a:rPr lang="en-US">
                <a:solidFill>
                  <a:schemeClr val="dk1"/>
                </a:solidFill>
                <a:latin typeface="Josefin Sans"/>
                <a:ea typeface="Josefin Sans"/>
                <a:cs typeface="Josefin Sans"/>
                <a:sym typeface="Josefin Sans"/>
              </a:rPr>
              <a:t> General Assurances </a:t>
            </a:r>
            <a:r>
              <a:rPr lang="en-US">
                <a:latin typeface="Josefin Sans"/>
                <a:ea typeface="Josefin Sans"/>
                <a:cs typeface="Josefin Sans"/>
                <a:sym typeface="Josefin Sans"/>
              </a:rPr>
              <a:t>for all schools </a:t>
            </a:r>
            <a:endParaRPr>
              <a:latin typeface="Josefin Sans"/>
              <a:ea typeface="Josefin Sans"/>
              <a:cs typeface="Josefin Sans"/>
              <a:sym typeface="Josefin Sans"/>
            </a:endParaRPr>
          </a:p>
          <a:p>
            <a:pPr marL="342900" lvl="0" indent="-257175" algn="l" rtl="0">
              <a:lnSpc>
                <a:spcPct val="100000"/>
              </a:lnSpc>
              <a:spcBef>
                <a:spcPts val="600"/>
              </a:spcBef>
              <a:spcAft>
                <a:spcPts val="0"/>
              </a:spcAft>
              <a:buSzPts val="1800"/>
              <a:buChar char="•"/>
            </a:pPr>
            <a:r>
              <a:rPr lang="en-US">
                <a:solidFill>
                  <a:schemeClr val="accent3"/>
                </a:solidFill>
                <a:latin typeface="Josefin Sans"/>
                <a:ea typeface="Josefin Sans"/>
                <a:cs typeface="Josefin Sans"/>
                <a:sym typeface="Josefin Sans"/>
              </a:rPr>
              <a:t>Appendix B (if applicable) </a:t>
            </a:r>
            <a:r>
              <a:rPr lang="en-US">
                <a:latin typeface="Josefin Sans"/>
                <a:ea typeface="Josefin Sans"/>
                <a:cs typeface="Josefin Sans"/>
                <a:sym typeface="Josefin Sans"/>
              </a:rPr>
              <a:t>-</a:t>
            </a:r>
            <a:r>
              <a:rPr lang="en-US">
                <a:solidFill>
                  <a:schemeClr val="dk1"/>
                </a:solidFill>
                <a:latin typeface="Josefin Sans"/>
                <a:ea typeface="Josefin Sans"/>
                <a:cs typeface="Josefin Sans"/>
                <a:sym typeface="Josefin Sans"/>
              </a:rPr>
              <a:t> Assurances for schools that are not accredited or license</a:t>
            </a:r>
            <a:r>
              <a:rPr lang="en-US">
                <a:latin typeface="Josefin Sans"/>
                <a:ea typeface="Josefin Sans"/>
                <a:cs typeface="Josefin Sans"/>
                <a:sym typeface="Josefin Sans"/>
              </a:rPr>
              <a:t>d</a:t>
            </a:r>
            <a:endParaRPr/>
          </a:p>
          <a:p>
            <a:pPr marL="342900" lvl="0" indent="-257175" algn="l" rtl="0">
              <a:lnSpc>
                <a:spcPct val="100000"/>
              </a:lnSpc>
              <a:spcBef>
                <a:spcPts val="600"/>
              </a:spcBef>
              <a:spcAft>
                <a:spcPts val="0"/>
              </a:spcAft>
              <a:buSzPts val="1800"/>
              <a:buChar char="•"/>
            </a:pPr>
            <a:r>
              <a:rPr lang="en-US">
                <a:solidFill>
                  <a:schemeClr val="dk1"/>
                </a:solidFill>
                <a:latin typeface="Josefin Sans"/>
                <a:ea typeface="Josefin Sans"/>
                <a:cs typeface="Josefin Sans"/>
                <a:sym typeface="Josefin Sans"/>
              </a:rPr>
              <a:t>Appendix C – Poverty Guidelines </a:t>
            </a:r>
            <a:endParaRPr/>
          </a:p>
          <a:p>
            <a:pPr marL="342900" lvl="0" indent="-142875" algn="l" rtl="0">
              <a:lnSpc>
                <a:spcPct val="115000"/>
              </a:lnSpc>
              <a:spcBef>
                <a:spcPts val="750"/>
              </a:spcBef>
              <a:spcAft>
                <a:spcPts val="0"/>
              </a:spcAft>
              <a:buSzPts val="1800"/>
              <a:buNone/>
            </a:pPr>
            <a:endParaRPr>
              <a:solidFill>
                <a:schemeClr val="dk1"/>
              </a:solidFill>
              <a:latin typeface="Josefin Sans"/>
              <a:ea typeface="Josefin Sans"/>
              <a:cs typeface="Josefin Sans"/>
              <a:sym typeface="Josefin Sans"/>
            </a:endParaRPr>
          </a:p>
        </p:txBody>
      </p:sp>
      <p:sp>
        <p:nvSpPr>
          <p:cNvPr id="173" name="Google Shape;173;p12"/>
          <p:cNvSpPr txBox="1">
            <a:spLocks noGrp="1"/>
          </p:cNvSpPr>
          <p:nvPr>
            <p:ph type="sldNum" idx="12"/>
          </p:nvPr>
        </p:nvSpPr>
        <p:spPr>
          <a:xfrm>
            <a:off x="628650" y="4751189"/>
            <a:ext cx="2057400" cy="273825"/>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SzPts val="900"/>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3"/>
          <p:cNvSpPr txBox="1">
            <a:spLocks noGrp="1"/>
          </p:cNvSpPr>
          <p:nvPr>
            <p:ph type="title"/>
          </p:nvPr>
        </p:nvSpPr>
        <p:spPr>
          <a:xfrm>
            <a:off x="623888" y="827594"/>
            <a:ext cx="7886700" cy="21396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SzPts val="3800"/>
              <a:buNone/>
            </a:pPr>
            <a:r>
              <a:rPr lang="en-US" sz="3600">
                <a:solidFill>
                  <a:schemeClr val="accent3"/>
                </a:solidFill>
                <a:latin typeface="Josefin Sans"/>
                <a:ea typeface="Josefin Sans"/>
                <a:cs typeface="Josefin Sans"/>
                <a:sym typeface="Josefin Sans"/>
              </a:rPr>
              <a:t>Demonstration – Completing the Application</a:t>
            </a:r>
            <a:endParaRPr sz="3600">
              <a:solidFill>
                <a:schemeClr val="accent3"/>
              </a:solidFill>
              <a:latin typeface="Josefin Sans"/>
              <a:ea typeface="Josefin Sans"/>
              <a:cs typeface="Josefin Sans"/>
              <a:sym typeface="Josefin Sans"/>
            </a:endParaRPr>
          </a:p>
        </p:txBody>
      </p:sp>
      <p:sp>
        <p:nvSpPr>
          <p:cNvPr id="179" name="Google Shape;179;p13"/>
          <p:cNvSpPr txBox="1">
            <a:spLocks noGrp="1"/>
          </p:cNvSpPr>
          <p:nvPr>
            <p:ph type="body" idx="1"/>
          </p:nvPr>
        </p:nvSpPr>
        <p:spPr>
          <a:xfrm>
            <a:off x="623888" y="3084293"/>
            <a:ext cx="7886700" cy="1125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SzPts val="18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4"/>
          <p:cNvSpPr txBox="1">
            <a:spLocks noGrp="1"/>
          </p:cNvSpPr>
          <p:nvPr>
            <p:ph type="title"/>
          </p:nvPr>
        </p:nvSpPr>
        <p:spPr>
          <a:xfrm>
            <a:off x="628650" y="897307"/>
            <a:ext cx="7886700" cy="471911"/>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Clr>
                <a:schemeClr val="accent1"/>
              </a:buClr>
              <a:buSzPts val="1400"/>
              <a:buNone/>
            </a:pPr>
            <a:r>
              <a:rPr lang="en-US" sz="2400">
                <a:latin typeface="Josefin Sans"/>
                <a:ea typeface="Josefin Sans"/>
                <a:cs typeface="Josefin Sans"/>
                <a:sym typeface="Josefin Sans"/>
              </a:rPr>
              <a:t>Cover Page - Authorized Representative Signature</a:t>
            </a:r>
            <a:endParaRPr sz="2400">
              <a:latin typeface="Josefin Sans"/>
              <a:ea typeface="Josefin Sans"/>
              <a:cs typeface="Josefin Sans"/>
              <a:sym typeface="Josefin Sans"/>
            </a:endParaRPr>
          </a:p>
        </p:txBody>
      </p:sp>
      <p:sp>
        <p:nvSpPr>
          <p:cNvPr id="186" name="Google Shape;186;p14"/>
          <p:cNvSpPr txBox="1">
            <a:spLocks noGrp="1"/>
          </p:cNvSpPr>
          <p:nvPr>
            <p:ph type="body" idx="1"/>
          </p:nvPr>
        </p:nvSpPr>
        <p:spPr>
          <a:xfrm>
            <a:off x="628650" y="1369219"/>
            <a:ext cx="7886700" cy="3451950"/>
          </a:xfrm>
          <a:prstGeom prst="rect">
            <a:avLst/>
          </a:prstGeom>
          <a:noFill/>
          <a:ln>
            <a:noFill/>
          </a:ln>
        </p:spPr>
        <p:txBody>
          <a:bodyPr spcFirstLastPara="1" wrap="square" lIns="68550" tIns="34275" rIns="68550" bIns="34275" anchor="t" anchorCtr="0">
            <a:normAutofit fontScale="62500" lnSpcReduction="20000"/>
          </a:bodyPr>
          <a:lstStyle/>
          <a:p>
            <a:pPr marL="342900" lvl="0" indent="-342900" algn="l" rtl="0">
              <a:lnSpc>
                <a:spcPct val="115000"/>
              </a:lnSpc>
              <a:spcBef>
                <a:spcPts val="750"/>
              </a:spcBef>
              <a:spcAft>
                <a:spcPts val="0"/>
              </a:spcAft>
              <a:buSzPct val="106666"/>
              <a:buChar char="•"/>
            </a:pPr>
            <a:r>
              <a:rPr lang="en-US">
                <a:latin typeface="Josefin Sans"/>
                <a:ea typeface="Josefin Sans"/>
                <a:cs typeface="Josefin Sans"/>
                <a:sym typeface="Josefin Sans"/>
              </a:rPr>
              <a:t>The signed cover page of the application must be PDF’d and submitted to </a:t>
            </a:r>
            <a:r>
              <a:rPr lang="en-US" u="sng">
                <a:solidFill>
                  <a:schemeClr val="hlink"/>
                </a:solidFill>
                <a:latin typeface="Josefin Sans"/>
                <a:ea typeface="Josefin Sans"/>
                <a:cs typeface="Josefin Sans"/>
                <a:sym typeface="Josefin Sans"/>
                <a:hlinkClick r:id="rId3"/>
              </a:rPr>
              <a:t>EANS@doe.virginia.gov</a:t>
            </a:r>
            <a:r>
              <a:rPr lang="en-US">
                <a:latin typeface="Josefin Sans"/>
                <a:ea typeface="Josefin Sans"/>
                <a:cs typeface="Josefin Sans"/>
                <a:sym typeface="Josefin Sans"/>
              </a:rPr>
              <a:t> along with the completed Excel version of the application.</a:t>
            </a:r>
            <a:endParaRPr>
              <a:latin typeface="Josefin Sans"/>
              <a:ea typeface="Josefin Sans"/>
              <a:cs typeface="Josefin Sans"/>
              <a:sym typeface="Josefin Sans"/>
            </a:endParaRPr>
          </a:p>
          <a:p>
            <a:pPr marL="342900" lvl="0" indent="-342900" algn="l" rtl="0">
              <a:lnSpc>
                <a:spcPct val="115000"/>
              </a:lnSpc>
              <a:spcBef>
                <a:spcPts val="750"/>
              </a:spcBef>
              <a:spcAft>
                <a:spcPts val="0"/>
              </a:spcAft>
              <a:buSzPct val="106666"/>
              <a:buChar char="•"/>
            </a:pPr>
            <a:r>
              <a:rPr lang="en-US">
                <a:solidFill>
                  <a:srgbClr val="000000"/>
                </a:solidFill>
                <a:latin typeface="Josefin Sans"/>
                <a:ea typeface="Josefin Sans"/>
                <a:cs typeface="Josefin Sans"/>
                <a:sym typeface="Josefin Sans"/>
              </a:rPr>
              <a:t>Electronic signature via Adobe Acrobat or signed and scanned documents will be accepted. Typed signatures will not be accepted.</a:t>
            </a:r>
            <a:endParaRPr/>
          </a:p>
          <a:p>
            <a:pPr marL="342900" lvl="0" indent="-342900" algn="l" rtl="0">
              <a:lnSpc>
                <a:spcPct val="115000"/>
              </a:lnSpc>
              <a:spcBef>
                <a:spcPts val="750"/>
              </a:spcBef>
              <a:spcAft>
                <a:spcPts val="0"/>
              </a:spcAft>
              <a:buSzPct val="106666"/>
              <a:buChar char="•"/>
            </a:pPr>
            <a:r>
              <a:rPr lang="en-US">
                <a:solidFill>
                  <a:srgbClr val="000000"/>
                </a:solidFill>
                <a:latin typeface="Josefin Sans"/>
                <a:ea typeface="Josefin Sans"/>
                <a:cs typeface="Josefin Sans"/>
                <a:sym typeface="Josefin Sans"/>
              </a:rPr>
              <a:t>The authorized representative’s signature assures that: </a:t>
            </a:r>
            <a:endParaRPr/>
          </a:p>
          <a:p>
            <a:pPr marL="800100" lvl="1" indent="-342900" algn="l" rtl="0">
              <a:lnSpc>
                <a:spcPct val="115000"/>
              </a:lnSpc>
              <a:spcBef>
                <a:spcPts val="750"/>
              </a:spcBef>
              <a:spcAft>
                <a:spcPts val="0"/>
              </a:spcAft>
              <a:buClr>
                <a:srgbClr val="000000"/>
              </a:buClr>
              <a:buSzPct val="77000"/>
              <a:buChar char="•"/>
            </a:pPr>
            <a:r>
              <a:rPr lang="en-US" b="0">
                <a:solidFill>
                  <a:srgbClr val="000000"/>
                </a:solidFill>
                <a:latin typeface="Josefin Sans"/>
                <a:ea typeface="Josefin Sans"/>
                <a:cs typeface="Josefin Sans"/>
                <a:sym typeface="Josefin Sans"/>
              </a:rPr>
              <a:t>The EANS II program will be administered and implemented in compliance with all applicable statutes, regulations, policies, and program plans. </a:t>
            </a:r>
            <a:endParaRPr/>
          </a:p>
          <a:p>
            <a:pPr marL="800100" lvl="1" indent="-342900" algn="l" rtl="0">
              <a:lnSpc>
                <a:spcPct val="115000"/>
              </a:lnSpc>
              <a:spcBef>
                <a:spcPts val="750"/>
              </a:spcBef>
              <a:spcAft>
                <a:spcPts val="0"/>
              </a:spcAft>
              <a:buClr>
                <a:srgbClr val="000000"/>
              </a:buClr>
              <a:buSzPct val="77000"/>
              <a:buChar char="•"/>
            </a:pPr>
            <a:r>
              <a:rPr lang="en-US" b="0">
                <a:solidFill>
                  <a:srgbClr val="000000"/>
                </a:solidFill>
                <a:latin typeface="Josefin Sans"/>
                <a:ea typeface="Josefin Sans"/>
                <a:cs typeface="Josefin Sans"/>
                <a:sym typeface="Josefin Sans"/>
              </a:rPr>
              <a:t>The school agrees to implement the general and program specific assurances located in the Appendix A tab.  </a:t>
            </a:r>
            <a:endParaRPr/>
          </a:p>
          <a:p>
            <a:pPr marL="800100" lvl="1" indent="-342900" algn="l" rtl="0">
              <a:lnSpc>
                <a:spcPct val="115000"/>
              </a:lnSpc>
              <a:spcBef>
                <a:spcPts val="750"/>
              </a:spcBef>
              <a:spcAft>
                <a:spcPts val="0"/>
              </a:spcAft>
              <a:buClr>
                <a:srgbClr val="000000"/>
              </a:buClr>
              <a:buSzPct val="77000"/>
              <a:buChar char="•"/>
            </a:pPr>
            <a:r>
              <a:rPr lang="en-US" b="0">
                <a:solidFill>
                  <a:srgbClr val="000000"/>
                </a:solidFill>
                <a:latin typeface="Josefin Sans"/>
                <a:ea typeface="Josefin Sans"/>
                <a:cs typeface="Josefin Sans"/>
                <a:sym typeface="Josefin Sans"/>
              </a:rPr>
              <a:t>For schools that are not accredited, the school agrees that it meets the requirements located in the Appendix B tab.  </a:t>
            </a:r>
            <a:endParaRPr b="0">
              <a:solidFill>
                <a:srgbClr val="000000"/>
              </a:solidFill>
              <a:latin typeface="Josefin Sans"/>
              <a:ea typeface="Josefin Sans"/>
              <a:cs typeface="Josefin Sans"/>
              <a:sym typeface="Josefin Sans"/>
            </a:endParaRPr>
          </a:p>
          <a:p>
            <a:pPr marL="342900" lvl="0" indent="-342900" algn="l" rtl="0">
              <a:lnSpc>
                <a:spcPct val="115000"/>
              </a:lnSpc>
              <a:spcBef>
                <a:spcPts val="750"/>
              </a:spcBef>
              <a:spcAft>
                <a:spcPts val="0"/>
              </a:spcAft>
              <a:buSzPct val="106666"/>
              <a:buChar char="•"/>
            </a:pPr>
            <a:r>
              <a:rPr lang="en-US">
                <a:solidFill>
                  <a:srgbClr val="000000"/>
                </a:solidFill>
                <a:latin typeface="Josefin Sans"/>
                <a:ea typeface="Josefin Sans"/>
                <a:cs typeface="Josefin Sans"/>
                <a:sym typeface="Josefin Sans"/>
              </a:rPr>
              <a:t>If the authorized representative of the school is not directly affiliated with or employed by the school, signed documentation from a school official that delegates authority to the authorized representative for the purposes of the EANS II program must also be submitted. </a:t>
            </a:r>
            <a:endParaRPr>
              <a:solidFill>
                <a:srgbClr val="000000"/>
              </a:solidFill>
              <a:latin typeface="Josefin Sans"/>
              <a:ea typeface="Josefin Sans"/>
              <a:cs typeface="Josefin Sans"/>
              <a:sym typeface="Josefin Sans"/>
            </a:endParaRPr>
          </a:p>
        </p:txBody>
      </p:sp>
      <p:sp>
        <p:nvSpPr>
          <p:cNvPr id="187" name="Google Shape;187;p14"/>
          <p:cNvSpPr txBox="1">
            <a:spLocks noGrp="1"/>
          </p:cNvSpPr>
          <p:nvPr>
            <p:ph type="sldNum" idx="12"/>
          </p:nvPr>
        </p:nvSpPr>
        <p:spPr>
          <a:xfrm>
            <a:off x="628650" y="4751189"/>
            <a:ext cx="2057400" cy="273825"/>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SzPts val="900"/>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sldNum" idx="12"/>
          </p:nvPr>
        </p:nvSpPr>
        <p:spPr>
          <a:xfrm>
            <a:off x="628650" y="4751189"/>
            <a:ext cx="2057400" cy="273825"/>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SzPts val="900"/>
              <a:buNone/>
            </a:pPr>
            <a:fld id="{00000000-1234-1234-1234-123412341234}" type="slidenum">
              <a:rPr lang="en-US"/>
              <a:t>15</a:t>
            </a:fld>
            <a:endParaRPr/>
          </a:p>
        </p:txBody>
      </p:sp>
      <p:sp>
        <p:nvSpPr>
          <p:cNvPr id="194" name="Google Shape;194;p15"/>
          <p:cNvSpPr txBox="1">
            <a:spLocks noGrp="1"/>
          </p:cNvSpPr>
          <p:nvPr>
            <p:ph type="title"/>
          </p:nvPr>
        </p:nvSpPr>
        <p:spPr>
          <a:xfrm>
            <a:off x="628650" y="888763"/>
            <a:ext cx="7886700" cy="534112"/>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Clr>
                <a:schemeClr val="accent1"/>
              </a:buClr>
              <a:buSzPts val="1400"/>
              <a:buNone/>
            </a:pPr>
            <a:r>
              <a:rPr lang="en-US" sz="2400">
                <a:latin typeface="Josefin Sans"/>
                <a:ea typeface="Josefin Sans"/>
                <a:cs typeface="Josefin Sans"/>
                <a:sym typeface="Josefin Sans"/>
              </a:rPr>
              <a:t>Low-Income Data Sources</a:t>
            </a:r>
            <a:endParaRPr sz="2400">
              <a:latin typeface="Josefin Sans"/>
              <a:ea typeface="Josefin Sans"/>
              <a:cs typeface="Josefin Sans"/>
              <a:sym typeface="Josefin Sans"/>
            </a:endParaRPr>
          </a:p>
        </p:txBody>
      </p:sp>
      <p:sp>
        <p:nvSpPr>
          <p:cNvPr id="195" name="Google Shape;195;p15"/>
          <p:cNvSpPr txBox="1">
            <a:spLocks noGrp="1"/>
          </p:cNvSpPr>
          <p:nvPr>
            <p:ph type="body" idx="1"/>
          </p:nvPr>
        </p:nvSpPr>
        <p:spPr>
          <a:xfrm>
            <a:off x="452925" y="1307500"/>
            <a:ext cx="8347500" cy="3243000"/>
          </a:xfrm>
          <a:prstGeom prst="rect">
            <a:avLst/>
          </a:prstGeom>
          <a:noFill/>
          <a:ln>
            <a:noFill/>
          </a:ln>
        </p:spPr>
        <p:txBody>
          <a:bodyPr spcFirstLastPara="1" wrap="square" lIns="68550" tIns="34275" rIns="68550" bIns="34275" anchor="t" anchorCtr="0">
            <a:normAutofit fontScale="92500" lnSpcReduction="10000"/>
          </a:bodyPr>
          <a:lstStyle/>
          <a:p>
            <a:pPr marL="92155" lvl="0" indent="0" algn="l" rtl="0">
              <a:lnSpc>
                <a:spcPct val="115000"/>
              </a:lnSpc>
              <a:spcBef>
                <a:spcPts val="750"/>
              </a:spcBef>
              <a:spcAft>
                <a:spcPts val="0"/>
              </a:spcAft>
              <a:buSzPct val="64285"/>
              <a:buNone/>
            </a:pPr>
            <a:r>
              <a:rPr lang="en-US" dirty="0">
                <a:solidFill>
                  <a:schemeClr val="dk1"/>
                </a:solidFill>
                <a:latin typeface="Josefin Sans"/>
                <a:ea typeface="Josefin Sans"/>
                <a:cs typeface="Josefin Sans"/>
                <a:sym typeface="Josefin Sans"/>
              </a:rPr>
              <a:t>To determine the percentage of students from low-income households, actual poverty data must be used. Estimated numbers are not permitted.  </a:t>
            </a:r>
            <a:endParaRPr dirty="0"/>
          </a:p>
          <a:p>
            <a:pPr marL="800100" lvl="1" indent="-250744" algn="l" rtl="0">
              <a:lnSpc>
                <a:spcPct val="115000"/>
              </a:lnSpc>
              <a:spcBef>
                <a:spcPts val="750"/>
              </a:spcBef>
              <a:spcAft>
                <a:spcPts val="0"/>
              </a:spcAft>
              <a:buClr>
                <a:schemeClr val="dk1"/>
              </a:buClr>
              <a:buSzPct val="77000"/>
              <a:buChar char="•"/>
            </a:pPr>
            <a:r>
              <a:rPr lang="en-US" b="0" dirty="0">
                <a:solidFill>
                  <a:schemeClr val="dk1"/>
                </a:solidFill>
                <a:latin typeface="Josefin Sans"/>
                <a:ea typeface="Josefin Sans"/>
                <a:cs typeface="Josefin Sans"/>
                <a:sym typeface="Josefin Sans"/>
              </a:rPr>
              <a:t>Family income survey to identify students from families within 185 percent of the 2020 Federal poverty guidelines </a:t>
            </a:r>
            <a:endParaRPr b="0" dirty="0">
              <a:solidFill>
                <a:schemeClr val="dk1"/>
              </a:solidFill>
              <a:latin typeface="Josefin Sans"/>
              <a:ea typeface="Josefin Sans"/>
              <a:cs typeface="Josefin Sans"/>
              <a:sym typeface="Josefin Sans"/>
            </a:endParaRPr>
          </a:p>
          <a:p>
            <a:pPr marL="800100" lvl="1" indent="-250744" algn="l" rtl="0">
              <a:lnSpc>
                <a:spcPct val="115000"/>
              </a:lnSpc>
              <a:spcBef>
                <a:spcPts val="0"/>
              </a:spcBef>
              <a:spcAft>
                <a:spcPts val="0"/>
              </a:spcAft>
              <a:buClr>
                <a:schemeClr val="dk1"/>
              </a:buClr>
              <a:buSzPct val="77000"/>
              <a:buChar char="•"/>
            </a:pPr>
            <a:r>
              <a:rPr lang="en-US" b="0" dirty="0">
                <a:solidFill>
                  <a:schemeClr val="dk1"/>
                </a:solidFill>
                <a:latin typeface="Josefin Sans"/>
                <a:ea typeface="Josefin Sans"/>
                <a:cs typeface="Josefin Sans"/>
                <a:sym typeface="Josefin Sans"/>
              </a:rPr>
              <a:t>Free/Reduced Lunch data</a:t>
            </a:r>
            <a:endParaRPr dirty="0"/>
          </a:p>
          <a:p>
            <a:pPr marL="800100" lvl="1" indent="-250744" algn="l" rtl="0">
              <a:lnSpc>
                <a:spcPct val="115000"/>
              </a:lnSpc>
              <a:spcBef>
                <a:spcPts val="0"/>
              </a:spcBef>
              <a:spcAft>
                <a:spcPts val="0"/>
              </a:spcAft>
              <a:buClr>
                <a:schemeClr val="dk1"/>
              </a:buClr>
              <a:buSzPct val="77000"/>
              <a:buChar char="•"/>
            </a:pPr>
            <a:r>
              <a:rPr lang="en-US" b="0" dirty="0">
                <a:solidFill>
                  <a:schemeClr val="dk1"/>
                </a:solidFill>
                <a:latin typeface="Josefin Sans"/>
                <a:ea typeface="Josefin Sans"/>
                <a:cs typeface="Josefin Sans"/>
                <a:sym typeface="Josefin Sans"/>
              </a:rPr>
              <a:t>E-Rate data</a:t>
            </a:r>
            <a:endParaRPr b="0" dirty="0">
              <a:solidFill>
                <a:schemeClr val="dk1"/>
              </a:solidFill>
              <a:latin typeface="Josefin Sans"/>
              <a:ea typeface="Josefin Sans"/>
              <a:cs typeface="Josefin Sans"/>
              <a:sym typeface="Josefin Sans"/>
            </a:endParaRPr>
          </a:p>
          <a:p>
            <a:pPr marL="800100" lvl="1" indent="-250744" algn="l" rtl="0">
              <a:lnSpc>
                <a:spcPct val="115000"/>
              </a:lnSpc>
              <a:spcBef>
                <a:spcPts val="0"/>
              </a:spcBef>
              <a:spcAft>
                <a:spcPts val="0"/>
              </a:spcAft>
              <a:buClr>
                <a:schemeClr val="dk1"/>
              </a:buClr>
              <a:buSzPct val="77000"/>
              <a:buChar char="•"/>
            </a:pPr>
            <a:r>
              <a:rPr lang="en-US" b="0" dirty="0">
                <a:solidFill>
                  <a:schemeClr val="dk1"/>
                </a:solidFill>
                <a:latin typeface="Josefin Sans"/>
                <a:ea typeface="Josefin Sans"/>
                <a:cs typeface="Josefin Sans"/>
                <a:sym typeface="Josefin Sans"/>
              </a:rPr>
              <a:t>Scholarship or financial assistance data that identify students whose family income does not exceed 185 percent of the 2020 Federal poverty guidelines</a:t>
            </a:r>
            <a:endParaRPr b="0" dirty="0">
              <a:solidFill>
                <a:schemeClr val="dk1"/>
              </a:solidFill>
              <a:latin typeface="Josefin Sans"/>
              <a:ea typeface="Josefin Sans"/>
              <a:cs typeface="Josefin Sans"/>
              <a:sym typeface="Josefin Sans"/>
            </a:endParaRPr>
          </a:p>
          <a:p>
            <a:pPr marL="457200" lvl="0" indent="-310832" algn="l" rtl="0">
              <a:lnSpc>
                <a:spcPct val="115000"/>
              </a:lnSpc>
              <a:spcBef>
                <a:spcPts val="0"/>
              </a:spcBef>
              <a:spcAft>
                <a:spcPts val="0"/>
              </a:spcAft>
              <a:buClr>
                <a:schemeClr val="dk1"/>
              </a:buClr>
              <a:buSzPct val="66666"/>
              <a:buFont typeface="Josefin Sans"/>
              <a:buChar char="•"/>
            </a:pPr>
            <a:r>
              <a:rPr lang="en-US" dirty="0">
                <a:latin typeface="Josefin Sans"/>
                <a:ea typeface="Josefin Sans"/>
                <a:cs typeface="Josefin Sans"/>
                <a:sym typeface="Josefin Sans"/>
              </a:rPr>
              <a:t>Data tool to assist with identifying low-income threshold: </a:t>
            </a:r>
            <a:endParaRPr dirty="0">
              <a:latin typeface="Josefin Sans"/>
              <a:ea typeface="Josefin Sans"/>
              <a:cs typeface="Josefin Sans"/>
              <a:sym typeface="Josefin Sans"/>
            </a:endParaRPr>
          </a:p>
          <a:p>
            <a:pPr marL="914400" lvl="1" indent="-310832" algn="l" rtl="0">
              <a:lnSpc>
                <a:spcPct val="115000"/>
              </a:lnSpc>
              <a:spcBef>
                <a:spcPts val="0"/>
              </a:spcBef>
              <a:spcAft>
                <a:spcPts val="0"/>
              </a:spcAft>
              <a:buClr>
                <a:schemeClr val="dk1"/>
              </a:buClr>
              <a:buSzPct val="77777"/>
              <a:buFont typeface="Josefin Sans"/>
              <a:buChar char="•"/>
            </a:pPr>
            <a:r>
              <a:rPr lang="en-US" dirty="0">
                <a:latin typeface="Josefin Sans"/>
                <a:ea typeface="Josefin Sans"/>
                <a:cs typeface="Josefin Sans"/>
                <a:sym typeface="Josefin Sans"/>
                <a:hlinkClick r:id="rId3"/>
              </a:rPr>
              <a:t>2020 </a:t>
            </a:r>
            <a:r>
              <a:rPr lang="en-US" dirty="0">
                <a:solidFill>
                  <a:srgbClr val="C22536"/>
                </a:solidFill>
                <a:latin typeface="Josefin Sans"/>
                <a:ea typeface="Josefin Sans"/>
                <a:cs typeface="Josefin Sans"/>
                <a:sym typeface="Josefin Sans"/>
                <a:hlinkClick r:id="rId3"/>
              </a:rPr>
              <a:t>Percentage Poverty </a:t>
            </a:r>
            <a:r>
              <a:rPr lang="en-US" dirty="0" smtClean="0">
                <a:solidFill>
                  <a:srgbClr val="C22536"/>
                </a:solidFill>
                <a:latin typeface="Josefin Sans"/>
                <a:ea typeface="Josefin Sans"/>
                <a:cs typeface="Josefin Sans"/>
                <a:sym typeface="Josefin Sans"/>
                <a:hlinkClick r:id="rId3"/>
              </a:rPr>
              <a:t>Tool</a:t>
            </a:r>
            <a:endParaRPr lang="en-US" dirty="0" smtClean="0">
              <a:solidFill>
                <a:srgbClr val="C22536"/>
              </a:solidFill>
              <a:latin typeface="Josefin Sans"/>
              <a:ea typeface="Josefin Sans"/>
              <a:cs typeface="Josefin Sans"/>
              <a:sym typeface="Josefin San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10205ffea31_0_0"/>
          <p:cNvSpPr txBox="1">
            <a:spLocks noGrp="1"/>
          </p:cNvSpPr>
          <p:nvPr>
            <p:ph type="sldNum" idx="12"/>
          </p:nvPr>
        </p:nvSpPr>
        <p:spPr>
          <a:xfrm>
            <a:off x="628650" y="4751189"/>
            <a:ext cx="2057400" cy="273900"/>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SzPts val="900"/>
              <a:buNone/>
            </a:pPr>
            <a:fld id="{00000000-1234-1234-1234-123412341234}" type="slidenum">
              <a:rPr lang="en-US"/>
              <a:t>16</a:t>
            </a:fld>
            <a:endParaRPr/>
          </a:p>
        </p:txBody>
      </p:sp>
      <p:sp>
        <p:nvSpPr>
          <p:cNvPr id="202" name="Google Shape;202;g10205ffea31_0_0"/>
          <p:cNvSpPr txBox="1">
            <a:spLocks noGrp="1"/>
          </p:cNvSpPr>
          <p:nvPr>
            <p:ph type="title"/>
          </p:nvPr>
        </p:nvSpPr>
        <p:spPr>
          <a:xfrm>
            <a:off x="628650" y="773488"/>
            <a:ext cx="7886700" cy="534000"/>
          </a:xfrm>
          <a:prstGeom prst="rect">
            <a:avLst/>
          </a:prstGeom>
          <a:noFill/>
          <a:ln>
            <a:noFill/>
          </a:ln>
        </p:spPr>
        <p:txBody>
          <a:bodyPr spcFirstLastPara="1" wrap="square" lIns="68550" tIns="34275" rIns="68550" bIns="34275" anchor="ctr" anchorCtr="0">
            <a:normAutofit fontScale="90000"/>
          </a:bodyPr>
          <a:lstStyle/>
          <a:p>
            <a:pPr marL="0" lvl="0" indent="0" algn="l" rtl="0">
              <a:lnSpc>
                <a:spcPct val="90000"/>
              </a:lnSpc>
              <a:spcBef>
                <a:spcPts val="0"/>
              </a:spcBef>
              <a:spcAft>
                <a:spcPts val="0"/>
              </a:spcAft>
              <a:buClr>
                <a:schemeClr val="accent1"/>
              </a:buClr>
              <a:buSzPct val="58333"/>
              <a:buNone/>
            </a:pPr>
            <a:r>
              <a:rPr lang="en-US" sz="2400">
                <a:latin typeface="Josefin Sans"/>
                <a:ea typeface="Josefin Sans"/>
                <a:cs typeface="Josefin Sans"/>
                <a:sym typeface="Josefin Sans"/>
              </a:rPr>
              <a:t>Low-Income Data Determination from Household Income</a:t>
            </a:r>
            <a:endParaRPr sz="2400">
              <a:latin typeface="Josefin Sans"/>
              <a:ea typeface="Josefin Sans"/>
              <a:cs typeface="Josefin Sans"/>
              <a:sym typeface="Josefin Sans"/>
            </a:endParaRPr>
          </a:p>
        </p:txBody>
      </p:sp>
      <p:graphicFrame>
        <p:nvGraphicFramePr>
          <p:cNvPr id="203" name="Google Shape;203;g10205ffea31_0_0" title="Low-income Data Determination Table"/>
          <p:cNvGraphicFramePr/>
          <p:nvPr>
            <p:extLst>
              <p:ext uri="{D42A27DB-BD31-4B8C-83A1-F6EECF244321}">
                <p14:modId xmlns:p14="http://schemas.microsoft.com/office/powerpoint/2010/main" val="2757590739"/>
              </p:ext>
            </p:extLst>
          </p:nvPr>
        </p:nvGraphicFramePr>
        <p:xfrm>
          <a:off x="462825" y="1250850"/>
          <a:ext cx="8385300" cy="2965410"/>
        </p:xfrm>
        <a:graphic>
          <a:graphicData uri="http://schemas.openxmlformats.org/drawingml/2006/table">
            <a:tbl>
              <a:tblPr firstRow="1">
                <a:noFill/>
                <a:tableStyleId>{C5C98A15-FA0A-4D8D-B9E3-AE4A4A39D43F}</a:tableStyleId>
              </a:tblPr>
              <a:tblGrid>
                <a:gridCol w="2795100">
                  <a:extLst>
                    <a:ext uri="{9D8B030D-6E8A-4147-A177-3AD203B41FA5}">
                      <a16:colId xmlns:a16="http://schemas.microsoft.com/office/drawing/2014/main" val="20000"/>
                    </a:ext>
                  </a:extLst>
                </a:gridCol>
                <a:gridCol w="2795100">
                  <a:extLst>
                    <a:ext uri="{9D8B030D-6E8A-4147-A177-3AD203B41FA5}">
                      <a16:colId xmlns:a16="http://schemas.microsoft.com/office/drawing/2014/main" val="20001"/>
                    </a:ext>
                  </a:extLst>
                </a:gridCol>
                <a:gridCol w="2795100">
                  <a:extLst>
                    <a:ext uri="{9D8B030D-6E8A-4147-A177-3AD203B41FA5}">
                      <a16:colId xmlns:a16="http://schemas.microsoft.com/office/drawing/2014/main" val="20002"/>
                    </a:ext>
                  </a:extLst>
                </a:gridCol>
              </a:tblGrid>
              <a:tr h="273450">
                <a:tc>
                  <a:txBody>
                    <a:bodyPr/>
                    <a:lstStyle/>
                    <a:p>
                      <a:pPr marL="0" lvl="0" indent="0" algn="l" rtl="0">
                        <a:spcBef>
                          <a:spcPts val="0"/>
                        </a:spcBef>
                        <a:spcAft>
                          <a:spcPts val="0"/>
                        </a:spcAft>
                        <a:buNone/>
                      </a:pPr>
                      <a:r>
                        <a:rPr lang="en-US" b="1"/>
                        <a:t>Household/Family Size</a:t>
                      </a:r>
                      <a:endParaRPr b="1"/>
                    </a:p>
                  </a:txBody>
                  <a:tcPr marL="91425" marR="91425" marT="91425" marB="91425"/>
                </a:tc>
                <a:tc>
                  <a:txBody>
                    <a:bodyPr/>
                    <a:lstStyle/>
                    <a:p>
                      <a:pPr marL="0" lvl="0" indent="0" algn="l" rtl="0">
                        <a:spcBef>
                          <a:spcPts val="0"/>
                        </a:spcBef>
                        <a:spcAft>
                          <a:spcPts val="0"/>
                        </a:spcAft>
                        <a:buNone/>
                      </a:pPr>
                      <a:r>
                        <a:rPr lang="en-US" b="1"/>
                        <a:t>Poverty Guideline/100%</a:t>
                      </a:r>
                      <a:endParaRPr b="1"/>
                    </a:p>
                  </a:txBody>
                  <a:tcPr marL="91425" marR="91425" marT="91425" marB="91425"/>
                </a:tc>
                <a:tc>
                  <a:txBody>
                    <a:bodyPr/>
                    <a:lstStyle/>
                    <a:p>
                      <a:pPr marL="0" lvl="0" indent="0" algn="l" rtl="0">
                        <a:spcBef>
                          <a:spcPts val="0"/>
                        </a:spcBef>
                        <a:spcAft>
                          <a:spcPts val="0"/>
                        </a:spcAft>
                        <a:buNone/>
                      </a:pPr>
                      <a:r>
                        <a:rPr lang="en-US" b="1"/>
                        <a:t>185%</a:t>
                      </a:r>
                      <a:endParaRPr b="1"/>
                    </a:p>
                  </a:txBody>
                  <a:tcPr marL="91425" marR="91425" marT="91425" marB="91425">
                    <a:solidFill>
                      <a:srgbClr val="FFFF00"/>
                    </a:solidFill>
                  </a:tcPr>
                </a:tc>
                <a:extLst>
                  <a:ext uri="{0D108BD9-81ED-4DB2-BD59-A6C34878D82A}">
                    <a16:rowId xmlns:a16="http://schemas.microsoft.com/office/drawing/2014/main" val="10000"/>
                  </a:ext>
                </a:extLst>
              </a:tr>
              <a:tr h="428200">
                <a:tc>
                  <a:txBody>
                    <a:bodyPr/>
                    <a:lstStyle/>
                    <a:p>
                      <a:pPr marL="0" lvl="0" indent="0" algn="l" rtl="0">
                        <a:spcBef>
                          <a:spcPts val="0"/>
                        </a:spcBef>
                        <a:spcAft>
                          <a:spcPts val="0"/>
                        </a:spcAft>
                        <a:buNone/>
                      </a:pPr>
                      <a:r>
                        <a:rPr lang="en-US" dirty="0"/>
                        <a:t>1</a:t>
                      </a:r>
                      <a:endParaRPr dirty="0"/>
                    </a:p>
                  </a:txBody>
                  <a:tcPr marL="91425" marR="91425" marT="91425" marB="91425"/>
                </a:tc>
                <a:tc>
                  <a:txBody>
                    <a:bodyPr/>
                    <a:lstStyle/>
                    <a:p>
                      <a:pPr marL="0" lvl="0" indent="0" algn="l" rtl="0">
                        <a:spcBef>
                          <a:spcPts val="0"/>
                        </a:spcBef>
                        <a:spcAft>
                          <a:spcPts val="0"/>
                        </a:spcAft>
                        <a:buNone/>
                      </a:pPr>
                      <a:r>
                        <a:rPr lang="en-US"/>
                        <a:t>$12,760</a:t>
                      </a:r>
                      <a:endParaRPr/>
                    </a:p>
                  </a:txBody>
                  <a:tcPr marL="91425" marR="91425" marT="91425" marB="91425"/>
                </a:tc>
                <a:tc>
                  <a:txBody>
                    <a:bodyPr/>
                    <a:lstStyle/>
                    <a:p>
                      <a:pPr marL="0" lvl="0" indent="0" algn="l" rtl="0">
                        <a:spcBef>
                          <a:spcPts val="0"/>
                        </a:spcBef>
                        <a:spcAft>
                          <a:spcPts val="0"/>
                        </a:spcAft>
                        <a:buNone/>
                      </a:pPr>
                      <a:r>
                        <a:rPr lang="en-US"/>
                        <a:t>$23,606</a:t>
                      </a:r>
                      <a:endParaRPr/>
                    </a:p>
                  </a:txBody>
                  <a:tcPr marL="91425" marR="91425" marT="91425" marB="91425">
                    <a:solidFill>
                      <a:srgbClr val="FFFF00"/>
                    </a:solidFill>
                  </a:tcPr>
                </a:tc>
                <a:extLst>
                  <a:ext uri="{0D108BD9-81ED-4DB2-BD59-A6C34878D82A}">
                    <a16:rowId xmlns:a16="http://schemas.microsoft.com/office/drawing/2014/main" val="10001"/>
                  </a:ext>
                </a:extLst>
              </a:tr>
              <a:tr h="428200">
                <a:tc>
                  <a:txBody>
                    <a:bodyPr/>
                    <a:lstStyle/>
                    <a:p>
                      <a:pPr marL="0" lvl="0" indent="0" algn="l" rtl="0">
                        <a:spcBef>
                          <a:spcPts val="0"/>
                        </a:spcBef>
                        <a:spcAft>
                          <a:spcPts val="0"/>
                        </a:spcAft>
                        <a:buNone/>
                      </a:pPr>
                      <a:r>
                        <a:rPr lang="en-US"/>
                        <a:t>2</a:t>
                      </a:r>
                      <a:endParaRPr/>
                    </a:p>
                  </a:txBody>
                  <a:tcPr marL="91425" marR="91425" marT="91425" marB="91425"/>
                </a:tc>
                <a:tc>
                  <a:txBody>
                    <a:bodyPr/>
                    <a:lstStyle/>
                    <a:p>
                      <a:pPr marL="0" lvl="0" indent="0" algn="l" rtl="0">
                        <a:spcBef>
                          <a:spcPts val="0"/>
                        </a:spcBef>
                        <a:spcAft>
                          <a:spcPts val="0"/>
                        </a:spcAft>
                        <a:buNone/>
                      </a:pPr>
                      <a:r>
                        <a:rPr lang="en-US"/>
                        <a:t>$17,240</a:t>
                      </a:r>
                      <a:endParaRPr/>
                    </a:p>
                  </a:txBody>
                  <a:tcPr marL="91425" marR="91425" marT="91425" marB="91425"/>
                </a:tc>
                <a:tc>
                  <a:txBody>
                    <a:bodyPr/>
                    <a:lstStyle/>
                    <a:p>
                      <a:pPr marL="0" lvl="0" indent="0" algn="l" rtl="0">
                        <a:spcBef>
                          <a:spcPts val="0"/>
                        </a:spcBef>
                        <a:spcAft>
                          <a:spcPts val="0"/>
                        </a:spcAft>
                        <a:buNone/>
                      </a:pPr>
                      <a:r>
                        <a:rPr lang="en-US"/>
                        <a:t>$31,894</a:t>
                      </a:r>
                      <a:endParaRPr/>
                    </a:p>
                  </a:txBody>
                  <a:tcPr marL="91425" marR="91425" marT="91425" marB="91425">
                    <a:solidFill>
                      <a:srgbClr val="FFFF00"/>
                    </a:solidFill>
                  </a:tcPr>
                </a:tc>
                <a:extLst>
                  <a:ext uri="{0D108BD9-81ED-4DB2-BD59-A6C34878D82A}">
                    <a16:rowId xmlns:a16="http://schemas.microsoft.com/office/drawing/2014/main" val="10002"/>
                  </a:ext>
                </a:extLst>
              </a:tr>
              <a:tr h="428200">
                <a:tc>
                  <a:txBody>
                    <a:bodyPr/>
                    <a:lstStyle/>
                    <a:p>
                      <a:pPr marL="0" lvl="0" indent="0" algn="l" rtl="0">
                        <a:spcBef>
                          <a:spcPts val="0"/>
                        </a:spcBef>
                        <a:spcAft>
                          <a:spcPts val="0"/>
                        </a:spcAft>
                        <a:buNone/>
                      </a:pPr>
                      <a:r>
                        <a:rPr lang="en-US"/>
                        <a:t>3</a:t>
                      </a:r>
                      <a:endParaRPr/>
                    </a:p>
                  </a:txBody>
                  <a:tcPr marL="91425" marR="91425" marT="91425" marB="91425"/>
                </a:tc>
                <a:tc>
                  <a:txBody>
                    <a:bodyPr/>
                    <a:lstStyle/>
                    <a:p>
                      <a:pPr marL="0" lvl="0" indent="0" algn="l" rtl="0">
                        <a:spcBef>
                          <a:spcPts val="0"/>
                        </a:spcBef>
                        <a:spcAft>
                          <a:spcPts val="0"/>
                        </a:spcAft>
                        <a:buNone/>
                      </a:pPr>
                      <a:r>
                        <a:rPr lang="en-US"/>
                        <a:t>$21,720</a:t>
                      </a:r>
                      <a:endParaRPr/>
                    </a:p>
                  </a:txBody>
                  <a:tcPr marL="91425" marR="91425" marT="91425" marB="91425"/>
                </a:tc>
                <a:tc>
                  <a:txBody>
                    <a:bodyPr/>
                    <a:lstStyle/>
                    <a:p>
                      <a:pPr marL="0" lvl="0" indent="0" algn="l" rtl="0">
                        <a:spcBef>
                          <a:spcPts val="0"/>
                        </a:spcBef>
                        <a:spcAft>
                          <a:spcPts val="0"/>
                        </a:spcAft>
                        <a:buNone/>
                      </a:pPr>
                      <a:r>
                        <a:rPr lang="en-US"/>
                        <a:t>$40,182</a:t>
                      </a:r>
                      <a:endParaRPr/>
                    </a:p>
                  </a:txBody>
                  <a:tcPr marL="91425" marR="91425" marT="91425" marB="91425">
                    <a:solidFill>
                      <a:srgbClr val="FFFF00"/>
                    </a:solidFill>
                  </a:tcPr>
                </a:tc>
                <a:extLst>
                  <a:ext uri="{0D108BD9-81ED-4DB2-BD59-A6C34878D82A}">
                    <a16:rowId xmlns:a16="http://schemas.microsoft.com/office/drawing/2014/main" val="10003"/>
                  </a:ext>
                </a:extLst>
              </a:tr>
              <a:tr h="428200">
                <a:tc>
                  <a:txBody>
                    <a:bodyPr/>
                    <a:lstStyle/>
                    <a:p>
                      <a:pPr marL="0" lvl="0" indent="0" algn="l" rtl="0">
                        <a:spcBef>
                          <a:spcPts val="0"/>
                        </a:spcBef>
                        <a:spcAft>
                          <a:spcPts val="0"/>
                        </a:spcAft>
                        <a:buNone/>
                      </a:pPr>
                      <a:r>
                        <a:rPr lang="en-US"/>
                        <a:t>4</a:t>
                      </a:r>
                      <a:endParaRPr/>
                    </a:p>
                  </a:txBody>
                  <a:tcPr marL="91425" marR="91425" marT="91425" marB="91425"/>
                </a:tc>
                <a:tc>
                  <a:txBody>
                    <a:bodyPr/>
                    <a:lstStyle/>
                    <a:p>
                      <a:pPr marL="0" lvl="0" indent="0" algn="l" rtl="0">
                        <a:spcBef>
                          <a:spcPts val="0"/>
                        </a:spcBef>
                        <a:spcAft>
                          <a:spcPts val="0"/>
                        </a:spcAft>
                        <a:buNone/>
                      </a:pPr>
                      <a:r>
                        <a:rPr lang="en-US"/>
                        <a:t>$26,200</a:t>
                      </a:r>
                      <a:endParaRPr/>
                    </a:p>
                  </a:txBody>
                  <a:tcPr marL="91425" marR="91425" marT="91425" marB="91425"/>
                </a:tc>
                <a:tc>
                  <a:txBody>
                    <a:bodyPr/>
                    <a:lstStyle/>
                    <a:p>
                      <a:pPr marL="0" lvl="0" indent="0" algn="l" rtl="0">
                        <a:spcBef>
                          <a:spcPts val="0"/>
                        </a:spcBef>
                        <a:spcAft>
                          <a:spcPts val="0"/>
                        </a:spcAft>
                        <a:buNone/>
                      </a:pPr>
                      <a:r>
                        <a:rPr lang="en-US"/>
                        <a:t>$48,470</a:t>
                      </a:r>
                      <a:endParaRPr/>
                    </a:p>
                  </a:txBody>
                  <a:tcPr marL="91425" marR="91425" marT="91425" marB="91425">
                    <a:solidFill>
                      <a:srgbClr val="FFFF00"/>
                    </a:solidFill>
                  </a:tcPr>
                </a:tc>
                <a:extLst>
                  <a:ext uri="{0D108BD9-81ED-4DB2-BD59-A6C34878D82A}">
                    <a16:rowId xmlns:a16="http://schemas.microsoft.com/office/drawing/2014/main" val="10004"/>
                  </a:ext>
                </a:extLst>
              </a:tr>
              <a:tr h="428200">
                <a:tc>
                  <a:txBody>
                    <a:bodyPr/>
                    <a:lstStyle/>
                    <a:p>
                      <a:pPr marL="0" lvl="0" indent="0" algn="l" rtl="0">
                        <a:spcBef>
                          <a:spcPts val="0"/>
                        </a:spcBef>
                        <a:spcAft>
                          <a:spcPts val="0"/>
                        </a:spcAft>
                        <a:buNone/>
                      </a:pPr>
                      <a:r>
                        <a:rPr lang="en-US"/>
                        <a:t>5</a:t>
                      </a:r>
                      <a:endParaRPr/>
                    </a:p>
                  </a:txBody>
                  <a:tcPr marL="91425" marR="91425" marT="91425" marB="91425"/>
                </a:tc>
                <a:tc>
                  <a:txBody>
                    <a:bodyPr/>
                    <a:lstStyle/>
                    <a:p>
                      <a:pPr marL="0" lvl="0" indent="0" algn="l" rtl="0">
                        <a:spcBef>
                          <a:spcPts val="0"/>
                        </a:spcBef>
                        <a:spcAft>
                          <a:spcPts val="0"/>
                        </a:spcAft>
                        <a:buNone/>
                      </a:pPr>
                      <a:r>
                        <a:rPr lang="en-US"/>
                        <a:t>$30,68</a:t>
                      </a:r>
                      <a:endParaRPr/>
                    </a:p>
                  </a:txBody>
                  <a:tcPr marL="91425" marR="91425" marT="91425" marB="91425"/>
                </a:tc>
                <a:tc>
                  <a:txBody>
                    <a:bodyPr/>
                    <a:lstStyle/>
                    <a:p>
                      <a:pPr marL="0" lvl="0" indent="0" algn="l" rtl="0">
                        <a:spcBef>
                          <a:spcPts val="0"/>
                        </a:spcBef>
                        <a:spcAft>
                          <a:spcPts val="0"/>
                        </a:spcAft>
                        <a:buNone/>
                      </a:pPr>
                      <a:r>
                        <a:rPr lang="en-US" dirty="0"/>
                        <a:t>$56,758</a:t>
                      </a:r>
                      <a:endParaRPr dirty="0"/>
                    </a:p>
                  </a:txBody>
                  <a:tcPr marL="91425" marR="91425" marT="91425" marB="91425">
                    <a:solidFill>
                      <a:srgbClr val="FFFF00"/>
                    </a:solidFill>
                  </a:tcPr>
                </a:tc>
                <a:extLst>
                  <a:ext uri="{0D108BD9-81ED-4DB2-BD59-A6C34878D82A}">
                    <a16:rowId xmlns:a16="http://schemas.microsoft.com/office/drawing/2014/main" val="10005"/>
                  </a:ext>
                </a:extLst>
              </a:tr>
              <a:tr h="428200">
                <a:tc>
                  <a:txBody>
                    <a:bodyPr/>
                    <a:lstStyle/>
                    <a:p>
                      <a:pPr marL="0" lvl="0" indent="0" algn="l" rtl="0">
                        <a:spcBef>
                          <a:spcPts val="0"/>
                        </a:spcBef>
                        <a:spcAft>
                          <a:spcPts val="0"/>
                        </a:spcAft>
                        <a:buNone/>
                      </a:pPr>
                      <a:r>
                        <a:rPr lang="en-US"/>
                        <a:t>6</a:t>
                      </a:r>
                      <a:endParaRPr/>
                    </a:p>
                  </a:txBody>
                  <a:tcPr marL="91425" marR="91425" marT="91425" marB="91425"/>
                </a:tc>
                <a:tc>
                  <a:txBody>
                    <a:bodyPr/>
                    <a:lstStyle/>
                    <a:p>
                      <a:pPr marL="0" lvl="0" indent="0" algn="l" rtl="0">
                        <a:spcBef>
                          <a:spcPts val="0"/>
                        </a:spcBef>
                        <a:spcAft>
                          <a:spcPts val="0"/>
                        </a:spcAft>
                        <a:buNone/>
                      </a:pPr>
                      <a:r>
                        <a:rPr lang="en-US"/>
                        <a:t>$35,160</a:t>
                      </a:r>
                      <a:endParaRPr/>
                    </a:p>
                  </a:txBody>
                  <a:tcPr marL="91425" marR="91425" marT="91425" marB="91425"/>
                </a:tc>
                <a:tc>
                  <a:txBody>
                    <a:bodyPr/>
                    <a:lstStyle/>
                    <a:p>
                      <a:pPr marL="0" lvl="0" indent="0" algn="l" rtl="0">
                        <a:spcBef>
                          <a:spcPts val="0"/>
                        </a:spcBef>
                        <a:spcAft>
                          <a:spcPts val="0"/>
                        </a:spcAft>
                        <a:buNone/>
                      </a:pPr>
                      <a:r>
                        <a:rPr lang="en-US" dirty="0"/>
                        <a:t>$65,046</a:t>
                      </a:r>
                      <a:endParaRPr dirty="0"/>
                    </a:p>
                  </a:txBody>
                  <a:tcPr marL="91425" marR="91425" marT="91425" marB="91425">
                    <a:solidFill>
                      <a:srgbClr val="FFFF00"/>
                    </a:solidFill>
                  </a:tcPr>
                </a:tc>
                <a:extLst>
                  <a:ext uri="{0D108BD9-81ED-4DB2-BD59-A6C34878D82A}">
                    <a16:rowId xmlns:a16="http://schemas.microsoft.com/office/drawing/2014/main" val="10006"/>
                  </a:ext>
                </a:extLst>
              </a:tr>
            </a:tbl>
          </a:graphicData>
        </a:graphic>
      </p:graphicFrame>
      <p:sp>
        <p:nvSpPr>
          <p:cNvPr id="204" name="Google Shape;204;g10205ffea31_0_0"/>
          <p:cNvSpPr txBox="1"/>
          <p:nvPr/>
        </p:nvSpPr>
        <p:spPr>
          <a:xfrm>
            <a:off x="2882837" y="4302800"/>
            <a:ext cx="2603563"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dirty="0" smtClean="0">
                <a:solidFill>
                  <a:schemeClr val="hlink"/>
                </a:solidFill>
                <a:latin typeface="Trebuchet MS"/>
                <a:ea typeface="Trebuchet MS"/>
                <a:cs typeface="Trebuchet MS"/>
                <a:sym typeface="Trebuchet MS"/>
                <a:hlinkClick r:id="rId3"/>
              </a:rPr>
              <a:t>2020 Percentage Poverty Tool</a:t>
            </a:r>
            <a:endParaRPr dirty="0">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6"/>
          <p:cNvSpPr txBox="1">
            <a:spLocks noGrp="1"/>
          </p:cNvSpPr>
          <p:nvPr>
            <p:ph type="sldNum" idx="12"/>
          </p:nvPr>
        </p:nvSpPr>
        <p:spPr>
          <a:xfrm>
            <a:off x="628650" y="4751189"/>
            <a:ext cx="2057400" cy="273825"/>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SzPts val="900"/>
              <a:buNone/>
            </a:pPr>
            <a:fld id="{00000000-1234-1234-1234-123412341234}" type="slidenum">
              <a:rPr lang="en-US"/>
              <a:t>17</a:t>
            </a:fld>
            <a:endParaRPr/>
          </a:p>
        </p:txBody>
      </p:sp>
      <p:sp>
        <p:nvSpPr>
          <p:cNvPr id="211" name="Google Shape;211;p16"/>
          <p:cNvSpPr txBox="1">
            <a:spLocks noGrp="1"/>
          </p:cNvSpPr>
          <p:nvPr>
            <p:ph type="title"/>
          </p:nvPr>
        </p:nvSpPr>
        <p:spPr>
          <a:xfrm>
            <a:off x="628650" y="888763"/>
            <a:ext cx="7886700" cy="534112"/>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Clr>
                <a:schemeClr val="accent1"/>
              </a:buClr>
              <a:buSzPts val="1400"/>
              <a:buNone/>
            </a:pPr>
            <a:r>
              <a:rPr lang="en-US" sz="2400">
                <a:latin typeface="Josefin Sans"/>
                <a:ea typeface="Josefin Sans"/>
                <a:cs typeface="Josefin Sans"/>
                <a:sym typeface="Josefin Sans"/>
              </a:rPr>
              <a:t>COVID-19 Impact</a:t>
            </a:r>
            <a:endParaRPr sz="2400">
              <a:latin typeface="Josefin Sans"/>
              <a:ea typeface="Josefin Sans"/>
              <a:cs typeface="Josefin Sans"/>
              <a:sym typeface="Josefin Sans"/>
            </a:endParaRPr>
          </a:p>
        </p:txBody>
      </p:sp>
      <p:sp>
        <p:nvSpPr>
          <p:cNvPr id="212" name="Google Shape;212;p16"/>
          <p:cNvSpPr txBox="1">
            <a:spLocks noGrp="1"/>
          </p:cNvSpPr>
          <p:nvPr>
            <p:ph type="body" idx="1"/>
          </p:nvPr>
        </p:nvSpPr>
        <p:spPr>
          <a:xfrm>
            <a:off x="158475" y="1319800"/>
            <a:ext cx="8356800" cy="3230700"/>
          </a:xfrm>
          <a:prstGeom prst="rect">
            <a:avLst/>
          </a:prstGeom>
          <a:noFill/>
          <a:ln>
            <a:noFill/>
          </a:ln>
        </p:spPr>
        <p:txBody>
          <a:bodyPr spcFirstLastPara="1" wrap="square" lIns="68550" tIns="34275" rIns="68550" bIns="34275" anchor="t" anchorCtr="0">
            <a:normAutofit fontScale="62500" lnSpcReduction="20000"/>
          </a:bodyPr>
          <a:lstStyle/>
          <a:p>
            <a:pPr marL="92155" lvl="0" indent="0" algn="l" rtl="0">
              <a:lnSpc>
                <a:spcPct val="115000"/>
              </a:lnSpc>
              <a:spcBef>
                <a:spcPts val="750"/>
              </a:spcBef>
              <a:spcAft>
                <a:spcPts val="0"/>
              </a:spcAft>
              <a:buSzPct val="64285"/>
              <a:buNone/>
            </a:pPr>
            <a:r>
              <a:rPr lang="en-US" dirty="0">
                <a:latin typeface="Josefin Sans"/>
                <a:ea typeface="Josefin Sans"/>
                <a:cs typeface="Josefin Sans"/>
                <a:sym typeface="Josefin Sans"/>
              </a:rPr>
              <a:t>Data demonstrating the impact COVID-19 has had for each school must be provided in one or more of the following areas:</a:t>
            </a:r>
            <a:endParaRPr dirty="0">
              <a:latin typeface="Josefin Sans"/>
              <a:ea typeface="Josefin Sans"/>
              <a:cs typeface="Josefin Sans"/>
              <a:sym typeface="Josefin Sans"/>
            </a:endParaRPr>
          </a:p>
          <a:p>
            <a:pPr marL="457200" lvl="0" indent="-290830" algn="l" rtl="0">
              <a:lnSpc>
                <a:spcPct val="120000"/>
              </a:lnSpc>
              <a:spcBef>
                <a:spcPts val="600"/>
              </a:spcBef>
              <a:spcAft>
                <a:spcPts val="0"/>
              </a:spcAft>
              <a:buSzPct val="66666"/>
              <a:buFont typeface="Josefin Sans"/>
              <a:buChar char="•"/>
            </a:pPr>
            <a:r>
              <a:rPr lang="en-US" dirty="0">
                <a:latin typeface="Josefin Sans"/>
                <a:ea typeface="Josefin Sans"/>
                <a:cs typeface="Josefin Sans"/>
                <a:sym typeface="Josefin Sans"/>
              </a:rPr>
              <a:t>Number of COVID-19 infections in the community or communities served by the school (Potential Source: </a:t>
            </a:r>
            <a:r>
              <a:rPr lang="en-US" dirty="0" smtClean="0">
                <a:latin typeface="Josefin Sans"/>
                <a:ea typeface="Josefin Sans"/>
                <a:cs typeface="Josefin Sans"/>
                <a:sym typeface="Josefin Sans"/>
                <a:hlinkClick r:id="rId3"/>
              </a:rPr>
              <a:t>Virginia Department of Health COVID Dashboard</a:t>
            </a:r>
            <a:r>
              <a:rPr lang="en-US" dirty="0" smtClean="0">
                <a:latin typeface="Josefin Sans"/>
                <a:ea typeface="Josefin Sans"/>
                <a:cs typeface="Josefin Sans"/>
                <a:sym typeface="Josefin Sans"/>
              </a:rPr>
              <a:t>)</a:t>
            </a:r>
          </a:p>
          <a:p>
            <a:pPr lvl="0" indent="-290830">
              <a:lnSpc>
                <a:spcPct val="120000"/>
              </a:lnSpc>
              <a:spcBef>
                <a:spcPts val="600"/>
              </a:spcBef>
              <a:buSzPct val="66666"/>
              <a:buFont typeface="Josefin Sans"/>
              <a:buChar char="•"/>
            </a:pPr>
            <a:r>
              <a:rPr lang="en-US" dirty="0" smtClean="0">
                <a:latin typeface="Josefin Sans"/>
                <a:ea typeface="Josefin Sans"/>
                <a:cs typeface="Josefin Sans"/>
                <a:sym typeface="Josefin Sans"/>
              </a:rPr>
              <a:t>Number </a:t>
            </a:r>
            <a:r>
              <a:rPr lang="en-US" dirty="0">
                <a:latin typeface="Josefin Sans"/>
                <a:ea typeface="Josefin Sans"/>
                <a:cs typeface="Josefin Sans"/>
                <a:sym typeface="Josefin Sans"/>
              </a:rPr>
              <a:t>of COVID-19 deaths in the community or communities served by the school (Potential Source: </a:t>
            </a:r>
            <a:r>
              <a:rPr lang="en-US" dirty="0">
                <a:latin typeface="Josefin Sans"/>
                <a:ea typeface="Josefin Sans"/>
                <a:cs typeface="Josefin Sans"/>
                <a:sym typeface="Josefin Sans"/>
                <a:hlinkClick r:id="rId3"/>
              </a:rPr>
              <a:t>Virginia Department of Health COVID </a:t>
            </a:r>
            <a:r>
              <a:rPr lang="en-US" dirty="0" smtClean="0">
                <a:latin typeface="Josefin Sans"/>
                <a:ea typeface="Josefin Sans"/>
                <a:cs typeface="Josefin Sans"/>
                <a:sym typeface="Josefin Sans"/>
                <a:hlinkClick r:id="rId3"/>
              </a:rPr>
              <a:t>Dashboard</a:t>
            </a:r>
            <a:r>
              <a:rPr lang="en-US" dirty="0" smtClean="0">
                <a:latin typeface="Josefin Sans"/>
                <a:ea typeface="Josefin Sans"/>
                <a:cs typeface="Josefin Sans"/>
                <a:sym typeface="Josefin Sans"/>
              </a:rPr>
              <a:t>)</a:t>
            </a:r>
            <a:endParaRPr lang="en-US" dirty="0">
              <a:latin typeface="Josefin Sans"/>
              <a:ea typeface="Josefin Sans"/>
              <a:cs typeface="Josefin Sans"/>
              <a:sym typeface="Josefin Sans"/>
            </a:endParaRPr>
          </a:p>
          <a:p>
            <a:pPr marL="457200" lvl="0" indent="-290830" algn="l" rtl="0">
              <a:lnSpc>
                <a:spcPct val="120000"/>
              </a:lnSpc>
              <a:spcBef>
                <a:spcPts val="600"/>
              </a:spcBef>
              <a:spcAft>
                <a:spcPts val="0"/>
              </a:spcAft>
              <a:buSzPct val="66666"/>
              <a:buFont typeface="Josefin Sans"/>
              <a:buChar char="•"/>
            </a:pPr>
            <a:r>
              <a:rPr lang="en-US" dirty="0" smtClean="0">
                <a:latin typeface="Josefin Sans"/>
                <a:ea typeface="Josefin Sans"/>
                <a:cs typeface="Josefin Sans"/>
                <a:sym typeface="Josefin Sans"/>
              </a:rPr>
              <a:t>Data </a:t>
            </a:r>
            <a:r>
              <a:rPr lang="en-US" dirty="0">
                <a:latin typeface="Josefin Sans"/>
                <a:ea typeface="Josefin Sans"/>
                <a:cs typeface="Josefin Sans"/>
                <a:sym typeface="Josefin Sans"/>
              </a:rPr>
              <a:t>on the academic impact of lost instructional time and the social, emotional, and mental health impacts on students attending the non-public school attributable to the disruption of instruction caused by the COVID-19 emergency. (Refer to school-based assessment data)</a:t>
            </a:r>
            <a:endParaRPr dirty="0">
              <a:latin typeface="Josefin Sans"/>
              <a:ea typeface="Josefin Sans"/>
              <a:cs typeface="Josefin Sans"/>
              <a:sym typeface="Josefin Sans"/>
            </a:endParaRPr>
          </a:p>
          <a:p>
            <a:pPr marL="457200" lvl="0" indent="-290830" algn="l" rtl="0">
              <a:lnSpc>
                <a:spcPct val="120000"/>
              </a:lnSpc>
              <a:spcBef>
                <a:spcPts val="600"/>
              </a:spcBef>
              <a:spcAft>
                <a:spcPts val="0"/>
              </a:spcAft>
              <a:buSzPct val="66666"/>
              <a:buFont typeface="Josefin Sans"/>
              <a:buChar char="•"/>
            </a:pPr>
            <a:r>
              <a:rPr lang="en-US" dirty="0">
                <a:latin typeface="Josefin Sans"/>
                <a:ea typeface="Josefin Sans"/>
                <a:cs typeface="Josefin Sans"/>
                <a:sym typeface="Josefin Sans"/>
              </a:rPr>
              <a:t>Data on the economic impact of the COVID-19 emergency on the community or communities served by the non-public school. (Potential sources: </a:t>
            </a:r>
            <a:r>
              <a:rPr lang="en-US" u="sng" dirty="0" smtClean="0">
                <a:solidFill>
                  <a:schemeClr val="hlink"/>
                </a:solidFill>
                <a:latin typeface="Josefin Sans"/>
                <a:ea typeface="Josefin Sans"/>
                <a:cs typeface="Josefin Sans"/>
                <a:sym typeface="Josefin Sans"/>
                <a:hlinkClick r:id="rId4"/>
              </a:rPr>
              <a:t>Blueprint Virginia Community </a:t>
            </a:r>
            <a:r>
              <a:rPr lang="en-US" dirty="0" smtClean="0">
                <a:solidFill>
                  <a:schemeClr val="hlink"/>
                </a:solidFill>
                <a:latin typeface="Josefin Sans"/>
                <a:ea typeface="Josefin Sans"/>
                <a:cs typeface="Josefin Sans"/>
                <a:sym typeface="Josefin Sans"/>
                <a:hlinkClick r:id="rId4"/>
              </a:rPr>
              <a:t>Profiles</a:t>
            </a:r>
            <a:r>
              <a:rPr lang="en-US" dirty="0" smtClean="0">
                <a:solidFill>
                  <a:schemeClr val="hlink"/>
                </a:solidFill>
                <a:latin typeface="Josefin Sans"/>
                <a:ea typeface="Josefin Sans"/>
                <a:cs typeface="Josefin Sans"/>
                <a:sym typeface="Josefin Sans"/>
              </a:rPr>
              <a:t> </a:t>
            </a:r>
            <a:r>
              <a:rPr lang="en-US" dirty="0" smtClean="0">
                <a:latin typeface="Josefin Sans"/>
                <a:ea typeface="Josefin Sans"/>
                <a:cs typeface="Josefin Sans"/>
                <a:sym typeface="Josefin Sans"/>
              </a:rPr>
              <a:t>or </a:t>
            </a:r>
            <a:r>
              <a:rPr lang="en-US" dirty="0">
                <a:latin typeface="Josefin Sans"/>
                <a:ea typeface="Josefin Sans"/>
                <a:cs typeface="Josefin Sans"/>
                <a:sym typeface="Josefin Sans"/>
              </a:rPr>
              <a:t>local Chamber of Commerce offices)</a:t>
            </a:r>
            <a:endParaRPr dirty="0">
              <a:latin typeface="Josefin Sans"/>
              <a:ea typeface="Josefin Sans"/>
              <a:cs typeface="Josefin Sans"/>
              <a:sym typeface="Josefin San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7"/>
          <p:cNvSpPr txBox="1">
            <a:spLocks noGrp="1"/>
          </p:cNvSpPr>
          <p:nvPr>
            <p:ph type="sldNum" idx="12"/>
          </p:nvPr>
        </p:nvSpPr>
        <p:spPr>
          <a:xfrm>
            <a:off x="628650" y="4751189"/>
            <a:ext cx="2057400" cy="273825"/>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SzPts val="900"/>
              <a:buNone/>
            </a:pPr>
            <a:fld id="{00000000-1234-1234-1234-123412341234}" type="slidenum">
              <a:rPr lang="en-US"/>
              <a:t>18</a:t>
            </a:fld>
            <a:endParaRPr/>
          </a:p>
        </p:txBody>
      </p:sp>
      <p:sp>
        <p:nvSpPr>
          <p:cNvPr id="219" name="Google Shape;219;p17"/>
          <p:cNvSpPr txBox="1">
            <a:spLocks noGrp="1"/>
          </p:cNvSpPr>
          <p:nvPr>
            <p:ph type="title"/>
          </p:nvPr>
        </p:nvSpPr>
        <p:spPr>
          <a:xfrm>
            <a:off x="628650" y="974221"/>
            <a:ext cx="7886700" cy="593932"/>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Clr>
                <a:schemeClr val="accent1"/>
              </a:buClr>
              <a:buSzPts val="1400"/>
              <a:buNone/>
            </a:pPr>
            <a:r>
              <a:rPr lang="en-US" sz="2400">
                <a:latin typeface="Josefin Sans"/>
                <a:ea typeface="Josefin Sans"/>
                <a:cs typeface="Josefin Sans"/>
                <a:sym typeface="Josefin Sans"/>
              </a:rPr>
              <a:t>General Acknowledgements</a:t>
            </a:r>
            <a:endParaRPr sz="2400">
              <a:latin typeface="Josefin Sans"/>
              <a:ea typeface="Josefin Sans"/>
              <a:cs typeface="Josefin Sans"/>
              <a:sym typeface="Josefin Sans"/>
            </a:endParaRPr>
          </a:p>
        </p:txBody>
      </p:sp>
      <p:sp>
        <p:nvSpPr>
          <p:cNvPr id="220" name="Google Shape;220;p17"/>
          <p:cNvSpPr txBox="1">
            <a:spLocks noGrp="1"/>
          </p:cNvSpPr>
          <p:nvPr>
            <p:ph type="body" idx="1"/>
          </p:nvPr>
        </p:nvSpPr>
        <p:spPr>
          <a:xfrm>
            <a:off x="303376" y="1674976"/>
            <a:ext cx="8211974" cy="2815839"/>
          </a:xfrm>
          <a:prstGeom prst="rect">
            <a:avLst/>
          </a:prstGeom>
          <a:noFill/>
          <a:ln>
            <a:noFill/>
          </a:ln>
        </p:spPr>
        <p:txBody>
          <a:bodyPr spcFirstLastPara="1" wrap="square" lIns="68550" tIns="34275" rIns="68550" bIns="34275" anchor="t" anchorCtr="0">
            <a:normAutofit fontScale="77500" lnSpcReduction="20000"/>
          </a:bodyPr>
          <a:lstStyle/>
          <a:p>
            <a:pPr marL="342900" lvl="0" indent="-269736" algn="l" rtl="0">
              <a:lnSpc>
                <a:spcPct val="115000"/>
              </a:lnSpc>
              <a:spcBef>
                <a:spcPts val="750"/>
              </a:spcBef>
              <a:spcAft>
                <a:spcPts val="0"/>
              </a:spcAft>
              <a:buSzPct val="88862"/>
              <a:buChar char="•"/>
            </a:pPr>
            <a:r>
              <a:rPr lang="en-US">
                <a:solidFill>
                  <a:schemeClr val="dk1"/>
                </a:solidFill>
                <a:latin typeface="Josefin Sans"/>
                <a:ea typeface="Josefin Sans"/>
                <a:cs typeface="Josefin Sans"/>
                <a:sym typeface="Josefin Sans"/>
              </a:rPr>
              <a:t>Control of funds for services and assistance provided to a non-public school under the EANS program and title to materials, equipment and property purchased with such funds, must be in a public agency, and a public agency must administer such funds, materials, equipment, and property. </a:t>
            </a:r>
            <a:endParaRPr>
              <a:solidFill>
                <a:schemeClr val="dk1"/>
              </a:solidFill>
              <a:latin typeface="Josefin Sans"/>
              <a:ea typeface="Josefin Sans"/>
              <a:cs typeface="Josefin Sans"/>
              <a:sym typeface="Josefin Sans"/>
            </a:endParaRPr>
          </a:p>
          <a:p>
            <a:pPr marL="342900" lvl="0" indent="-269736" algn="l" rtl="0">
              <a:lnSpc>
                <a:spcPct val="115000"/>
              </a:lnSpc>
              <a:spcBef>
                <a:spcPts val="750"/>
              </a:spcBef>
              <a:spcAft>
                <a:spcPts val="0"/>
              </a:spcAft>
              <a:buSzPct val="88862"/>
              <a:buChar char="•"/>
            </a:pPr>
            <a:r>
              <a:rPr lang="en-US">
                <a:solidFill>
                  <a:schemeClr val="dk1"/>
                </a:solidFill>
                <a:latin typeface="Josefin Sans"/>
                <a:ea typeface="Josefin Sans"/>
                <a:cs typeface="Josefin Sans"/>
                <a:sym typeface="Josefin Sans"/>
              </a:rPr>
              <a:t>Equipment and supplies purchased with EANS II funds for students and teachers in a nonpublic school may be used for the authorized purposes of the EANS II program during the period of performance (i.e., through September 30, 2024) or until the equipment and supplies are no longer needed for the purposes of the EANS II program (see 34 C.F.R. § 76.661(b); 2 C.F.R. §§ 200.313(a)(1), (c)(1) and 200.314(a)).</a:t>
            </a:r>
            <a:endParaRPr>
              <a:solidFill>
                <a:schemeClr val="dk1"/>
              </a:solidFill>
              <a:latin typeface="Josefin Sans"/>
              <a:ea typeface="Josefin Sans"/>
              <a:cs typeface="Josefin Sans"/>
              <a:sym typeface="Josefi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8"/>
          <p:cNvSpPr txBox="1">
            <a:spLocks noGrp="1"/>
          </p:cNvSpPr>
          <p:nvPr>
            <p:ph type="sldNum" idx="12"/>
          </p:nvPr>
        </p:nvSpPr>
        <p:spPr>
          <a:xfrm>
            <a:off x="628650" y="4751189"/>
            <a:ext cx="2057400" cy="273825"/>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SzPts val="900"/>
              <a:buNone/>
            </a:pPr>
            <a:fld id="{00000000-1234-1234-1234-123412341234}" type="slidenum">
              <a:rPr lang="en-US"/>
              <a:t>19</a:t>
            </a:fld>
            <a:endParaRPr/>
          </a:p>
        </p:txBody>
      </p:sp>
      <p:sp>
        <p:nvSpPr>
          <p:cNvPr id="227" name="Google Shape;227;p18"/>
          <p:cNvSpPr txBox="1">
            <a:spLocks noGrp="1"/>
          </p:cNvSpPr>
          <p:nvPr>
            <p:ph type="title"/>
          </p:nvPr>
        </p:nvSpPr>
        <p:spPr>
          <a:xfrm>
            <a:off x="628650" y="918673"/>
            <a:ext cx="7886700" cy="559749"/>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Clr>
                <a:schemeClr val="accent1"/>
              </a:buClr>
              <a:buSzPts val="1400"/>
              <a:buNone/>
            </a:pPr>
            <a:r>
              <a:rPr lang="en-US" sz="2400">
                <a:latin typeface="Josefin Sans"/>
                <a:ea typeface="Josefin Sans"/>
                <a:cs typeface="Josefin Sans"/>
                <a:sym typeface="Josefin Sans"/>
              </a:rPr>
              <a:t>General Acknowledgements, Slide 2 of 2</a:t>
            </a:r>
            <a:endParaRPr sz="2400">
              <a:latin typeface="Josefin Sans"/>
              <a:ea typeface="Josefin Sans"/>
              <a:cs typeface="Josefin Sans"/>
              <a:sym typeface="Josefin Sans"/>
            </a:endParaRPr>
          </a:p>
        </p:txBody>
      </p:sp>
      <p:sp>
        <p:nvSpPr>
          <p:cNvPr id="228" name="Google Shape;228;p18"/>
          <p:cNvSpPr txBox="1">
            <a:spLocks noGrp="1"/>
          </p:cNvSpPr>
          <p:nvPr>
            <p:ph type="body" idx="1"/>
          </p:nvPr>
        </p:nvSpPr>
        <p:spPr>
          <a:xfrm>
            <a:off x="470019" y="1533970"/>
            <a:ext cx="8045331" cy="3055122"/>
          </a:xfrm>
          <a:prstGeom prst="rect">
            <a:avLst/>
          </a:prstGeom>
          <a:noFill/>
          <a:ln>
            <a:noFill/>
          </a:ln>
        </p:spPr>
        <p:txBody>
          <a:bodyPr spcFirstLastPara="1" wrap="square" lIns="68550" tIns="34275" rIns="68550" bIns="34275" anchor="t" anchorCtr="0">
            <a:normAutofit fontScale="85000" lnSpcReduction="10000"/>
          </a:bodyPr>
          <a:lstStyle/>
          <a:p>
            <a:pPr marL="342900" lvl="0" indent="-269138" algn="l" rtl="0">
              <a:lnSpc>
                <a:spcPct val="115000"/>
              </a:lnSpc>
              <a:spcBef>
                <a:spcPts val="750"/>
              </a:spcBef>
              <a:spcAft>
                <a:spcPts val="0"/>
              </a:spcAft>
              <a:buSzPct val="88888"/>
              <a:buChar char="•"/>
            </a:pPr>
            <a:r>
              <a:rPr lang="en-US" sz="1800">
                <a:solidFill>
                  <a:schemeClr val="dk1"/>
                </a:solidFill>
                <a:latin typeface="Josefin Sans"/>
                <a:ea typeface="Josefin Sans"/>
                <a:cs typeface="Josefin Sans"/>
                <a:sym typeface="Josefin Sans"/>
              </a:rPr>
              <a:t>In general, once equipment or supplies are no longer needed for purposes of the EANS II program, an SEA must remove them from the private school. 34 C.F.R. § 76.661(d)(1). </a:t>
            </a:r>
            <a:endParaRPr sz="1800">
              <a:solidFill>
                <a:schemeClr val="dk1"/>
              </a:solidFill>
              <a:latin typeface="Josefin Sans"/>
              <a:ea typeface="Josefin Sans"/>
              <a:cs typeface="Josefin Sans"/>
              <a:sym typeface="Josefin Sans"/>
            </a:endParaRPr>
          </a:p>
          <a:p>
            <a:pPr marL="342900" lvl="0" indent="-269138" algn="l" rtl="0">
              <a:lnSpc>
                <a:spcPct val="115000"/>
              </a:lnSpc>
              <a:spcBef>
                <a:spcPts val="750"/>
              </a:spcBef>
              <a:spcAft>
                <a:spcPts val="0"/>
              </a:spcAft>
              <a:buSzPct val="88888"/>
              <a:buChar char="•"/>
            </a:pPr>
            <a:r>
              <a:rPr lang="en-US" sz="1800">
                <a:solidFill>
                  <a:schemeClr val="dk1"/>
                </a:solidFill>
                <a:latin typeface="Josefin Sans"/>
                <a:ea typeface="Josefin Sans"/>
                <a:cs typeface="Josefin Sans"/>
                <a:sym typeface="Josefin Sans"/>
              </a:rPr>
              <a:t>After equipment and supplies are no longer needed for the purposes of the EANS II program, the SEA may continue to use the equipment or supplies in the non-public school to the extent they are needed for other allowable purposes under another federal education program, such as Title I or the Individuals with Disabilities Education Act (IDEA). In that case, the SEA must retain title to, and maintain administrative control over, the equipment and supplies or transfer title and control to another public agency such as a local educational agency providing equitable services under another federal education program.</a:t>
            </a:r>
            <a:endParaRPr sz="1800">
              <a:solidFill>
                <a:schemeClr val="dk1"/>
              </a:solidFill>
              <a:latin typeface="Josefin Sans"/>
              <a:ea typeface="Josefin Sans"/>
              <a:cs typeface="Josefin Sans"/>
              <a:sym typeface="Josefi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title"/>
          </p:nvPr>
        </p:nvSpPr>
        <p:spPr>
          <a:xfrm>
            <a:off x="628650" y="934640"/>
            <a:ext cx="7886700" cy="6621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990"/>
              <a:buNone/>
            </a:pPr>
            <a:r>
              <a:rPr lang="en-US" sz="2410">
                <a:latin typeface="Josefin Sans"/>
                <a:ea typeface="Josefin Sans"/>
                <a:cs typeface="Josefin Sans"/>
                <a:sym typeface="Josefin Sans"/>
              </a:rPr>
              <a:t>Agenda</a:t>
            </a:r>
            <a:endParaRPr sz="2410">
              <a:latin typeface="Josefin Sans"/>
              <a:ea typeface="Josefin Sans"/>
              <a:cs typeface="Josefin Sans"/>
              <a:sym typeface="Josefin Sans"/>
            </a:endParaRPr>
          </a:p>
        </p:txBody>
      </p:sp>
      <p:sp>
        <p:nvSpPr>
          <p:cNvPr id="107" name="Google Shape;107;p2"/>
          <p:cNvSpPr txBox="1">
            <a:spLocks noGrp="1"/>
          </p:cNvSpPr>
          <p:nvPr>
            <p:ph type="body" idx="1"/>
          </p:nvPr>
        </p:nvSpPr>
        <p:spPr>
          <a:xfrm>
            <a:off x="628650" y="1684682"/>
            <a:ext cx="7886700" cy="2948039"/>
          </a:xfrm>
          <a:prstGeom prst="rect">
            <a:avLst/>
          </a:prstGeom>
          <a:noFill/>
          <a:ln>
            <a:noFill/>
          </a:ln>
        </p:spPr>
        <p:txBody>
          <a:bodyPr spcFirstLastPara="1" wrap="square" lIns="68575" tIns="34275" rIns="68575" bIns="34275" anchor="t" anchorCtr="0">
            <a:normAutofit/>
          </a:bodyPr>
          <a:lstStyle/>
          <a:p>
            <a:pPr marL="457200" lvl="0" indent="-317500" algn="l" rtl="0">
              <a:lnSpc>
                <a:spcPct val="90000"/>
              </a:lnSpc>
              <a:spcBef>
                <a:spcPts val="800"/>
              </a:spcBef>
              <a:spcAft>
                <a:spcPts val="0"/>
              </a:spcAft>
              <a:buClr>
                <a:schemeClr val="dk1"/>
              </a:buClr>
              <a:buSzPts val="1400"/>
              <a:buChar char="•"/>
            </a:pPr>
            <a:r>
              <a:rPr lang="en-US">
                <a:latin typeface="Josefin Sans"/>
                <a:ea typeface="Josefin Sans"/>
                <a:cs typeface="Josefin Sans"/>
                <a:sym typeface="Josefin Sans"/>
              </a:rPr>
              <a:t>EANS II Overview</a:t>
            </a:r>
            <a:endParaRPr/>
          </a:p>
          <a:p>
            <a:pPr marL="457200" lvl="0" indent="-317500" algn="l" rtl="0">
              <a:lnSpc>
                <a:spcPct val="90000"/>
              </a:lnSpc>
              <a:spcBef>
                <a:spcPts val="800"/>
              </a:spcBef>
              <a:spcAft>
                <a:spcPts val="0"/>
              </a:spcAft>
              <a:buClr>
                <a:schemeClr val="dk1"/>
              </a:buClr>
              <a:buSzPts val="1400"/>
              <a:buChar char="•"/>
            </a:pPr>
            <a:r>
              <a:rPr lang="en-US">
                <a:latin typeface="Josefin Sans"/>
                <a:ea typeface="Josefin Sans"/>
                <a:cs typeface="Josefin Sans"/>
                <a:sym typeface="Josefin Sans"/>
              </a:rPr>
              <a:t>Program Application</a:t>
            </a:r>
            <a:endParaRPr/>
          </a:p>
          <a:p>
            <a:pPr marL="457200" lvl="0" indent="-317500" algn="l" rtl="0">
              <a:lnSpc>
                <a:spcPct val="90000"/>
              </a:lnSpc>
              <a:spcBef>
                <a:spcPts val="800"/>
              </a:spcBef>
              <a:spcAft>
                <a:spcPts val="0"/>
              </a:spcAft>
              <a:buClr>
                <a:schemeClr val="dk1"/>
              </a:buClr>
              <a:buSzPts val="1400"/>
              <a:buChar char="•"/>
            </a:pPr>
            <a:r>
              <a:rPr lang="en-US">
                <a:latin typeface="Josefin Sans"/>
                <a:ea typeface="Josefin Sans"/>
                <a:cs typeface="Josefin Sans"/>
                <a:sym typeface="Josefin Sans"/>
              </a:rPr>
              <a:t>Frequently Asked Questions</a:t>
            </a:r>
            <a:endParaRPr/>
          </a:p>
          <a:p>
            <a:pPr marL="457200" lvl="0" indent="-317500" algn="l" rtl="0">
              <a:lnSpc>
                <a:spcPct val="90000"/>
              </a:lnSpc>
              <a:spcBef>
                <a:spcPts val="800"/>
              </a:spcBef>
              <a:spcAft>
                <a:spcPts val="0"/>
              </a:spcAft>
              <a:buClr>
                <a:schemeClr val="dk1"/>
              </a:buClr>
              <a:buSzPts val="1400"/>
              <a:buChar char="•"/>
            </a:pPr>
            <a:r>
              <a:rPr lang="en-US">
                <a:latin typeface="Josefin Sans"/>
                <a:ea typeface="Josefin Sans"/>
                <a:cs typeface="Josefin Sans"/>
                <a:sym typeface="Josefin Sans"/>
              </a:rPr>
              <a:t>Resources</a:t>
            </a:r>
            <a:endParaRPr/>
          </a:p>
          <a:p>
            <a:pPr marL="457200" lvl="0" indent="-317500" algn="l" rtl="0">
              <a:lnSpc>
                <a:spcPct val="90000"/>
              </a:lnSpc>
              <a:spcBef>
                <a:spcPts val="800"/>
              </a:spcBef>
              <a:spcAft>
                <a:spcPts val="0"/>
              </a:spcAft>
              <a:buClr>
                <a:schemeClr val="dk1"/>
              </a:buClr>
              <a:buSzPts val="1400"/>
              <a:buChar char="•"/>
            </a:pPr>
            <a:r>
              <a:rPr lang="en-US">
                <a:latin typeface="Josefin Sans"/>
                <a:ea typeface="Josefin Sans"/>
                <a:cs typeface="Josefin Sans"/>
                <a:sym typeface="Josefin Sans"/>
              </a:rPr>
              <a:t>Q &amp; A</a:t>
            </a:r>
            <a:endParaRPr/>
          </a:p>
          <a:p>
            <a:pPr marL="457200" lvl="0" indent="-317500" algn="l" rtl="0">
              <a:lnSpc>
                <a:spcPct val="90000"/>
              </a:lnSpc>
              <a:spcBef>
                <a:spcPts val="800"/>
              </a:spcBef>
              <a:spcAft>
                <a:spcPts val="0"/>
              </a:spcAft>
              <a:buClr>
                <a:schemeClr val="dk1"/>
              </a:buClr>
              <a:buSzPts val="1400"/>
              <a:buChar char="•"/>
            </a:pPr>
            <a:r>
              <a:rPr lang="en-US">
                <a:latin typeface="Josefin Sans"/>
                <a:ea typeface="Josefin Sans"/>
                <a:cs typeface="Josefin Sans"/>
                <a:sym typeface="Josefin Sans"/>
              </a:rPr>
              <a:t>Contact Information</a:t>
            </a:r>
            <a:endParaRPr>
              <a:latin typeface="Josefin Sans"/>
              <a:ea typeface="Josefin Sans"/>
              <a:cs typeface="Josefin Sans"/>
              <a:sym typeface="Josefi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9"/>
          <p:cNvSpPr txBox="1">
            <a:spLocks noGrp="1"/>
          </p:cNvSpPr>
          <p:nvPr>
            <p:ph type="title"/>
          </p:nvPr>
        </p:nvSpPr>
        <p:spPr>
          <a:xfrm>
            <a:off x="623888" y="827594"/>
            <a:ext cx="7886700" cy="21396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SzPts val="3800"/>
              <a:buNone/>
            </a:pPr>
            <a:r>
              <a:rPr lang="en-US" sz="3600">
                <a:solidFill>
                  <a:schemeClr val="accent3"/>
                </a:solidFill>
                <a:latin typeface="Josefin Sans"/>
                <a:ea typeface="Josefin Sans"/>
                <a:cs typeface="Josefin Sans"/>
                <a:sym typeface="Josefin Sans"/>
              </a:rPr>
              <a:t>Frequently Asked Questions</a:t>
            </a:r>
            <a:endParaRPr sz="3600">
              <a:solidFill>
                <a:schemeClr val="accent3"/>
              </a:solidFill>
              <a:latin typeface="Josefin Sans"/>
              <a:ea typeface="Josefin Sans"/>
              <a:cs typeface="Josefin Sans"/>
              <a:sym typeface="Josefin Sans"/>
            </a:endParaRPr>
          </a:p>
        </p:txBody>
      </p:sp>
      <p:sp>
        <p:nvSpPr>
          <p:cNvPr id="234" name="Google Shape;234;p19"/>
          <p:cNvSpPr txBox="1">
            <a:spLocks noGrp="1"/>
          </p:cNvSpPr>
          <p:nvPr>
            <p:ph type="body" idx="1"/>
          </p:nvPr>
        </p:nvSpPr>
        <p:spPr>
          <a:xfrm>
            <a:off x="623888" y="3084293"/>
            <a:ext cx="7886700" cy="1125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SzPts val="18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0"/>
          <p:cNvSpPr txBox="1">
            <a:spLocks noGrp="1"/>
          </p:cNvSpPr>
          <p:nvPr>
            <p:ph type="sldNum" idx="12"/>
          </p:nvPr>
        </p:nvSpPr>
        <p:spPr>
          <a:xfrm>
            <a:off x="628650" y="4751189"/>
            <a:ext cx="2057400" cy="273825"/>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SzPts val="900"/>
              <a:buNone/>
            </a:pPr>
            <a:fld id="{00000000-1234-1234-1234-123412341234}" type="slidenum">
              <a:rPr lang="en-US"/>
              <a:t>21</a:t>
            </a:fld>
            <a:endParaRPr/>
          </a:p>
        </p:txBody>
      </p:sp>
      <p:sp>
        <p:nvSpPr>
          <p:cNvPr id="241" name="Google Shape;241;p20"/>
          <p:cNvSpPr txBox="1">
            <a:spLocks noGrp="1"/>
          </p:cNvSpPr>
          <p:nvPr>
            <p:ph type="title"/>
          </p:nvPr>
        </p:nvSpPr>
        <p:spPr>
          <a:xfrm>
            <a:off x="628650" y="807578"/>
            <a:ext cx="7886700" cy="747757"/>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Clr>
                <a:schemeClr val="accent1"/>
              </a:buClr>
              <a:buSzPts val="1400"/>
              <a:buNone/>
            </a:pPr>
            <a:r>
              <a:rPr lang="en-US" sz="2400">
                <a:latin typeface="Josefin Sans"/>
                <a:ea typeface="Josefin Sans"/>
                <a:cs typeface="Josefin Sans"/>
                <a:sym typeface="Josefin Sans"/>
              </a:rPr>
              <a:t>Frequently Asked Questions, Slide 1 of 2</a:t>
            </a:r>
            <a:endParaRPr sz="2400">
              <a:latin typeface="Josefin Sans"/>
              <a:ea typeface="Josefin Sans"/>
              <a:cs typeface="Josefin Sans"/>
              <a:sym typeface="Josefin Sans"/>
            </a:endParaRPr>
          </a:p>
        </p:txBody>
      </p:sp>
      <p:sp>
        <p:nvSpPr>
          <p:cNvPr id="242" name="Google Shape;242;p20"/>
          <p:cNvSpPr txBox="1">
            <a:spLocks noGrp="1"/>
          </p:cNvSpPr>
          <p:nvPr>
            <p:ph type="body" idx="1"/>
          </p:nvPr>
        </p:nvSpPr>
        <p:spPr>
          <a:xfrm>
            <a:off x="235009" y="1405783"/>
            <a:ext cx="8280341" cy="3384135"/>
          </a:xfrm>
          <a:prstGeom prst="rect">
            <a:avLst/>
          </a:prstGeom>
          <a:noFill/>
          <a:ln>
            <a:noFill/>
          </a:ln>
        </p:spPr>
        <p:txBody>
          <a:bodyPr spcFirstLastPara="1" wrap="square" lIns="68550" tIns="34275" rIns="68550" bIns="34275" anchor="t" anchorCtr="0">
            <a:normAutofit fontScale="62500" lnSpcReduction="20000"/>
          </a:bodyPr>
          <a:lstStyle/>
          <a:p>
            <a:pPr marL="0" lvl="0" indent="0" algn="l" rtl="0">
              <a:lnSpc>
                <a:spcPct val="115000"/>
              </a:lnSpc>
              <a:spcBef>
                <a:spcPts val="750"/>
              </a:spcBef>
              <a:spcAft>
                <a:spcPts val="0"/>
              </a:spcAft>
              <a:buSzPct val="106666"/>
              <a:buNone/>
            </a:pPr>
            <a:r>
              <a:rPr lang="en-US" b="1" u="sng">
                <a:latin typeface="Josefin Sans"/>
                <a:ea typeface="Josefin Sans"/>
                <a:cs typeface="Josefin Sans"/>
                <a:sym typeface="Josefin Sans"/>
              </a:rPr>
              <a:t>D-2. What other factors must an SEA consider when determining the allowability of services or assistance for non-public schools? (NEW March 19, 2021) </a:t>
            </a:r>
            <a:endParaRPr b="1" u="sng">
              <a:latin typeface="Josefin Sans"/>
              <a:ea typeface="Josefin Sans"/>
              <a:cs typeface="Josefin Sans"/>
              <a:sym typeface="Josefin Sans"/>
            </a:endParaRPr>
          </a:p>
          <a:p>
            <a:pPr marL="342900" lvl="0" indent="0" algn="l" rtl="0">
              <a:lnSpc>
                <a:spcPct val="115000"/>
              </a:lnSpc>
              <a:spcBef>
                <a:spcPts val="750"/>
              </a:spcBef>
              <a:spcAft>
                <a:spcPts val="0"/>
              </a:spcAft>
              <a:buSzPct val="106666"/>
              <a:buNone/>
            </a:pPr>
            <a:r>
              <a:rPr lang="en-US" b="1">
                <a:solidFill>
                  <a:srgbClr val="000000"/>
                </a:solidFill>
                <a:latin typeface="Josefin Sans"/>
                <a:ea typeface="Josefin Sans"/>
                <a:cs typeface="Josefin Sans"/>
                <a:sym typeface="Josefin Sans"/>
              </a:rPr>
              <a:t>To be allowable, an expenditure must be consistent with the cost principles in the Uniform Guidance, 2 CFR part 200, including the requirement that a cost be necessary and reasonable for performance of the Federal award. Under 2 CFR 200.404 “[a] cost is reasonable if, in its nature and amount, it does not exceed that which would be incurred by a prudent person under the circumstances prevailing at the time the decision was made to incur the cost.” </a:t>
            </a:r>
            <a:endParaRPr b="1">
              <a:solidFill>
                <a:srgbClr val="000000"/>
              </a:solidFill>
              <a:latin typeface="Josefin Sans"/>
              <a:ea typeface="Josefin Sans"/>
              <a:cs typeface="Josefin Sans"/>
              <a:sym typeface="Josefin Sans"/>
            </a:endParaRPr>
          </a:p>
          <a:p>
            <a:pPr marL="0" lvl="0" indent="0" algn="l" rtl="0">
              <a:lnSpc>
                <a:spcPct val="115000"/>
              </a:lnSpc>
              <a:spcBef>
                <a:spcPts val="750"/>
              </a:spcBef>
              <a:spcAft>
                <a:spcPts val="0"/>
              </a:spcAft>
              <a:buSzPct val="106666"/>
              <a:buNone/>
            </a:pPr>
            <a:r>
              <a:rPr lang="en-US" b="1" u="sng">
                <a:latin typeface="Josefin Sans"/>
                <a:ea typeface="Josefin Sans"/>
                <a:cs typeface="Josefin Sans"/>
                <a:sym typeface="Josefin Sans"/>
              </a:rPr>
              <a:t>D-3. Are services for sanitizing, disinfecting, and cleaning school facilities an allowable use of EANS funds? (NEW March 19, 2021) </a:t>
            </a:r>
            <a:endParaRPr b="1" u="sng">
              <a:latin typeface="Josefin Sans"/>
              <a:ea typeface="Josefin Sans"/>
              <a:cs typeface="Josefin Sans"/>
              <a:sym typeface="Josefin Sans"/>
            </a:endParaRPr>
          </a:p>
          <a:p>
            <a:pPr marL="342900" lvl="0" indent="0" algn="l" rtl="0">
              <a:lnSpc>
                <a:spcPct val="115000"/>
              </a:lnSpc>
              <a:spcBef>
                <a:spcPts val="750"/>
              </a:spcBef>
              <a:spcAft>
                <a:spcPts val="0"/>
              </a:spcAft>
              <a:buSzPct val="106666"/>
              <a:buNone/>
            </a:pPr>
            <a:r>
              <a:rPr lang="en-US" b="1">
                <a:solidFill>
                  <a:srgbClr val="000000"/>
                </a:solidFill>
                <a:latin typeface="Josefin Sans"/>
                <a:ea typeface="Josefin Sans"/>
                <a:cs typeface="Josefin Sans"/>
                <a:sym typeface="Josefin Sans"/>
              </a:rPr>
              <a:t>No. Section 312(d)(4)(A) specifically authorizes a non-public school to request “supplies to sanitize, disinfect, and clean school facilities.” This authority does not extend to contracting with a vendor to perform the cleaning. If a non-public school has contracted for cleaning and seeks reimbursement, an SEA may reimburse it for the cost of supplies but not for the full cleaning contract</a:t>
            </a:r>
            <a:r>
              <a:rPr lang="en-US" b="1">
                <a:solidFill>
                  <a:srgbClr val="000000"/>
                </a:solidFill>
              </a:rPr>
              <a:t>. </a:t>
            </a:r>
            <a:endParaRPr b="1">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1"/>
          <p:cNvSpPr txBox="1">
            <a:spLocks noGrp="1"/>
          </p:cNvSpPr>
          <p:nvPr>
            <p:ph type="sldNum" idx="12"/>
          </p:nvPr>
        </p:nvSpPr>
        <p:spPr>
          <a:xfrm>
            <a:off x="628650" y="4751189"/>
            <a:ext cx="2057400" cy="273825"/>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SzPts val="900"/>
              <a:buNone/>
            </a:pPr>
            <a:fld id="{00000000-1234-1234-1234-123412341234}" type="slidenum">
              <a:rPr lang="en-US"/>
              <a:t>22</a:t>
            </a:fld>
            <a:endParaRPr/>
          </a:p>
        </p:txBody>
      </p:sp>
      <p:sp>
        <p:nvSpPr>
          <p:cNvPr id="249" name="Google Shape;249;p21"/>
          <p:cNvSpPr txBox="1">
            <a:spLocks noGrp="1"/>
          </p:cNvSpPr>
          <p:nvPr>
            <p:ph type="title"/>
          </p:nvPr>
        </p:nvSpPr>
        <p:spPr>
          <a:xfrm>
            <a:off x="628650" y="807578"/>
            <a:ext cx="7886700" cy="884489"/>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Clr>
                <a:schemeClr val="accent1"/>
              </a:buClr>
              <a:buSzPts val="1400"/>
              <a:buNone/>
            </a:pPr>
            <a:r>
              <a:rPr lang="en-US" sz="2400">
                <a:latin typeface="Josefin Sans"/>
                <a:ea typeface="Josefin Sans"/>
                <a:cs typeface="Josefin Sans"/>
                <a:sym typeface="Josefin Sans"/>
              </a:rPr>
              <a:t>Frequently Asked Questions, Slide 2 of 2</a:t>
            </a:r>
            <a:endParaRPr sz="2400">
              <a:latin typeface="Josefin Sans"/>
              <a:ea typeface="Josefin Sans"/>
              <a:cs typeface="Josefin Sans"/>
              <a:sym typeface="Josefin Sans"/>
            </a:endParaRPr>
          </a:p>
        </p:txBody>
      </p:sp>
      <p:sp>
        <p:nvSpPr>
          <p:cNvPr id="250" name="Google Shape;250;p21"/>
          <p:cNvSpPr txBox="1">
            <a:spLocks noGrp="1"/>
          </p:cNvSpPr>
          <p:nvPr>
            <p:ph type="body" idx="1"/>
          </p:nvPr>
        </p:nvSpPr>
        <p:spPr>
          <a:xfrm>
            <a:off x="222191" y="1465604"/>
            <a:ext cx="8293159" cy="3285585"/>
          </a:xfrm>
          <a:prstGeom prst="rect">
            <a:avLst/>
          </a:prstGeom>
          <a:noFill/>
          <a:ln>
            <a:noFill/>
          </a:ln>
        </p:spPr>
        <p:txBody>
          <a:bodyPr spcFirstLastPara="1" wrap="square" lIns="68550" tIns="34275" rIns="68550" bIns="34275" anchor="t" anchorCtr="0">
            <a:normAutofit lnSpcReduction="10000"/>
          </a:bodyPr>
          <a:lstStyle/>
          <a:p>
            <a:pPr marL="0" lvl="0" indent="0" algn="l" rtl="0">
              <a:lnSpc>
                <a:spcPct val="115000"/>
              </a:lnSpc>
              <a:spcBef>
                <a:spcPts val="750"/>
              </a:spcBef>
              <a:spcAft>
                <a:spcPts val="0"/>
              </a:spcAft>
              <a:buSzPts val="1400"/>
              <a:buNone/>
            </a:pPr>
            <a:r>
              <a:rPr lang="en-US" sz="1400" b="1" u="sng">
                <a:latin typeface="Josefin Sans"/>
                <a:ea typeface="Josefin Sans"/>
                <a:cs typeface="Josefin Sans"/>
                <a:sym typeface="Josefin Sans"/>
              </a:rPr>
              <a:t>D-6. May EANS funds be used to pay the salaries of non-public school teachers or other staff? (NEW March 19, 2021) </a:t>
            </a:r>
            <a:endParaRPr sz="1400" b="1" u="sng">
              <a:latin typeface="Josefin Sans"/>
              <a:ea typeface="Josefin Sans"/>
              <a:cs typeface="Josefin Sans"/>
              <a:sym typeface="Josefin Sans"/>
            </a:endParaRPr>
          </a:p>
          <a:p>
            <a:pPr marL="342900" lvl="0" indent="0" algn="l" rtl="0">
              <a:lnSpc>
                <a:spcPct val="115000"/>
              </a:lnSpc>
              <a:spcBef>
                <a:spcPts val="750"/>
              </a:spcBef>
              <a:spcAft>
                <a:spcPts val="0"/>
              </a:spcAft>
              <a:buSzPts val="1400"/>
              <a:buNone/>
            </a:pPr>
            <a:r>
              <a:rPr lang="en-US" sz="1400" b="1">
                <a:solidFill>
                  <a:srgbClr val="000000"/>
                </a:solidFill>
                <a:latin typeface="Josefin Sans"/>
                <a:ea typeface="Josefin Sans"/>
                <a:cs typeface="Josefin Sans"/>
                <a:sym typeface="Josefin Sans"/>
              </a:rPr>
              <a:t>EANS funds may not be used to provide funds to non-public schools to cover payroll. </a:t>
            </a:r>
            <a:r>
              <a:rPr lang="en-US" sz="1400">
                <a:solidFill>
                  <a:srgbClr val="000000"/>
                </a:solidFill>
                <a:latin typeface="Josefin Sans"/>
                <a:ea typeface="Josefin Sans"/>
                <a:cs typeface="Josefin Sans"/>
                <a:sym typeface="Josefin Sans"/>
              </a:rPr>
              <a:t>Under section 312(d)(7) of the CRRSA Act, a public agency must control funds for services or assistance provided to non-public school students and teachers under the EANS program. However, an SEA may contract with a teacher at a non-public school directly to provide secular, neutral, and non-ideological services outside of the teacher’s contractual obligation with the non-public school. The non-public school teacher must be employed by the SEA or another public entity for EANS purposes outside of the time he or she is employed by the non-public school, and the non-public school teacher must be under the direct supervision of the SEA or other public entity with respect to all EANS activities. Also, an SEA may contract with a vendor to provide staff, such as nurses or teachers, who will provide services in non-public schools. The contract must be under the control and supervision of the SEA or another public entity.</a:t>
            </a:r>
            <a:endParaRPr sz="1400">
              <a:solidFill>
                <a:srgbClr val="000000"/>
              </a:solidFill>
              <a:latin typeface="Josefin Sans"/>
              <a:ea typeface="Josefin Sans"/>
              <a:cs typeface="Josefin Sans"/>
              <a:sym typeface="Josefi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2"/>
          <p:cNvSpPr txBox="1">
            <a:spLocks noGrp="1"/>
          </p:cNvSpPr>
          <p:nvPr>
            <p:ph type="title"/>
          </p:nvPr>
        </p:nvSpPr>
        <p:spPr>
          <a:xfrm>
            <a:off x="628650" y="756303"/>
            <a:ext cx="7886700" cy="858852"/>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Clr>
                <a:schemeClr val="dk1"/>
              </a:buClr>
              <a:buSzPts val="1100"/>
              <a:buNone/>
            </a:pPr>
            <a:r>
              <a:rPr lang="en-US" sz="2400">
                <a:latin typeface="Josefin Sans"/>
                <a:ea typeface="Josefin Sans"/>
                <a:cs typeface="Josefin Sans"/>
                <a:sym typeface="Josefin Sans"/>
              </a:rPr>
              <a:t>Next Steps</a:t>
            </a:r>
            <a:endParaRPr sz="2400">
              <a:latin typeface="Josefin Sans"/>
              <a:ea typeface="Josefin Sans"/>
              <a:cs typeface="Josefin Sans"/>
              <a:sym typeface="Josefin Sans"/>
            </a:endParaRPr>
          </a:p>
        </p:txBody>
      </p:sp>
      <p:sp>
        <p:nvSpPr>
          <p:cNvPr id="256" name="Google Shape;256;p22"/>
          <p:cNvSpPr txBox="1">
            <a:spLocks noGrp="1"/>
          </p:cNvSpPr>
          <p:nvPr>
            <p:ph type="body" idx="1"/>
          </p:nvPr>
        </p:nvSpPr>
        <p:spPr>
          <a:xfrm>
            <a:off x="628650" y="1405784"/>
            <a:ext cx="8184150" cy="3345406"/>
          </a:xfrm>
          <a:prstGeom prst="rect">
            <a:avLst/>
          </a:prstGeom>
          <a:noFill/>
          <a:ln>
            <a:noFill/>
          </a:ln>
        </p:spPr>
        <p:txBody>
          <a:bodyPr spcFirstLastPara="1" wrap="square" lIns="68550" tIns="34275" rIns="68550" bIns="34275" anchor="t" anchorCtr="0">
            <a:normAutofit/>
          </a:bodyPr>
          <a:lstStyle/>
          <a:p>
            <a:pPr marL="342900" lvl="0" indent="-342900" algn="l" rtl="0">
              <a:lnSpc>
                <a:spcPct val="100000"/>
              </a:lnSpc>
              <a:spcBef>
                <a:spcPts val="750"/>
              </a:spcBef>
              <a:spcAft>
                <a:spcPts val="0"/>
              </a:spcAft>
              <a:buSzPts val="2000"/>
              <a:buChar char="•"/>
            </a:pPr>
            <a:r>
              <a:rPr lang="en-US" sz="1800">
                <a:latin typeface="Josefin Sans"/>
                <a:ea typeface="Josefin Sans"/>
                <a:cs typeface="Josefin Sans"/>
                <a:sym typeface="Josefin Sans"/>
              </a:rPr>
              <a:t>Application submission and review</a:t>
            </a:r>
            <a:endParaRPr sz="1800">
              <a:latin typeface="Josefin Sans"/>
              <a:ea typeface="Josefin Sans"/>
              <a:cs typeface="Josefin Sans"/>
              <a:sym typeface="Josefin Sans"/>
            </a:endParaRPr>
          </a:p>
          <a:p>
            <a:pPr marL="800100" lvl="1" indent="-342900" algn="l" rtl="0">
              <a:lnSpc>
                <a:spcPct val="100000"/>
              </a:lnSpc>
              <a:spcBef>
                <a:spcPts val="750"/>
              </a:spcBef>
              <a:spcAft>
                <a:spcPts val="0"/>
              </a:spcAft>
              <a:buClr>
                <a:schemeClr val="dk1"/>
              </a:buClr>
              <a:buSzPts val="2000"/>
              <a:buChar char="•"/>
            </a:pPr>
            <a:r>
              <a:rPr lang="en-US" b="0">
                <a:solidFill>
                  <a:schemeClr val="dk1"/>
                </a:solidFill>
                <a:latin typeface="Josefin Sans"/>
                <a:ea typeface="Josefin Sans"/>
                <a:cs typeface="Josefin Sans"/>
                <a:sym typeface="Josefin Sans"/>
              </a:rPr>
              <a:t>Applications are due </a:t>
            </a:r>
            <a:r>
              <a:rPr lang="en-US" u="sng">
                <a:solidFill>
                  <a:schemeClr val="dk1"/>
                </a:solidFill>
                <a:latin typeface="Josefin Sans"/>
                <a:ea typeface="Josefin Sans"/>
                <a:cs typeface="Josefin Sans"/>
                <a:sym typeface="Josefin Sans"/>
              </a:rPr>
              <a:t>December 10, 2021</a:t>
            </a:r>
            <a:endParaRPr u="sng">
              <a:solidFill>
                <a:schemeClr val="dk1"/>
              </a:solidFill>
              <a:latin typeface="Josefin Sans"/>
              <a:ea typeface="Josefin Sans"/>
              <a:cs typeface="Josefin Sans"/>
              <a:sym typeface="Josefin Sans"/>
            </a:endParaRPr>
          </a:p>
          <a:p>
            <a:pPr marL="800100" lvl="1" indent="-342900" algn="l" rtl="0">
              <a:lnSpc>
                <a:spcPct val="100000"/>
              </a:lnSpc>
              <a:spcBef>
                <a:spcPts val="750"/>
              </a:spcBef>
              <a:spcAft>
                <a:spcPts val="0"/>
              </a:spcAft>
              <a:buClr>
                <a:schemeClr val="dk1"/>
              </a:buClr>
              <a:buSzPts val="2000"/>
              <a:buChar char="•"/>
            </a:pPr>
            <a:r>
              <a:rPr lang="en-US" b="0">
                <a:solidFill>
                  <a:schemeClr val="dk1"/>
                </a:solidFill>
                <a:latin typeface="Josefin Sans"/>
                <a:ea typeface="Josefin Sans"/>
                <a:cs typeface="Josefin Sans"/>
                <a:sym typeface="Josefin Sans"/>
              </a:rPr>
              <a:t>During the review period, Virginia Department of Education staff will contact the school if clarification is needed</a:t>
            </a:r>
            <a:endParaRPr b="0">
              <a:solidFill>
                <a:schemeClr val="dk1"/>
              </a:solidFill>
              <a:latin typeface="Josefin Sans"/>
              <a:ea typeface="Josefin Sans"/>
              <a:cs typeface="Josefin Sans"/>
              <a:sym typeface="Josefin Sans"/>
            </a:endParaRPr>
          </a:p>
          <a:p>
            <a:pPr marL="800100" lvl="1" indent="-342900" algn="l" rtl="0">
              <a:lnSpc>
                <a:spcPct val="100000"/>
              </a:lnSpc>
              <a:spcBef>
                <a:spcPts val="750"/>
              </a:spcBef>
              <a:spcAft>
                <a:spcPts val="0"/>
              </a:spcAft>
              <a:buClr>
                <a:schemeClr val="dk1"/>
              </a:buClr>
              <a:buSzPts val="2000"/>
              <a:buChar char="•"/>
            </a:pPr>
            <a:r>
              <a:rPr lang="en-US" b="0">
                <a:solidFill>
                  <a:schemeClr val="dk1"/>
                </a:solidFill>
                <a:latin typeface="Josefin Sans"/>
                <a:ea typeface="Josefin Sans"/>
                <a:cs typeface="Josefin Sans"/>
                <a:sym typeface="Josefin Sans"/>
              </a:rPr>
              <a:t>Incomplete applications may be denied</a:t>
            </a:r>
            <a:endParaRPr b="0">
              <a:solidFill>
                <a:schemeClr val="dk1"/>
              </a:solidFill>
              <a:latin typeface="Josefin Sans"/>
              <a:ea typeface="Josefin Sans"/>
              <a:cs typeface="Josefin Sans"/>
              <a:sym typeface="Josefin Sans"/>
            </a:endParaRPr>
          </a:p>
          <a:p>
            <a:pPr marL="342900" lvl="0" indent="-342900" algn="l" rtl="0">
              <a:lnSpc>
                <a:spcPct val="100000"/>
              </a:lnSpc>
              <a:spcBef>
                <a:spcPts val="750"/>
              </a:spcBef>
              <a:spcAft>
                <a:spcPts val="0"/>
              </a:spcAft>
              <a:buSzPts val="2000"/>
              <a:buChar char="•"/>
            </a:pPr>
            <a:r>
              <a:rPr lang="en-US" sz="1800">
                <a:latin typeface="Josefin Sans"/>
                <a:ea typeface="Josefin Sans"/>
                <a:cs typeface="Josefin Sans"/>
                <a:sym typeface="Josefin Sans"/>
              </a:rPr>
              <a:t>Notification of Final Value of Services – January 7, 2022</a:t>
            </a:r>
            <a:endParaRPr/>
          </a:p>
          <a:p>
            <a:pPr marL="342900" lvl="0" indent="-342900" algn="l" rtl="0">
              <a:lnSpc>
                <a:spcPct val="100000"/>
              </a:lnSpc>
              <a:spcBef>
                <a:spcPts val="750"/>
              </a:spcBef>
              <a:spcAft>
                <a:spcPts val="0"/>
              </a:spcAft>
              <a:buSzPts val="2000"/>
              <a:buChar char="•"/>
            </a:pPr>
            <a:r>
              <a:rPr lang="en-US" sz="1800">
                <a:latin typeface="Josefin Sans"/>
                <a:ea typeface="Josefin Sans"/>
                <a:cs typeface="Josefin Sans"/>
                <a:sym typeface="Josefin Sans"/>
              </a:rPr>
              <a:t>SEA procurement process – through April 21, 2022</a:t>
            </a:r>
            <a:endParaRPr/>
          </a:p>
          <a:p>
            <a:pPr marL="342900" lvl="0" indent="-342900" algn="l" rtl="0">
              <a:lnSpc>
                <a:spcPct val="100000"/>
              </a:lnSpc>
              <a:spcBef>
                <a:spcPts val="750"/>
              </a:spcBef>
              <a:spcAft>
                <a:spcPts val="0"/>
              </a:spcAft>
              <a:buSzPts val="2000"/>
              <a:buChar char="•"/>
            </a:pPr>
            <a:r>
              <a:rPr lang="en-US" sz="1800">
                <a:latin typeface="Josefin Sans"/>
                <a:ea typeface="Josefin Sans"/>
                <a:cs typeface="Josefin Sans"/>
                <a:sym typeface="Josefin Sans"/>
              </a:rPr>
              <a:t>Period of performance for grant ends – September 30, 2024</a:t>
            </a:r>
            <a:endParaRPr/>
          </a:p>
        </p:txBody>
      </p:sp>
      <p:sp>
        <p:nvSpPr>
          <p:cNvPr id="257" name="Google Shape;257;p22"/>
          <p:cNvSpPr txBox="1">
            <a:spLocks noGrp="1"/>
          </p:cNvSpPr>
          <p:nvPr>
            <p:ph type="sldNum" idx="12"/>
          </p:nvPr>
        </p:nvSpPr>
        <p:spPr>
          <a:xfrm>
            <a:off x="628650" y="4751189"/>
            <a:ext cx="2057400" cy="273825"/>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SzPts val="900"/>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3"/>
          <p:cNvSpPr txBox="1">
            <a:spLocks noGrp="1"/>
          </p:cNvSpPr>
          <p:nvPr>
            <p:ph type="title"/>
          </p:nvPr>
        </p:nvSpPr>
        <p:spPr>
          <a:xfrm>
            <a:off x="628650" y="820396"/>
            <a:ext cx="7886700" cy="585387"/>
          </a:xfrm>
          <a:prstGeom prst="rect">
            <a:avLst/>
          </a:prstGeom>
          <a:noFill/>
          <a:ln>
            <a:noFill/>
          </a:ln>
        </p:spPr>
        <p:txBody>
          <a:bodyPr spcFirstLastPara="1" wrap="square" lIns="68550" tIns="34275" rIns="68550" bIns="34275" anchor="b" anchorCtr="0">
            <a:normAutofit/>
          </a:bodyPr>
          <a:lstStyle/>
          <a:p>
            <a:pPr marL="0" lvl="0" indent="0" algn="l" rtl="0">
              <a:lnSpc>
                <a:spcPct val="90000"/>
              </a:lnSpc>
              <a:spcBef>
                <a:spcPts val="0"/>
              </a:spcBef>
              <a:spcAft>
                <a:spcPts val="0"/>
              </a:spcAft>
              <a:buSzPts val="6000"/>
              <a:buNone/>
            </a:pPr>
            <a:r>
              <a:rPr lang="en-US" sz="2400">
                <a:latin typeface="Josefin Sans"/>
                <a:ea typeface="Josefin Sans"/>
                <a:cs typeface="Josefin Sans"/>
                <a:sym typeface="Josefin Sans"/>
              </a:rPr>
              <a:t>Resources</a:t>
            </a:r>
            <a:endParaRPr sz="2400">
              <a:latin typeface="Josefin Sans"/>
              <a:ea typeface="Josefin Sans"/>
              <a:cs typeface="Josefin Sans"/>
              <a:sym typeface="Josefin Sans"/>
            </a:endParaRPr>
          </a:p>
        </p:txBody>
      </p:sp>
      <p:sp>
        <p:nvSpPr>
          <p:cNvPr id="263" name="Google Shape;263;p23"/>
          <p:cNvSpPr txBox="1">
            <a:spLocks noGrp="1"/>
          </p:cNvSpPr>
          <p:nvPr>
            <p:ph type="sldNum" idx="12"/>
          </p:nvPr>
        </p:nvSpPr>
        <p:spPr>
          <a:xfrm>
            <a:off x="628650" y="4751189"/>
            <a:ext cx="2057400" cy="273825"/>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SzPts val="900"/>
              <a:buNone/>
            </a:pPr>
            <a:fld id="{00000000-1234-1234-1234-123412341234}" type="slidenum">
              <a:rPr lang="en-US"/>
              <a:t>24</a:t>
            </a:fld>
            <a:endParaRPr/>
          </a:p>
        </p:txBody>
      </p:sp>
      <p:sp>
        <p:nvSpPr>
          <p:cNvPr id="264" name="Google Shape;264;p23"/>
          <p:cNvSpPr txBox="1">
            <a:spLocks noGrp="1"/>
          </p:cNvSpPr>
          <p:nvPr>
            <p:ph type="body" idx="1"/>
          </p:nvPr>
        </p:nvSpPr>
        <p:spPr>
          <a:xfrm>
            <a:off x="628650" y="1369219"/>
            <a:ext cx="7886700" cy="3263400"/>
          </a:xfrm>
          <a:prstGeom prst="rect">
            <a:avLst/>
          </a:prstGeom>
          <a:noFill/>
          <a:ln>
            <a:noFill/>
          </a:ln>
        </p:spPr>
        <p:txBody>
          <a:bodyPr spcFirstLastPara="1" wrap="square" lIns="68550" tIns="34275" rIns="68550" bIns="34275" anchor="t" anchorCtr="0">
            <a:normAutofit fontScale="77500" lnSpcReduction="20000"/>
          </a:bodyPr>
          <a:lstStyle/>
          <a:p>
            <a:pPr marL="342900" lvl="0" indent="-196850" algn="l" rtl="0">
              <a:lnSpc>
                <a:spcPct val="150000"/>
              </a:lnSpc>
              <a:spcBef>
                <a:spcPts val="750"/>
              </a:spcBef>
              <a:spcAft>
                <a:spcPts val="0"/>
              </a:spcAft>
              <a:buSzPct val="47619"/>
              <a:buChar char="●"/>
            </a:pPr>
            <a:r>
              <a:rPr lang="en-US" u="sng">
                <a:solidFill>
                  <a:schemeClr val="hlink"/>
                </a:solidFill>
                <a:latin typeface="Josefin Sans"/>
                <a:ea typeface="Josefin Sans"/>
                <a:cs typeface="Josefin Sans"/>
                <a:sym typeface="Josefin Sans"/>
                <a:hlinkClick r:id="rId3"/>
              </a:rPr>
              <a:t>VDOE Federal Pandemic Relief Programs webpage</a:t>
            </a:r>
            <a:endParaRPr>
              <a:latin typeface="Josefin Sans"/>
              <a:ea typeface="Josefin Sans"/>
              <a:cs typeface="Josefin Sans"/>
              <a:sym typeface="Josefin Sans"/>
            </a:endParaRPr>
          </a:p>
          <a:p>
            <a:pPr marL="342900" lvl="0" indent="-196850" algn="l" rtl="0">
              <a:lnSpc>
                <a:spcPct val="150000"/>
              </a:lnSpc>
              <a:spcBef>
                <a:spcPts val="0"/>
              </a:spcBef>
              <a:spcAft>
                <a:spcPts val="0"/>
              </a:spcAft>
              <a:buSzPct val="47619"/>
              <a:buChar char="●"/>
            </a:pPr>
            <a:r>
              <a:rPr lang="en-US" u="sng">
                <a:solidFill>
                  <a:schemeClr val="hlink"/>
                </a:solidFill>
                <a:latin typeface="Josefin Sans"/>
                <a:ea typeface="Josefin Sans"/>
                <a:cs typeface="Josefin Sans"/>
                <a:sym typeface="Josefin Sans"/>
                <a:hlinkClick r:id="rId4"/>
              </a:rPr>
              <a:t>USED EANS webpage</a:t>
            </a:r>
            <a:endParaRPr>
              <a:latin typeface="Josefin Sans"/>
              <a:ea typeface="Josefin Sans"/>
              <a:cs typeface="Josefin Sans"/>
              <a:sym typeface="Josefin Sans"/>
            </a:endParaRPr>
          </a:p>
          <a:p>
            <a:pPr marL="342900" lvl="0" indent="-196850" algn="l" rtl="0">
              <a:lnSpc>
                <a:spcPct val="150000"/>
              </a:lnSpc>
              <a:spcBef>
                <a:spcPts val="0"/>
              </a:spcBef>
              <a:spcAft>
                <a:spcPts val="0"/>
              </a:spcAft>
              <a:buSzPct val="47619"/>
              <a:buChar char="●"/>
            </a:pPr>
            <a:r>
              <a:rPr lang="en-US" u="sng">
                <a:solidFill>
                  <a:schemeClr val="hlink"/>
                </a:solidFill>
                <a:latin typeface="Josefin Sans"/>
                <a:ea typeface="Josefin Sans"/>
                <a:cs typeface="Josefin Sans"/>
                <a:sym typeface="Josefin Sans"/>
                <a:hlinkClick r:id="rId5"/>
              </a:rPr>
              <a:t>USED EANS FAQs</a:t>
            </a:r>
            <a:endParaRPr>
              <a:latin typeface="Josefin Sans"/>
              <a:ea typeface="Josefin Sans"/>
              <a:cs typeface="Josefin Sans"/>
              <a:sym typeface="Josefin Sans"/>
            </a:endParaRPr>
          </a:p>
          <a:p>
            <a:pPr marL="342900" lvl="0" indent="-196850" algn="l" rtl="0">
              <a:lnSpc>
                <a:spcPct val="150000"/>
              </a:lnSpc>
              <a:spcBef>
                <a:spcPts val="0"/>
              </a:spcBef>
              <a:spcAft>
                <a:spcPts val="0"/>
              </a:spcAft>
              <a:buSzPct val="47619"/>
              <a:buChar char="●"/>
            </a:pPr>
            <a:r>
              <a:rPr lang="en-US" u="sng">
                <a:solidFill>
                  <a:schemeClr val="hlink"/>
                </a:solidFill>
                <a:latin typeface="Josefin Sans"/>
                <a:ea typeface="Josefin Sans"/>
                <a:cs typeface="Josefin Sans"/>
                <a:sym typeface="Josefin Sans"/>
                <a:hlinkClick r:id="rId6"/>
              </a:rPr>
              <a:t>U.S. Department of Health and Human Services Federal Poverty Guidelines </a:t>
            </a:r>
            <a:r>
              <a:rPr lang="en-US">
                <a:latin typeface="Josefin Sans"/>
                <a:ea typeface="Josefin Sans"/>
                <a:cs typeface="Josefin Sans"/>
                <a:sym typeface="Josefin Sans"/>
              </a:rPr>
              <a:t>(2020)</a:t>
            </a:r>
            <a:endParaRPr>
              <a:latin typeface="Josefin Sans"/>
              <a:ea typeface="Josefin Sans"/>
              <a:cs typeface="Josefin Sans"/>
              <a:sym typeface="Josefin Sans"/>
            </a:endParaRPr>
          </a:p>
          <a:p>
            <a:pPr marL="685800" lvl="1" indent="-240030" algn="l" rtl="0">
              <a:lnSpc>
                <a:spcPct val="150000"/>
              </a:lnSpc>
              <a:spcBef>
                <a:spcPts val="0"/>
              </a:spcBef>
              <a:spcAft>
                <a:spcPts val="0"/>
              </a:spcAft>
              <a:buSzPct val="100000"/>
              <a:buChar char="○"/>
            </a:pPr>
            <a:r>
              <a:rPr lang="en-US" u="sng">
                <a:solidFill>
                  <a:schemeClr val="hlink"/>
                </a:solidFill>
                <a:latin typeface="Josefin Sans"/>
                <a:ea typeface="Josefin Sans"/>
                <a:cs typeface="Josefin Sans"/>
                <a:sym typeface="Josefin Sans"/>
                <a:hlinkClick r:id="rId7"/>
              </a:rPr>
              <a:t>2020 Percentage Poverty Tool (HHS)</a:t>
            </a:r>
            <a:endParaRPr>
              <a:latin typeface="Josefin Sans"/>
              <a:ea typeface="Josefin Sans"/>
              <a:cs typeface="Josefin Sans"/>
              <a:sym typeface="Josefin Sans"/>
            </a:endParaRPr>
          </a:p>
          <a:p>
            <a:pPr marL="457200" lvl="0" indent="-282575" algn="l" rtl="0">
              <a:lnSpc>
                <a:spcPct val="150000"/>
              </a:lnSpc>
              <a:spcBef>
                <a:spcPts val="0"/>
              </a:spcBef>
              <a:spcAft>
                <a:spcPts val="0"/>
              </a:spcAft>
              <a:buSzPct val="47619"/>
              <a:buFont typeface="Josefin Sans"/>
              <a:buChar char="●"/>
            </a:pPr>
            <a:r>
              <a:rPr lang="en-US" u="sng">
                <a:solidFill>
                  <a:schemeClr val="hlink"/>
                </a:solidFill>
                <a:latin typeface="Josefin Sans"/>
                <a:ea typeface="Josefin Sans"/>
                <a:cs typeface="Josefin Sans"/>
                <a:sym typeface="Josefin Sans"/>
                <a:hlinkClick r:id="rId8"/>
              </a:rPr>
              <a:t>Virginia Department of Health COVID-19 Dashboard</a:t>
            </a:r>
            <a:endParaRPr>
              <a:latin typeface="Josefin Sans"/>
              <a:ea typeface="Josefin Sans"/>
              <a:cs typeface="Josefin Sans"/>
              <a:sym typeface="Josefin Sans"/>
            </a:endParaRPr>
          </a:p>
          <a:p>
            <a:pPr marL="457200" lvl="0" indent="-282575" algn="l" rtl="0">
              <a:lnSpc>
                <a:spcPct val="150000"/>
              </a:lnSpc>
              <a:spcBef>
                <a:spcPts val="0"/>
              </a:spcBef>
              <a:spcAft>
                <a:spcPts val="0"/>
              </a:spcAft>
              <a:buSzPct val="47619"/>
              <a:buFont typeface="Josefin Sans"/>
              <a:buChar char="●"/>
            </a:pPr>
            <a:r>
              <a:rPr lang="en-US" u="sng">
                <a:solidFill>
                  <a:schemeClr val="hlink"/>
                </a:solidFill>
                <a:latin typeface="Josefin Sans"/>
                <a:ea typeface="Josefin Sans"/>
                <a:cs typeface="Josefin Sans"/>
                <a:sym typeface="Josefin Sans"/>
                <a:hlinkClick r:id="rId9"/>
              </a:rPr>
              <a:t>Virginia Works</a:t>
            </a:r>
            <a:r>
              <a:rPr lang="en-US">
                <a:latin typeface="Josefin Sans"/>
                <a:ea typeface="Josefin Sans"/>
                <a:cs typeface="Josefin Sans"/>
                <a:sym typeface="Josefin Sans"/>
              </a:rPr>
              <a:t> - Unemployment data</a:t>
            </a:r>
            <a:endParaRPr>
              <a:latin typeface="Josefin Sans"/>
              <a:ea typeface="Josefin Sans"/>
              <a:cs typeface="Josefin Sans"/>
              <a:sym typeface="Josefin Sans"/>
            </a:endParaRPr>
          </a:p>
          <a:p>
            <a:pPr marL="457200" lvl="0" indent="-282575" algn="l" rtl="0">
              <a:lnSpc>
                <a:spcPct val="150000"/>
              </a:lnSpc>
              <a:spcBef>
                <a:spcPts val="0"/>
              </a:spcBef>
              <a:spcAft>
                <a:spcPts val="0"/>
              </a:spcAft>
              <a:buSzPct val="47619"/>
              <a:buFont typeface="Josefin Sans"/>
              <a:buChar char="●"/>
            </a:pPr>
            <a:r>
              <a:rPr lang="en-US" u="sng">
                <a:solidFill>
                  <a:schemeClr val="hlink"/>
                </a:solidFill>
                <a:latin typeface="Josefin Sans"/>
                <a:ea typeface="Josefin Sans"/>
                <a:cs typeface="Josefin Sans"/>
                <a:sym typeface="Josefin Sans"/>
                <a:hlinkClick r:id="rId10"/>
              </a:rPr>
              <a:t>Blueprint Virginia</a:t>
            </a:r>
            <a:r>
              <a:rPr lang="en-US">
                <a:latin typeface="Josefin Sans"/>
                <a:ea typeface="Josefin Sans"/>
                <a:cs typeface="Josefin Sans"/>
                <a:sym typeface="Josefin Sans"/>
              </a:rPr>
              <a:t> - Virginia economic data</a:t>
            </a:r>
            <a:endParaRPr>
              <a:latin typeface="Josefin Sans"/>
              <a:ea typeface="Josefin Sans"/>
              <a:cs typeface="Josefin Sans"/>
              <a:sym typeface="Josefi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4"/>
          <p:cNvSpPr txBox="1">
            <a:spLocks noGrp="1"/>
          </p:cNvSpPr>
          <p:nvPr>
            <p:ph type="title"/>
          </p:nvPr>
        </p:nvSpPr>
        <p:spPr>
          <a:xfrm>
            <a:off x="623888" y="827594"/>
            <a:ext cx="7886700" cy="21396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SzPts val="3800"/>
              <a:buNone/>
            </a:pPr>
            <a:r>
              <a:rPr lang="en-US" sz="3600">
                <a:solidFill>
                  <a:schemeClr val="accent3"/>
                </a:solidFill>
                <a:latin typeface="Josefin Sans"/>
                <a:ea typeface="Josefin Sans"/>
                <a:cs typeface="Josefin Sans"/>
                <a:sym typeface="Josefin Sans"/>
              </a:rPr>
              <a:t>Questions</a:t>
            </a:r>
            <a:endParaRPr sz="3600">
              <a:solidFill>
                <a:schemeClr val="accent3"/>
              </a:solidFill>
              <a:latin typeface="Josefin Sans"/>
              <a:ea typeface="Josefin Sans"/>
              <a:cs typeface="Josefin Sans"/>
              <a:sym typeface="Josefin Sans"/>
            </a:endParaRPr>
          </a:p>
        </p:txBody>
      </p:sp>
      <p:sp>
        <p:nvSpPr>
          <p:cNvPr id="270" name="Google Shape;270;p24"/>
          <p:cNvSpPr txBox="1">
            <a:spLocks noGrp="1"/>
          </p:cNvSpPr>
          <p:nvPr>
            <p:ph type="body" idx="1"/>
          </p:nvPr>
        </p:nvSpPr>
        <p:spPr>
          <a:xfrm>
            <a:off x="623888" y="3084293"/>
            <a:ext cx="7886700" cy="1125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SzPts val="180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5"/>
          <p:cNvSpPr txBox="1">
            <a:spLocks noGrp="1"/>
          </p:cNvSpPr>
          <p:nvPr>
            <p:ph type="title"/>
          </p:nvPr>
        </p:nvSpPr>
        <p:spPr>
          <a:xfrm>
            <a:off x="456600" y="854578"/>
            <a:ext cx="8406900" cy="867399"/>
          </a:xfrm>
          <a:prstGeom prst="rect">
            <a:avLst/>
          </a:prstGeom>
          <a:noFill/>
          <a:ln>
            <a:noFill/>
          </a:ln>
        </p:spPr>
        <p:txBody>
          <a:bodyPr spcFirstLastPara="1" wrap="square" lIns="68550" tIns="34275" rIns="68550" bIns="34275" anchor="b" anchorCtr="0">
            <a:normAutofit/>
          </a:bodyPr>
          <a:lstStyle/>
          <a:p>
            <a:pPr marL="0" lvl="0" indent="0" algn="l" rtl="0">
              <a:lnSpc>
                <a:spcPct val="90000"/>
              </a:lnSpc>
              <a:spcBef>
                <a:spcPts val="0"/>
              </a:spcBef>
              <a:spcAft>
                <a:spcPts val="0"/>
              </a:spcAft>
              <a:buSzPts val="3692"/>
              <a:buNone/>
            </a:pPr>
            <a:r>
              <a:rPr lang="en-US" sz="2400">
                <a:latin typeface="Josefin Sans"/>
                <a:ea typeface="Josefin Sans"/>
                <a:cs typeface="Josefin Sans"/>
                <a:sym typeface="Josefin Sans"/>
              </a:rPr>
              <a:t>EANS Contacts - Office of Federal Pandemic Relief Programs</a:t>
            </a:r>
            <a:endParaRPr sz="2400">
              <a:latin typeface="Josefin Sans"/>
              <a:ea typeface="Josefin Sans"/>
              <a:cs typeface="Josefin Sans"/>
              <a:sym typeface="Josefin Sans"/>
            </a:endParaRPr>
          </a:p>
        </p:txBody>
      </p:sp>
      <p:sp>
        <p:nvSpPr>
          <p:cNvPr id="276" name="Google Shape;276;p25"/>
          <p:cNvSpPr txBox="1">
            <a:spLocks noGrp="1"/>
          </p:cNvSpPr>
          <p:nvPr>
            <p:ph type="sldNum" idx="12"/>
          </p:nvPr>
        </p:nvSpPr>
        <p:spPr>
          <a:xfrm>
            <a:off x="628650" y="4751189"/>
            <a:ext cx="2057400" cy="273825"/>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SzPts val="900"/>
              <a:buNone/>
            </a:pPr>
            <a:fld id="{00000000-1234-1234-1234-123412341234}" type="slidenum">
              <a:rPr lang="en-US"/>
              <a:t>26</a:t>
            </a:fld>
            <a:endParaRPr/>
          </a:p>
        </p:txBody>
      </p:sp>
      <p:sp>
        <p:nvSpPr>
          <p:cNvPr id="277" name="Google Shape;277;p25"/>
          <p:cNvSpPr txBox="1">
            <a:spLocks noGrp="1"/>
          </p:cNvSpPr>
          <p:nvPr>
            <p:ph type="body" idx="1"/>
          </p:nvPr>
        </p:nvSpPr>
        <p:spPr>
          <a:xfrm>
            <a:off x="628650" y="1657884"/>
            <a:ext cx="7886700" cy="3270722"/>
          </a:xfrm>
          <a:prstGeom prst="rect">
            <a:avLst/>
          </a:prstGeom>
          <a:noFill/>
          <a:ln>
            <a:noFill/>
          </a:ln>
        </p:spPr>
        <p:txBody>
          <a:bodyPr spcFirstLastPara="1" wrap="square" lIns="68550" tIns="34275" rIns="68550" bIns="34275" anchor="t" anchorCtr="0">
            <a:normAutofit fontScale="92500" lnSpcReduction="10000"/>
          </a:bodyPr>
          <a:lstStyle/>
          <a:p>
            <a:pPr marL="0" lvl="0" indent="0" algn="ctr" rtl="0">
              <a:lnSpc>
                <a:spcPct val="115000"/>
              </a:lnSpc>
              <a:spcBef>
                <a:spcPts val="750"/>
              </a:spcBef>
              <a:spcAft>
                <a:spcPts val="0"/>
              </a:spcAft>
              <a:buSzPct val="94594"/>
              <a:buNone/>
            </a:pPr>
            <a:r>
              <a:rPr lang="en-US" sz="1600" b="1">
                <a:solidFill>
                  <a:schemeClr val="dk1"/>
                </a:solidFill>
                <a:latin typeface="Josefin Sans"/>
                <a:ea typeface="Josefin Sans"/>
                <a:cs typeface="Josefin Sans"/>
                <a:sym typeface="Josefin Sans"/>
              </a:rPr>
              <a:t>Lynn Sodat, Director</a:t>
            </a:r>
            <a:endParaRPr sz="1600" b="1">
              <a:solidFill>
                <a:schemeClr val="dk1"/>
              </a:solidFill>
              <a:latin typeface="Josefin Sans"/>
              <a:ea typeface="Josefin Sans"/>
              <a:cs typeface="Josefin Sans"/>
              <a:sym typeface="Josefin Sans"/>
            </a:endParaRPr>
          </a:p>
          <a:p>
            <a:pPr marL="0" lvl="0" indent="0" algn="ctr" rtl="0">
              <a:lnSpc>
                <a:spcPct val="115000"/>
              </a:lnSpc>
              <a:spcBef>
                <a:spcPts val="750"/>
              </a:spcBef>
              <a:spcAft>
                <a:spcPts val="0"/>
              </a:spcAft>
              <a:buSzPct val="94594"/>
              <a:buNone/>
            </a:pPr>
            <a:r>
              <a:rPr lang="en-US" sz="1600" b="1" u="sng">
                <a:solidFill>
                  <a:schemeClr val="hlink"/>
                </a:solidFill>
                <a:latin typeface="Josefin Sans"/>
                <a:ea typeface="Josefin Sans"/>
                <a:cs typeface="Josefin Sans"/>
                <a:sym typeface="Josefin Sans"/>
                <a:hlinkClick r:id="rId3"/>
              </a:rPr>
              <a:t>Lynn.Sodat@doe.virginia.gov</a:t>
            </a:r>
            <a:r>
              <a:rPr lang="en-US" sz="1600" b="1">
                <a:latin typeface="Josefin Sans"/>
                <a:ea typeface="Josefin Sans"/>
                <a:cs typeface="Josefin Sans"/>
                <a:sym typeface="Josefin Sans"/>
              </a:rPr>
              <a:t> </a:t>
            </a:r>
            <a:endParaRPr sz="1600" b="1">
              <a:solidFill>
                <a:schemeClr val="dk1"/>
              </a:solidFill>
              <a:latin typeface="Josefin Sans"/>
              <a:ea typeface="Josefin Sans"/>
              <a:cs typeface="Josefin Sans"/>
              <a:sym typeface="Josefin Sans"/>
            </a:endParaRPr>
          </a:p>
          <a:p>
            <a:pPr marL="0" lvl="0" indent="0" algn="ctr" rtl="0">
              <a:lnSpc>
                <a:spcPct val="115000"/>
              </a:lnSpc>
              <a:spcBef>
                <a:spcPts val="750"/>
              </a:spcBef>
              <a:spcAft>
                <a:spcPts val="0"/>
              </a:spcAft>
              <a:buSzPct val="94594"/>
              <a:buNone/>
            </a:pPr>
            <a:r>
              <a:rPr lang="en-US" sz="1600">
                <a:solidFill>
                  <a:schemeClr val="dk1"/>
                </a:solidFill>
                <a:latin typeface="Josefin Sans"/>
                <a:ea typeface="Josefin Sans"/>
                <a:cs typeface="Josefin Sans"/>
                <a:sym typeface="Josefin Sans"/>
              </a:rPr>
              <a:t>804-225-2870</a:t>
            </a:r>
            <a:endParaRPr sz="1600">
              <a:solidFill>
                <a:schemeClr val="dk1"/>
              </a:solidFill>
              <a:latin typeface="Josefin Sans"/>
              <a:ea typeface="Josefin Sans"/>
              <a:cs typeface="Josefin Sans"/>
              <a:sym typeface="Josefin Sans"/>
            </a:endParaRPr>
          </a:p>
          <a:p>
            <a:pPr marL="0" lvl="0" indent="0" algn="ctr" rtl="0">
              <a:lnSpc>
                <a:spcPct val="115000"/>
              </a:lnSpc>
              <a:spcBef>
                <a:spcPts val="750"/>
              </a:spcBef>
              <a:spcAft>
                <a:spcPts val="0"/>
              </a:spcAft>
              <a:buSzPct val="94594"/>
              <a:buNone/>
            </a:pPr>
            <a:endParaRPr sz="1600">
              <a:solidFill>
                <a:schemeClr val="dk1"/>
              </a:solidFill>
              <a:latin typeface="Josefin Sans"/>
              <a:ea typeface="Josefin Sans"/>
              <a:cs typeface="Josefin Sans"/>
              <a:sym typeface="Josefin Sans"/>
            </a:endParaRPr>
          </a:p>
          <a:p>
            <a:pPr marL="0" lvl="0" indent="0" algn="ctr" rtl="0">
              <a:lnSpc>
                <a:spcPct val="115000"/>
              </a:lnSpc>
              <a:spcBef>
                <a:spcPts val="750"/>
              </a:spcBef>
              <a:spcAft>
                <a:spcPts val="0"/>
              </a:spcAft>
              <a:buSzPct val="94594"/>
              <a:buNone/>
            </a:pPr>
            <a:r>
              <a:rPr lang="en-US" sz="1600" b="1">
                <a:solidFill>
                  <a:schemeClr val="dk1"/>
                </a:solidFill>
                <a:latin typeface="Josefin Sans"/>
                <a:ea typeface="Josefin Sans"/>
                <a:cs typeface="Josefin Sans"/>
                <a:sym typeface="Josefin Sans"/>
              </a:rPr>
              <a:t>Carol Sylvester, Coordinator</a:t>
            </a:r>
            <a:endParaRPr sz="1600" b="1">
              <a:solidFill>
                <a:schemeClr val="dk1"/>
              </a:solidFill>
              <a:latin typeface="Josefin Sans"/>
              <a:ea typeface="Josefin Sans"/>
              <a:cs typeface="Josefin Sans"/>
              <a:sym typeface="Josefin Sans"/>
            </a:endParaRPr>
          </a:p>
          <a:p>
            <a:pPr marL="0" lvl="0" indent="0" algn="ctr" rtl="0">
              <a:lnSpc>
                <a:spcPct val="115000"/>
              </a:lnSpc>
              <a:spcBef>
                <a:spcPts val="750"/>
              </a:spcBef>
              <a:spcAft>
                <a:spcPts val="0"/>
              </a:spcAft>
              <a:buSzPct val="94594"/>
              <a:buNone/>
            </a:pPr>
            <a:r>
              <a:rPr lang="en-US" sz="1600" b="1" u="sng">
                <a:solidFill>
                  <a:schemeClr val="hlink"/>
                </a:solidFill>
                <a:latin typeface="Josefin Sans"/>
                <a:ea typeface="Josefin Sans"/>
                <a:cs typeface="Josefin Sans"/>
                <a:sym typeface="Josefin Sans"/>
                <a:hlinkClick r:id="rId4"/>
              </a:rPr>
              <a:t>Carol.Sylvester@doe.virginia.gov</a:t>
            </a:r>
            <a:endParaRPr sz="1600" b="1">
              <a:solidFill>
                <a:schemeClr val="dk1"/>
              </a:solidFill>
              <a:latin typeface="Josefin Sans"/>
              <a:ea typeface="Josefin Sans"/>
              <a:cs typeface="Josefin Sans"/>
              <a:sym typeface="Josefin Sans"/>
            </a:endParaRPr>
          </a:p>
          <a:p>
            <a:pPr marL="0" lvl="0" indent="0" algn="ctr" rtl="0">
              <a:lnSpc>
                <a:spcPct val="115000"/>
              </a:lnSpc>
              <a:spcBef>
                <a:spcPts val="750"/>
              </a:spcBef>
              <a:spcAft>
                <a:spcPts val="0"/>
              </a:spcAft>
              <a:buSzPct val="94594"/>
              <a:buNone/>
            </a:pPr>
            <a:r>
              <a:rPr lang="en-US" sz="1600">
                <a:solidFill>
                  <a:schemeClr val="dk1"/>
                </a:solidFill>
                <a:latin typeface="Josefin Sans"/>
                <a:ea typeface="Josefin Sans"/>
                <a:cs typeface="Josefin Sans"/>
                <a:sym typeface="Josefin Sans"/>
              </a:rPr>
              <a:t>804-371-0908</a:t>
            </a:r>
            <a:endParaRPr sz="1600">
              <a:solidFill>
                <a:schemeClr val="dk1"/>
              </a:solidFill>
              <a:latin typeface="Josefin Sans"/>
              <a:ea typeface="Josefin Sans"/>
              <a:cs typeface="Josefin Sans"/>
              <a:sym typeface="Josefin Sans"/>
            </a:endParaRPr>
          </a:p>
          <a:p>
            <a:pPr marL="0" lvl="0" indent="0" algn="ctr" rtl="0">
              <a:lnSpc>
                <a:spcPct val="115000"/>
              </a:lnSpc>
              <a:spcBef>
                <a:spcPts val="750"/>
              </a:spcBef>
              <a:spcAft>
                <a:spcPts val="0"/>
              </a:spcAft>
              <a:buSzPct val="94594"/>
              <a:buNone/>
            </a:pPr>
            <a:endParaRPr sz="1600">
              <a:solidFill>
                <a:schemeClr val="dk1"/>
              </a:solidFill>
              <a:latin typeface="Josefin Sans"/>
              <a:ea typeface="Josefin Sans"/>
              <a:cs typeface="Josefin Sans"/>
              <a:sym typeface="Josefin Sans"/>
            </a:endParaRPr>
          </a:p>
          <a:p>
            <a:pPr marL="0" lvl="0" indent="0" algn="ctr" rtl="0">
              <a:lnSpc>
                <a:spcPct val="115000"/>
              </a:lnSpc>
              <a:spcBef>
                <a:spcPts val="750"/>
              </a:spcBef>
              <a:spcAft>
                <a:spcPts val="0"/>
              </a:spcAft>
              <a:buSzPct val="94594"/>
              <a:buNone/>
            </a:pPr>
            <a:r>
              <a:rPr lang="en-US" sz="1600" b="1" u="sng">
                <a:solidFill>
                  <a:schemeClr val="hlink"/>
                </a:solidFill>
                <a:latin typeface="Josefin Sans"/>
                <a:ea typeface="Josefin Sans"/>
                <a:cs typeface="Josefin Sans"/>
                <a:sym typeface="Josefin Sans"/>
                <a:hlinkClick r:id="rId5"/>
              </a:rPr>
              <a:t>EANS@doe.virginia.gov</a:t>
            </a:r>
            <a:endParaRPr sz="1600" b="1">
              <a:solidFill>
                <a:schemeClr val="dk1"/>
              </a:solidFill>
              <a:latin typeface="Josefin Sans"/>
              <a:ea typeface="Josefin Sans"/>
              <a:cs typeface="Josefin Sans"/>
              <a:sym typeface="Josefi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txBox="1">
            <a:spLocks noGrp="1"/>
          </p:cNvSpPr>
          <p:nvPr>
            <p:ph type="title"/>
          </p:nvPr>
        </p:nvSpPr>
        <p:spPr>
          <a:xfrm>
            <a:off x="623888" y="827594"/>
            <a:ext cx="7886700" cy="21396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SzPts val="3800"/>
              <a:buNone/>
            </a:pPr>
            <a:r>
              <a:rPr lang="en-US" sz="3600">
                <a:solidFill>
                  <a:schemeClr val="accent3"/>
                </a:solidFill>
                <a:latin typeface="Josefin Sans"/>
                <a:ea typeface="Josefin Sans"/>
                <a:cs typeface="Josefin Sans"/>
                <a:sym typeface="Josefin Sans"/>
              </a:rPr>
              <a:t>EANS II Overview</a:t>
            </a:r>
            <a:endParaRPr sz="3600">
              <a:solidFill>
                <a:schemeClr val="accent3"/>
              </a:solidFill>
              <a:latin typeface="Josefin Sans"/>
              <a:ea typeface="Josefin Sans"/>
              <a:cs typeface="Josefin Sans"/>
              <a:sym typeface="Josefin Sans"/>
            </a:endParaRPr>
          </a:p>
        </p:txBody>
      </p:sp>
      <p:sp>
        <p:nvSpPr>
          <p:cNvPr id="113" name="Google Shape;113;p3"/>
          <p:cNvSpPr txBox="1">
            <a:spLocks noGrp="1"/>
          </p:cNvSpPr>
          <p:nvPr>
            <p:ph type="body" idx="1"/>
          </p:nvPr>
        </p:nvSpPr>
        <p:spPr>
          <a:xfrm>
            <a:off x="623888" y="3084293"/>
            <a:ext cx="7886700" cy="1125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SzPts val="18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
          <p:cNvSpPr txBox="1">
            <a:spLocks noGrp="1"/>
          </p:cNvSpPr>
          <p:nvPr>
            <p:ph type="title"/>
          </p:nvPr>
        </p:nvSpPr>
        <p:spPr>
          <a:xfrm>
            <a:off x="628650" y="858440"/>
            <a:ext cx="7886700" cy="6621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1400"/>
              <a:buNone/>
            </a:pPr>
            <a:r>
              <a:rPr lang="en-US" sz="2400">
                <a:latin typeface="Josefin Sans"/>
                <a:ea typeface="Josefin Sans"/>
                <a:cs typeface="Josefin Sans"/>
                <a:sym typeface="Josefin Sans"/>
              </a:rPr>
              <a:t>Pandemic Relief Funding for Non-Public Schools</a:t>
            </a:r>
            <a:endParaRPr sz="2400">
              <a:latin typeface="Josefin Sans"/>
              <a:ea typeface="Josefin Sans"/>
              <a:cs typeface="Josefin Sans"/>
              <a:sym typeface="Josefin Sans"/>
            </a:endParaRPr>
          </a:p>
        </p:txBody>
      </p:sp>
      <p:sp>
        <p:nvSpPr>
          <p:cNvPr id="119" name="Google Shape;119;p4"/>
          <p:cNvSpPr txBox="1">
            <a:spLocks noGrp="1"/>
          </p:cNvSpPr>
          <p:nvPr>
            <p:ph type="body" idx="1"/>
          </p:nvPr>
        </p:nvSpPr>
        <p:spPr>
          <a:xfrm>
            <a:off x="467360" y="1532282"/>
            <a:ext cx="8047990" cy="2948100"/>
          </a:xfrm>
          <a:prstGeom prst="rect">
            <a:avLst/>
          </a:prstGeom>
          <a:noFill/>
          <a:ln>
            <a:noFill/>
          </a:ln>
        </p:spPr>
        <p:txBody>
          <a:bodyPr spcFirstLastPara="1" wrap="square" lIns="68575" tIns="34275" rIns="68575" bIns="34275" anchor="t" anchorCtr="0">
            <a:normAutofit/>
          </a:bodyPr>
          <a:lstStyle/>
          <a:p>
            <a:pPr marL="489268" lvl="0" indent="-342900" algn="l" rtl="0">
              <a:lnSpc>
                <a:spcPct val="100000"/>
              </a:lnSpc>
              <a:spcBef>
                <a:spcPts val="800"/>
              </a:spcBef>
              <a:spcAft>
                <a:spcPts val="0"/>
              </a:spcAft>
              <a:buSzPts val="1400"/>
              <a:buChar char="•"/>
            </a:pPr>
            <a:r>
              <a:rPr lang="en-US">
                <a:latin typeface="Josefin Sans"/>
                <a:ea typeface="Josefin Sans"/>
                <a:cs typeface="Josefin Sans"/>
                <a:sym typeface="Josefin Sans"/>
              </a:rPr>
              <a:t>The Emergency Assistance for Non-Public Schools (EANS) program was authorized under the Coronavirus Response and Relief Supplemental Appropriations (CRRSA) Act and under the American Rescue Plan (ARP) Act</a:t>
            </a:r>
            <a:endParaRPr/>
          </a:p>
          <a:p>
            <a:pPr marL="457200" lvl="0" indent="-310832" algn="l" rtl="0">
              <a:lnSpc>
                <a:spcPct val="100000"/>
              </a:lnSpc>
              <a:spcBef>
                <a:spcPts val="800"/>
              </a:spcBef>
              <a:spcAft>
                <a:spcPts val="0"/>
              </a:spcAft>
              <a:buSzPts val="1400"/>
              <a:buFont typeface="Josefin Sans"/>
              <a:buChar char="•"/>
            </a:pPr>
            <a:r>
              <a:rPr lang="en-US">
                <a:latin typeface="Josefin Sans"/>
                <a:ea typeface="Josefin Sans"/>
                <a:cs typeface="Josefin Sans"/>
                <a:sym typeface="Josefin Sans"/>
              </a:rPr>
              <a:t>The purpose of the EANS program is to provide services or assistance to eligible non-public schools to address the impact that COVID-19 has had, and continues to have, on non-public school students and teachers in the state.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5"/>
          <p:cNvSpPr txBox="1">
            <a:spLocks noGrp="1"/>
          </p:cNvSpPr>
          <p:nvPr>
            <p:ph type="title"/>
          </p:nvPr>
        </p:nvSpPr>
        <p:spPr>
          <a:xfrm>
            <a:off x="651396" y="714979"/>
            <a:ext cx="7886700" cy="6621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1400"/>
              <a:buNone/>
            </a:pPr>
            <a:r>
              <a:rPr lang="en-US" sz="2400">
                <a:latin typeface="Josefin Sans"/>
                <a:ea typeface="Josefin Sans"/>
                <a:cs typeface="Josefin Sans"/>
                <a:sym typeface="Josefin Sans"/>
              </a:rPr>
              <a:t>Coronavirus Pandemic Relief Funding</a:t>
            </a:r>
            <a:endParaRPr sz="2400">
              <a:latin typeface="Josefin Sans"/>
              <a:ea typeface="Josefin Sans"/>
              <a:cs typeface="Josefin Sans"/>
              <a:sym typeface="Josefin Sans"/>
            </a:endParaRPr>
          </a:p>
        </p:txBody>
      </p:sp>
      <p:graphicFrame>
        <p:nvGraphicFramePr>
          <p:cNvPr id="125" name="Google Shape;125;p5" title="Coronavirus Pandemic Relief Funding Table"/>
          <p:cNvGraphicFramePr/>
          <p:nvPr>
            <p:extLst>
              <p:ext uri="{D42A27DB-BD31-4B8C-83A1-F6EECF244321}">
                <p14:modId xmlns:p14="http://schemas.microsoft.com/office/powerpoint/2010/main" val="672802771"/>
              </p:ext>
            </p:extLst>
          </p:nvPr>
        </p:nvGraphicFramePr>
        <p:xfrm>
          <a:off x="247744" y="1265746"/>
          <a:ext cx="8634999" cy="3459520"/>
        </p:xfrm>
        <a:graphic>
          <a:graphicData uri="http://schemas.openxmlformats.org/drawingml/2006/table">
            <a:tbl>
              <a:tblPr firstRow="1" bandRow="1">
                <a:noFill/>
                <a:tableStyleId>{EF55085B-A666-4A1E-A9FB-819684547F4A}</a:tableStyleId>
              </a:tblPr>
              <a:tblGrid>
                <a:gridCol w="2445013">
                  <a:extLst>
                    <a:ext uri="{9D8B030D-6E8A-4147-A177-3AD203B41FA5}">
                      <a16:colId xmlns:a16="http://schemas.microsoft.com/office/drawing/2014/main" val="20000"/>
                    </a:ext>
                  </a:extLst>
                </a:gridCol>
                <a:gridCol w="2919431">
                  <a:extLst>
                    <a:ext uri="{9D8B030D-6E8A-4147-A177-3AD203B41FA5}">
                      <a16:colId xmlns:a16="http://schemas.microsoft.com/office/drawing/2014/main" val="20001"/>
                    </a:ext>
                  </a:extLst>
                </a:gridCol>
                <a:gridCol w="3270555">
                  <a:extLst>
                    <a:ext uri="{9D8B030D-6E8A-4147-A177-3AD203B41FA5}">
                      <a16:colId xmlns:a16="http://schemas.microsoft.com/office/drawing/2014/main" val="20002"/>
                    </a:ext>
                  </a:extLst>
                </a:gridCol>
              </a:tblGrid>
              <a:tr h="393188">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latin typeface="Josefin Sans"/>
                          <a:ea typeface="Josefin Sans"/>
                          <a:cs typeface="Josefin Sans"/>
                          <a:sym typeface="Josefin Sans"/>
                        </a:rPr>
                        <a:t>Coronavirus Aid, Relief &amp; Economic Security (CARES) Act </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latin typeface="Josefin Sans"/>
                          <a:ea typeface="Josefin Sans"/>
                          <a:cs typeface="Josefin Sans"/>
                          <a:sym typeface="Josefin Sans"/>
                        </a:rPr>
                        <a:t>Coronavirus Response &amp; Relief Supplemental Appropriations (CRRSA) Act</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latin typeface="Josefin Sans"/>
                          <a:ea typeface="Josefin Sans"/>
                          <a:cs typeface="Josefin Sans"/>
                          <a:sym typeface="Josefin Sans"/>
                        </a:rPr>
                        <a:t>American Rescue Plan (ARP) Act</a:t>
                      </a:r>
                      <a:endParaRPr/>
                    </a:p>
                  </a:txBody>
                  <a:tcPr marL="91450" marR="91450" marT="45725" marB="45725">
                    <a:solidFill>
                      <a:srgbClr val="62D8D4"/>
                    </a:solidFill>
                  </a:tcPr>
                </a:tc>
                <a:extLst>
                  <a:ext uri="{0D108BD9-81ED-4DB2-BD59-A6C34878D82A}">
                    <a16:rowId xmlns:a16="http://schemas.microsoft.com/office/drawing/2014/main" val="10000"/>
                  </a:ext>
                </a:extLst>
              </a:tr>
              <a:tr h="567094">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dirty="0">
                          <a:latin typeface="Josefin Sans"/>
                          <a:ea typeface="Josefin Sans"/>
                          <a:cs typeface="Josefin Sans"/>
                          <a:sym typeface="Josefin Sans"/>
                        </a:rPr>
                        <a:t>Elementary and Secondary School Emergency Relief (ESSER) I Fund </a:t>
                      </a:r>
                      <a:endParaRPr sz="1050" u="none" strike="noStrike" cap="none" dirty="0">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050"/>
                        <a:buFont typeface="Arial"/>
                        <a:buNone/>
                      </a:pPr>
                      <a:r>
                        <a:rPr lang="en-US" sz="1050" u="none" strike="noStrike" cap="none" dirty="0">
                          <a:latin typeface="Josefin Sans"/>
                          <a:ea typeface="Josefin Sans"/>
                          <a:cs typeface="Josefin Sans"/>
                          <a:sym typeface="Josefin Sans"/>
                        </a:rPr>
                        <a:t>➢ VA: $ 238,599,192</a:t>
                      </a:r>
                      <a:endParaRPr dirty="0"/>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dirty="0">
                          <a:latin typeface="Josefin Sans"/>
                          <a:ea typeface="Josefin Sans"/>
                          <a:cs typeface="Josefin Sans"/>
                          <a:sym typeface="Josefin Sans"/>
                        </a:rPr>
                        <a:t>ESSER II </a:t>
                      </a:r>
                      <a:endParaRPr sz="1050" u="none" strike="noStrike" cap="none" dirty="0">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050"/>
                        <a:buFont typeface="Arial"/>
                        <a:buNone/>
                      </a:pPr>
                      <a:r>
                        <a:rPr lang="en-US" sz="1050" u="none" strike="noStrike" cap="none" dirty="0">
                          <a:latin typeface="Josefin Sans"/>
                          <a:ea typeface="Josefin Sans"/>
                          <a:cs typeface="Josefin Sans"/>
                          <a:sym typeface="Josefin Sans"/>
                        </a:rPr>
                        <a:t>➢ VA:$ 939,280,578</a:t>
                      </a:r>
                      <a:endParaRPr dirty="0"/>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latin typeface="Josefin Sans"/>
                          <a:ea typeface="Josefin Sans"/>
                          <a:cs typeface="Josefin Sans"/>
                          <a:sym typeface="Josefin Sans"/>
                        </a:rPr>
                        <a:t>ESSER III </a:t>
                      </a:r>
                      <a:endParaRPr sz="1050" u="none" strike="noStrike" cap="none">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050"/>
                        <a:buFont typeface="Arial"/>
                        <a:buNone/>
                      </a:pPr>
                      <a:r>
                        <a:rPr lang="en-US" sz="1050" u="none" strike="noStrike" cap="none">
                          <a:latin typeface="Josefin Sans"/>
                          <a:ea typeface="Josefin Sans"/>
                          <a:cs typeface="Josefin Sans"/>
                          <a:sym typeface="Josefin Sans"/>
                        </a:rPr>
                        <a:t>➢ VA: </a:t>
                      </a:r>
                      <a:r>
                        <a:rPr lang="en-US" sz="1050" u="none" strike="noStrike" cap="none">
                          <a:solidFill>
                            <a:schemeClr val="dk1"/>
                          </a:solidFill>
                          <a:latin typeface="Josefin Sans"/>
                          <a:ea typeface="Josefin Sans"/>
                          <a:cs typeface="Josefin Sans"/>
                          <a:sym typeface="Josefin Sans"/>
                        </a:rPr>
                        <a:t>$ 2,110,988,891</a:t>
                      </a:r>
                      <a:endParaRPr sz="1050" u="none" strike="noStrike" cap="none">
                        <a:solidFill>
                          <a:schemeClr val="dk1"/>
                        </a:solidFill>
                        <a:latin typeface="Josefin Sans"/>
                        <a:ea typeface="Josefin Sans"/>
                        <a:cs typeface="Josefin Sans"/>
                        <a:sym typeface="Josefin Sans"/>
                      </a:endParaRPr>
                    </a:p>
                  </a:txBody>
                  <a:tcPr marL="91450" marR="91450" marT="45725" marB="45725">
                    <a:solidFill>
                      <a:srgbClr val="62D8D4"/>
                    </a:solidFill>
                  </a:tcPr>
                </a:tc>
                <a:extLst>
                  <a:ext uri="{0D108BD9-81ED-4DB2-BD59-A6C34878D82A}">
                    <a16:rowId xmlns:a16="http://schemas.microsoft.com/office/drawing/2014/main" val="10001"/>
                  </a:ext>
                </a:extLst>
              </a:tr>
              <a:tr h="567094">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latin typeface="Josefin Sans"/>
                          <a:ea typeface="Josefin Sans"/>
                          <a:cs typeface="Josefin Sans"/>
                          <a:sym typeface="Josefin Sans"/>
                        </a:rPr>
                        <a:t>Governor’s Emergency Education Relief (GEER) I Fund</a:t>
                      </a:r>
                      <a:endParaRPr sz="1050" u="none" strike="noStrike" cap="none">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050"/>
                        <a:buFont typeface="Arial"/>
                        <a:buNone/>
                      </a:pPr>
                      <a:r>
                        <a:rPr lang="en-US" sz="1050" u="none" strike="noStrike" cap="none">
                          <a:latin typeface="Josefin Sans"/>
                          <a:ea typeface="Josefin Sans"/>
                          <a:cs typeface="Josefin Sans"/>
                          <a:sym typeface="Josefin Sans"/>
                        </a:rPr>
                        <a:t>➢ VA: $</a:t>
                      </a:r>
                      <a:r>
                        <a:rPr lang="en-US" sz="1050" u="none" strike="noStrike" cap="none">
                          <a:solidFill>
                            <a:schemeClr val="dk1"/>
                          </a:solidFill>
                          <a:latin typeface="Josefin Sans"/>
                          <a:ea typeface="Josefin Sans"/>
                          <a:cs typeface="Josefin Sans"/>
                          <a:sym typeface="Josefin Sans"/>
                        </a:rPr>
                        <a:t> 66,776,941 </a:t>
                      </a:r>
                      <a:endParaRPr sz="1050" u="none" strike="noStrike" cap="none">
                        <a:solidFill>
                          <a:schemeClr val="dk1"/>
                        </a:solidFill>
                        <a:latin typeface="Josefin Sans"/>
                        <a:ea typeface="Josefin Sans"/>
                        <a:cs typeface="Josefin Sans"/>
                        <a:sym typeface="Josefi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dirty="0">
                          <a:latin typeface="Josefin Sans"/>
                          <a:ea typeface="Josefin Sans"/>
                          <a:cs typeface="Josefin Sans"/>
                          <a:sym typeface="Josefin Sans"/>
                        </a:rPr>
                        <a:t>GEER II</a:t>
                      </a:r>
                      <a:endParaRPr dirty="0"/>
                    </a:p>
                    <a:p>
                      <a:pPr marL="0" marR="0" lvl="0" indent="0" algn="l" rtl="0">
                        <a:lnSpc>
                          <a:spcPct val="100000"/>
                        </a:lnSpc>
                        <a:spcBef>
                          <a:spcPts val="0"/>
                        </a:spcBef>
                        <a:spcAft>
                          <a:spcPts val="0"/>
                        </a:spcAft>
                        <a:buClr>
                          <a:srgbClr val="000000"/>
                        </a:buClr>
                        <a:buSzPts val="1050"/>
                        <a:buFont typeface="Arial"/>
                        <a:buNone/>
                      </a:pPr>
                      <a:r>
                        <a:rPr lang="en-US" sz="1050" u="none" strike="noStrike" cap="none" dirty="0">
                          <a:latin typeface="Josefin Sans"/>
                          <a:ea typeface="Josefin Sans"/>
                          <a:cs typeface="Josefin Sans"/>
                          <a:sym typeface="Josefin Sans"/>
                        </a:rPr>
                        <a:t>➢ VA</a:t>
                      </a:r>
                      <a:r>
                        <a:rPr lang="en-US" sz="1050" u="none" strike="noStrike" cap="none" dirty="0">
                          <a:solidFill>
                            <a:schemeClr val="dk1"/>
                          </a:solidFill>
                          <a:latin typeface="Josefin Sans"/>
                          <a:ea typeface="Josefin Sans"/>
                          <a:cs typeface="Josefin Sans"/>
                          <a:sym typeface="Josefin Sans"/>
                        </a:rPr>
                        <a:t>: $ 29,971,079</a:t>
                      </a:r>
                      <a:endParaRPr dirty="0"/>
                    </a:p>
                    <a:p>
                      <a:pPr marL="0" marR="0" lvl="0" indent="0" algn="l" rtl="0">
                        <a:lnSpc>
                          <a:spcPct val="100000"/>
                        </a:lnSpc>
                        <a:spcBef>
                          <a:spcPts val="0"/>
                        </a:spcBef>
                        <a:spcAft>
                          <a:spcPts val="0"/>
                        </a:spcAft>
                        <a:buClr>
                          <a:srgbClr val="000000"/>
                        </a:buClr>
                        <a:buSzPts val="1050"/>
                        <a:buFont typeface="Arial"/>
                        <a:buNone/>
                      </a:pPr>
                      <a:endParaRPr sz="1050" u="none" strike="noStrike" cap="none" dirty="0">
                        <a:latin typeface="Josefin Sans"/>
                        <a:ea typeface="Josefin Sans"/>
                        <a:cs typeface="Josefin Sans"/>
                        <a:sym typeface="Josefin Sans"/>
                      </a:endParaRPr>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solidFill>
                      <a:srgbClr val="62D8D4"/>
                    </a:solidFill>
                  </a:tcPr>
                </a:tc>
                <a:extLst>
                  <a:ext uri="{0D108BD9-81ED-4DB2-BD59-A6C34878D82A}">
                    <a16:rowId xmlns:a16="http://schemas.microsoft.com/office/drawing/2014/main" val="10002"/>
                  </a:ext>
                </a:extLst>
              </a:tr>
              <a:tr h="1905411">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latin typeface="Josefin Sans"/>
                          <a:ea typeface="Josefin Sans"/>
                          <a:cs typeface="Josefin Sans"/>
                          <a:sym typeface="Josefin Sans"/>
                        </a:rPr>
                        <a:t>Equitable Services </a:t>
                      </a:r>
                      <a:endParaRPr/>
                    </a:p>
                    <a:p>
                      <a:pPr marL="0" marR="0" lvl="0" indent="0" algn="l" rtl="0">
                        <a:lnSpc>
                          <a:spcPct val="100000"/>
                        </a:lnSpc>
                        <a:spcBef>
                          <a:spcPts val="0"/>
                        </a:spcBef>
                        <a:spcAft>
                          <a:spcPts val="0"/>
                        </a:spcAft>
                        <a:buClr>
                          <a:schemeClr val="dk1"/>
                        </a:buClr>
                        <a:buSzPts val="1100"/>
                        <a:buFont typeface="Arial"/>
                        <a:buNone/>
                      </a:pPr>
                      <a:r>
                        <a:rPr lang="en-US" sz="1000" u="none" strike="noStrike" cap="none">
                          <a:solidFill>
                            <a:schemeClr val="dk1"/>
                          </a:solidFill>
                          <a:latin typeface="Josefin Sans"/>
                          <a:ea typeface="Josefin Sans"/>
                          <a:cs typeface="Josefin Sans"/>
                          <a:sym typeface="Josefin Sans"/>
                        </a:rPr>
                        <a:t>➢ Administered through local school divisions</a:t>
                      </a:r>
                      <a:endParaRPr/>
                    </a:p>
                    <a:p>
                      <a:pPr marL="0" marR="0" lvl="0" indent="0" algn="l" rtl="0">
                        <a:lnSpc>
                          <a:spcPct val="100000"/>
                        </a:lnSpc>
                        <a:spcBef>
                          <a:spcPts val="0"/>
                        </a:spcBef>
                        <a:spcAft>
                          <a:spcPts val="0"/>
                        </a:spcAft>
                        <a:buClr>
                          <a:schemeClr val="dk1"/>
                        </a:buClr>
                        <a:buSzPts val="1100"/>
                        <a:buFont typeface="Arial"/>
                        <a:buNone/>
                      </a:pPr>
                      <a:r>
                        <a:rPr lang="en-US" sz="1000" u="none" strike="noStrike" cap="none">
                          <a:solidFill>
                            <a:schemeClr val="dk1"/>
                          </a:solidFill>
                          <a:latin typeface="Josefin Sans"/>
                          <a:ea typeface="Josefin Sans"/>
                          <a:cs typeface="Josefin Sans"/>
                          <a:sym typeface="Josefin Sans"/>
                        </a:rPr>
                        <a:t>➢ An eligible non-public school may participate in the Paycheck Protection Program (PPP) and Equitable Services</a:t>
                      </a:r>
                      <a:endParaRPr sz="1000" u="none" strike="noStrike" cap="none">
                        <a:solidFill>
                          <a:schemeClr val="dk1"/>
                        </a:solidFill>
                        <a:latin typeface="Josefin Sans"/>
                        <a:ea typeface="Josefin Sans"/>
                        <a:cs typeface="Josefin Sans"/>
                        <a:sym typeface="Josefi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latin typeface="Josefin Sans"/>
                          <a:ea typeface="Josefin Sans"/>
                          <a:cs typeface="Josefin Sans"/>
                          <a:sym typeface="Josefin Sans"/>
                        </a:rPr>
                        <a:t>Emergency Assistance to Non-Public Schools (EANS I) </a:t>
                      </a:r>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a:latin typeface="Josefin Sans"/>
                          <a:ea typeface="Josefin Sans"/>
                          <a:cs typeface="Josefin Sans"/>
                          <a:sym typeface="Josefin Sans"/>
                        </a:rPr>
                        <a:t>➢ VA: $ 46,618,019</a:t>
                      </a:r>
                      <a:endParaRPr sz="1000" u="none" strike="noStrike" cap="none">
                        <a:latin typeface="Josefin Sans"/>
                        <a:ea typeface="Josefin Sans"/>
                        <a:cs typeface="Josefin Sans"/>
                        <a:sym typeface="Josefin Sans"/>
                      </a:endParaRPr>
                    </a:p>
                    <a:p>
                      <a:pPr marL="0" marR="0" lvl="0" indent="0" algn="l" rtl="0">
                        <a:lnSpc>
                          <a:spcPct val="100000"/>
                        </a:lnSpc>
                        <a:spcBef>
                          <a:spcPts val="0"/>
                        </a:spcBef>
                        <a:spcAft>
                          <a:spcPts val="0"/>
                        </a:spcAft>
                        <a:buClr>
                          <a:schemeClr val="dk1"/>
                        </a:buClr>
                        <a:buSzPts val="1100"/>
                        <a:buFont typeface="Arial"/>
                        <a:buNone/>
                      </a:pPr>
                      <a:r>
                        <a:rPr lang="en-US" sz="1000" u="none" strike="noStrike" cap="none">
                          <a:solidFill>
                            <a:schemeClr val="dk1"/>
                          </a:solidFill>
                          <a:latin typeface="Josefin Sans"/>
                          <a:ea typeface="Josefin Sans"/>
                          <a:cs typeface="Josefin Sans"/>
                          <a:sym typeface="Josefin Sans"/>
                        </a:rPr>
                        <a:t>➢ Administered through the State Education Agency (SEA) </a:t>
                      </a:r>
                      <a:endParaRPr/>
                    </a:p>
                    <a:p>
                      <a:pPr marL="0" marR="0" lvl="0" indent="0" algn="l" rtl="0">
                        <a:lnSpc>
                          <a:spcPct val="100000"/>
                        </a:lnSpc>
                        <a:spcBef>
                          <a:spcPts val="0"/>
                        </a:spcBef>
                        <a:spcAft>
                          <a:spcPts val="0"/>
                        </a:spcAft>
                        <a:buClr>
                          <a:schemeClr val="dk1"/>
                        </a:buClr>
                        <a:buSzPts val="1100"/>
                        <a:buFont typeface="Arial"/>
                        <a:buNone/>
                      </a:pPr>
                      <a:r>
                        <a:rPr lang="en-US" sz="1000" u="none" strike="noStrike" cap="none">
                          <a:latin typeface="Josefin Sans"/>
                          <a:ea typeface="Josefin Sans"/>
                          <a:cs typeface="Josefin Sans"/>
                          <a:sym typeface="Josefin Sans"/>
                        </a:rPr>
                        <a:t>➢ Goods and services may be procured by the SEA or, in most cases, may be procured by the participating non-public school and reimbursed by the SEA </a:t>
                      </a:r>
                      <a:endParaRPr/>
                    </a:p>
                    <a:p>
                      <a:pPr marL="0" marR="0" lvl="0" indent="0" algn="l" rtl="0">
                        <a:lnSpc>
                          <a:spcPct val="100000"/>
                        </a:lnSpc>
                        <a:spcBef>
                          <a:spcPts val="0"/>
                        </a:spcBef>
                        <a:spcAft>
                          <a:spcPts val="0"/>
                        </a:spcAft>
                        <a:buClr>
                          <a:schemeClr val="dk1"/>
                        </a:buClr>
                        <a:buSzPts val="1100"/>
                        <a:buFont typeface="Arial"/>
                        <a:buNone/>
                      </a:pPr>
                      <a:r>
                        <a:rPr lang="en-US" sz="1000" u="none" strike="noStrike" cap="none">
                          <a:latin typeface="Josefin Sans"/>
                          <a:ea typeface="Josefin Sans"/>
                          <a:cs typeface="Josefin Sans"/>
                          <a:sym typeface="Josefin Sans"/>
                        </a:rPr>
                        <a:t>➢ </a:t>
                      </a:r>
                      <a:r>
                        <a:rPr lang="en-US" sz="1000" b="0" u="none" strike="noStrike" cap="none">
                          <a:solidFill>
                            <a:schemeClr val="dk1"/>
                          </a:solidFill>
                          <a:latin typeface="Josefin Sans"/>
                          <a:ea typeface="Josefin Sans"/>
                          <a:cs typeface="Josefin Sans"/>
                          <a:sym typeface="Josefin Sans"/>
                        </a:rPr>
                        <a:t>A non-public school may not participate in EANS I if in receipt of a PPP loan on or after December 27, 2020</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Josefin Sans"/>
                          <a:ea typeface="Josefin Sans"/>
                          <a:cs typeface="Josefin Sans"/>
                          <a:sym typeface="Josefin Sans"/>
                        </a:rPr>
                        <a:t>EANS II </a:t>
                      </a:r>
                      <a:endParaRPr sz="1000" b="1" u="none" strike="noStrike" cap="none" dirty="0">
                        <a:latin typeface="Josefin Sans"/>
                        <a:ea typeface="Josefin Sans"/>
                        <a:cs typeface="Josefin Sans"/>
                        <a:sym typeface="Josefin Sans"/>
                      </a:endParaRPr>
                    </a:p>
                    <a:p>
                      <a:pPr marL="0" marR="0" lvl="0" indent="0" algn="l" rtl="0">
                        <a:lnSpc>
                          <a:spcPct val="100000"/>
                        </a:lnSpc>
                        <a:spcBef>
                          <a:spcPts val="0"/>
                        </a:spcBef>
                        <a:spcAft>
                          <a:spcPts val="0"/>
                        </a:spcAft>
                        <a:buClr>
                          <a:schemeClr val="dk1"/>
                        </a:buClr>
                        <a:buSzPts val="1100"/>
                        <a:buFont typeface="Arial"/>
                        <a:buNone/>
                      </a:pPr>
                      <a:r>
                        <a:rPr lang="en-US" sz="1000" u="none" strike="noStrike" cap="none" dirty="0">
                          <a:solidFill>
                            <a:schemeClr val="dk1"/>
                          </a:solidFill>
                          <a:latin typeface="Josefin Sans"/>
                          <a:ea typeface="Josefin Sans"/>
                          <a:cs typeface="Josefin Sans"/>
                          <a:sym typeface="Josefin Sans"/>
                        </a:rPr>
                        <a:t>➢ VA: $ 46,344,360</a:t>
                      </a:r>
                      <a:endParaRPr dirty="0"/>
                    </a:p>
                    <a:p>
                      <a:pPr marL="0" marR="0" lvl="0" indent="0" algn="l" rtl="0">
                        <a:lnSpc>
                          <a:spcPct val="100000"/>
                        </a:lnSpc>
                        <a:spcBef>
                          <a:spcPts val="0"/>
                        </a:spcBef>
                        <a:spcAft>
                          <a:spcPts val="0"/>
                        </a:spcAft>
                        <a:buClr>
                          <a:schemeClr val="dk1"/>
                        </a:buClr>
                        <a:buSzPts val="1100"/>
                        <a:buFont typeface="Arial"/>
                        <a:buNone/>
                      </a:pPr>
                      <a:r>
                        <a:rPr lang="en-US" sz="1000" u="none" strike="noStrike" cap="none" dirty="0">
                          <a:solidFill>
                            <a:schemeClr val="dk1"/>
                          </a:solidFill>
                          <a:latin typeface="Josefin Sans"/>
                          <a:ea typeface="Josefin Sans"/>
                          <a:cs typeface="Josefin Sans"/>
                          <a:sym typeface="Josefin Sans"/>
                        </a:rPr>
                        <a:t>➢ Administered through the SEA</a:t>
                      </a:r>
                      <a:endParaRPr sz="1000" u="none" strike="noStrike" cap="none" dirty="0">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latin typeface="Josefin Sans"/>
                          <a:ea typeface="Josefin Sans"/>
                          <a:cs typeface="Josefin Sans"/>
                          <a:sym typeface="Josefin Sans"/>
                        </a:rPr>
                        <a:t>➢ Goods and services must be procured by the SEA – reimbursement is not permitted</a:t>
                      </a:r>
                      <a:endParaRPr dirty="0"/>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latin typeface="Josefin Sans"/>
                          <a:ea typeface="Josefin Sans"/>
                          <a:cs typeface="Josefin Sans"/>
                          <a:sym typeface="Josefin Sans"/>
                        </a:rPr>
                        <a:t>➢ </a:t>
                      </a:r>
                      <a:r>
                        <a:rPr lang="en-US" sz="1000" b="0" u="none" strike="noStrike" cap="none" dirty="0">
                          <a:solidFill>
                            <a:schemeClr val="dk1"/>
                          </a:solidFill>
                          <a:latin typeface="Josefin Sans"/>
                          <a:ea typeface="Josefin Sans"/>
                          <a:cs typeface="Josefin Sans"/>
                          <a:sym typeface="Josefin Sans"/>
                        </a:rPr>
                        <a:t>A non-public school may not participate in EANS I if in receipt of a PPP loan on or after December 27, 2020.</a:t>
                      </a:r>
                      <a:endParaRPr sz="1000" u="none" strike="noStrike" cap="none" dirty="0">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latin typeface="Josefin Sans"/>
                          <a:ea typeface="Josefin Sans"/>
                          <a:cs typeface="Josefin Sans"/>
                          <a:sym typeface="Josefin Sans"/>
                        </a:rPr>
                        <a:t>➢ Eligible schools must enroll a significant percentage of students from low-income households and demonstrate that they are most impacted by COVID-19</a:t>
                      </a:r>
                      <a:endParaRPr sz="1000" u="none" strike="noStrike" cap="none" dirty="0">
                        <a:latin typeface="Josefin Sans"/>
                        <a:ea typeface="Josefin Sans"/>
                        <a:cs typeface="Josefin Sans"/>
                        <a:sym typeface="Josefin Sans"/>
                      </a:endParaRPr>
                    </a:p>
                  </a:txBody>
                  <a:tcPr marL="91450" marR="91450" marT="45725" marB="45725">
                    <a:solidFill>
                      <a:srgbClr val="62D8D4"/>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6"/>
          <p:cNvSpPr txBox="1">
            <a:spLocks noGrp="1"/>
          </p:cNvSpPr>
          <p:nvPr>
            <p:ph type="title"/>
          </p:nvPr>
        </p:nvSpPr>
        <p:spPr>
          <a:xfrm>
            <a:off x="628650" y="858440"/>
            <a:ext cx="7886700" cy="6621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1400"/>
              <a:buNone/>
            </a:pPr>
            <a:r>
              <a:rPr lang="en-US" sz="2400">
                <a:latin typeface="Josefin Sans"/>
                <a:ea typeface="Josefin Sans"/>
                <a:cs typeface="Josefin Sans"/>
                <a:sym typeface="Josefin Sans"/>
              </a:rPr>
              <a:t>EANS II Eligibility</a:t>
            </a:r>
            <a:endParaRPr sz="2400">
              <a:latin typeface="Josefin Sans"/>
              <a:ea typeface="Josefin Sans"/>
              <a:cs typeface="Josefin Sans"/>
              <a:sym typeface="Josefin Sans"/>
            </a:endParaRPr>
          </a:p>
        </p:txBody>
      </p:sp>
      <p:sp>
        <p:nvSpPr>
          <p:cNvPr id="131" name="Google Shape;131;p6"/>
          <p:cNvSpPr txBox="1">
            <a:spLocks noGrp="1"/>
          </p:cNvSpPr>
          <p:nvPr>
            <p:ph type="body" idx="1"/>
          </p:nvPr>
        </p:nvSpPr>
        <p:spPr>
          <a:xfrm>
            <a:off x="628649" y="1362576"/>
            <a:ext cx="7810525" cy="3036000"/>
          </a:xfrm>
          <a:prstGeom prst="rect">
            <a:avLst/>
          </a:prstGeom>
          <a:noFill/>
          <a:ln>
            <a:noFill/>
          </a:ln>
        </p:spPr>
        <p:txBody>
          <a:bodyPr spcFirstLastPara="1" wrap="square" lIns="68575" tIns="34275" rIns="68575" bIns="34275" anchor="t" anchorCtr="0">
            <a:noAutofit/>
          </a:bodyPr>
          <a:lstStyle/>
          <a:p>
            <a:pPr marL="139700" lvl="0" indent="0" algn="l" rtl="0">
              <a:lnSpc>
                <a:spcPct val="115000"/>
              </a:lnSpc>
              <a:spcBef>
                <a:spcPts val="0"/>
              </a:spcBef>
              <a:spcAft>
                <a:spcPts val="0"/>
              </a:spcAft>
              <a:buSzPts val="1400"/>
              <a:buNone/>
            </a:pPr>
            <a:r>
              <a:rPr lang="en-US" sz="1600">
                <a:latin typeface="Josefin Sans"/>
                <a:ea typeface="Josefin Sans"/>
                <a:cs typeface="Josefin Sans"/>
                <a:sym typeface="Josefin Sans"/>
              </a:rPr>
              <a:t>An eligible non-public school:</a:t>
            </a:r>
            <a:endParaRPr/>
          </a:p>
          <a:p>
            <a:pPr marL="457200" lvl="0" indent="-306578" algn="l" rtl="0">
              <a:lnSpc>
                <a:spcPct val="115000"/>
              </a:lnSpc>
              <a:spcBef>
                <a:spcPts val="0"/>
              </a:spcBef>
              <a:spcAft>
                <a:spcPts val="0"/>
              </a:spcAft>
              <a:buSzPts val="900"/>
              <a:buChar char="●"/>
            </a:pPr>
            <a:r>
              <a:rPr lang="en-US" sz="1600">
                <a:latin typeface="Josefin Sans"/>
                <a:ea typeface="Josefin Sans"/>
                <a:cs typeface="Josefin Sans"/>
                <a:sym typeface="Josefin Sans"/>
              </a:rPr>
              <a:t>Is nonprofit; </a:t>
            </a:r>
            <a:endParaRPr sz="1600">
              <a:latin typeface="Josefin Sans"/>
              <a:ea typeface="Josefin Sans"/>
              <a:cs typeface="Josefin Sans"/>
              <a:sym typeface="Josefin Sans"/>
            </a:endParaRPr>
          </a:p>
          <a:p>
            <a:pPr marL="457200" lvl="0" indent="-306578" algn="l" rtl="0">
              <a:lnSpc>
                <a:spcPct val="115000"/>
              </a:lnSpc>
              <a:spcBef>
                <a:spcPts val="0"/>
              </a:spcBef>
              <a:spcAft>
                <a:spcPts val="0"/>
              </a:spcAft>
              <a:buSzPts val="900"/>
              <a:buChar char="●"/>
            </a:pPr>
            <a:r>
              <a:rPr lang="en-US" sz="1600">
                <a:latin typeface="Josefin Sans"/>
                <a:ea typeface="Josefin Sans"/>
                <a:cs typeface="Josefin Sans"/>
                <a:sym typeface="Josefin Sans"/>
              </a:rPr>
              <a:t>Is accredited, licensed, or otherwise operates in accordance with State law; </a:t>
            </a:r>
            <a:endParaRPr/>
          </a:p>
          <a:p>
            <a:pPr marL="457200" lvl="0" indent="-306578" algn="l" rtl="0">
              <a:lnSpc>
                <a:spcPct val="115000"/>
              </a:lnSpc>
              <a:spcBef>
                <a:spcPts val="0"/>
              </a:spcBef>
              <a:spcAft>
                <a:spcPts val="0"/>
              </a:spcAft>
              <a:buSzPts val="900"/>
              <a:buChar char="●"/>
            </a:pPr>
            <a:r>
              <a:rPr lang="en-US" sz="1600">
                <a:latin typeface="Josefin Sans"/>
                <a:ea typeface="Josefin Sans"/>
                <a:cs typeface="Josefin Sans"/>
                <a:sym typeface="Josefin Sans"/>
              </a:rPr>
              <a:t>Was in existence prior to March 13, 2020, the date the President declared the national emergency due to COVID-19; </a:t>
            </a:r>
            <a:endParaRPr sz="1600">
              <a:latin typeface="Josefin Sans"/>
              <a:ea typeface="Josefin Sans"/>
              <a:cs typeface="Josefin Sans"/>
              <a:sym typeface="Josefin Sans"/>
            </a:endParaRPr>
          </a:p>
          <a:p>
            <a:pPr marL="457200" lvl="0" indent="-306578" algn="l" rtl="0">
              <a:lnSpc>
                <a:spcPct val="115000"/>
              </a:lnSpc>
              <a:spcBef>
                <a:spcPts val="0"/>
              </a:spcBef>
              <a:spcAft>
                <a:spcPts val="0"/>
              </a:spcAft>
              <a:buSzPts val="900"/>
              <a:buChar char="●"/>
            </a:pPr>
            <a:r>
              <a:rPr lang="en-US" sz="1600">
                <a:latin typeface="Josefin Sans"/>
                <a:ea typeface="Josefin Sans"/>
                <a:cs typeface="Josefin Sans"/>
                <a:sym typeface="Josefin Sans"/>
              </a:rPr>
              <a:t>Did not, and will not, apply for and receive a loan under the Small Business Administration’s Paycheck Protection Program (PPP) on or after December 27, 2020; </a:t>
            </a:r>
            <a:endParaRPr sz="1600">
              <a:latin typeface="Josefin Sans"/>
              <a:ea typeface="Josefin Sans"/>
              <a:cs typeface="Josefin Sans"/>
              <a:sym typeface="Josefin Sans"/>
            </a:endParaRPr>
          </a:p>
          <a:p>
            <a:pPr marL="457200" lvl="0" indent="-306578" algn="l" rtl="0">
              <a:lnSpc>
                <a:spcPct val="115000"/>
              </a:lnSpc>
              <a:spcBef>
                <a:spcPts val="0"/>
              </a:spcBef>
              <a:spcAft>
                <a:spcPts val="0"/>
              </a:spcAft>
              <a:buSzPts val="900"/>
              <a:buChar char="●"/>
            </a:pPr>
            <a:r>
              <a:rPr lang="en-US" sz="1600">
                <a:latin typeface="Josefin Sans"/>
                <a:ea typeface="Josefin Sans"/>
                <a:cs typeface="Josefin Sans"/>
                <a:sym typeface="Josefin Sans"/>
              </a:rPr>
              <a:t>Enrolled at least 25% of students from low-income families in 2020; and</a:t>
            </a:r>
            <a:endParaRPr/>
          </a:p>
          <a:p>
            <a:pPr marL="457200" lvl="0" indent="-306578" algn="l" rtl="0">
              <a:lnSpc>
                <a:spcPct val="115000"/>
              </a:lnSpc>
              <a:spcBef>
                <a:spcPts val="0"/>
              </a:spcBef>
              <a:spcAft>
                <a:spcPts val="0"/>
              </a:spcAft>
              <a:buSzPts val="900"/>
              <a:buChar char="●"/>
            </a:pPr>
            <a:r>
              <a:rPr lang="en-US" sz="1600">
                <a:latin typeface="Josefin Sans"/>
                <a:ea typeface="Josefin Sans"/>
                <a:cs typeface="Josefin Sans"/>
                <a:sym typeface="Josefin Sans"/>
              </a:rPr>
              <a:t>Is most impacted by COVID-19.</a:t>
            </a:r>
            <a:endParaRPr sz="1600">
              <a:latin typeface="Josefin Sans"/>
              <a:ea typeface="Josefin Sans"/>
              <a:cs typeface="Josefin Sans"/>
              <a:sym typeface="Josefi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7"/>
          <p:cNvSpPr txBox="1">
            <a:spLocks noGrp="1"/>
          </p:cNvSpPr>
          <p:nvPr>
            <p:ph type="title"/>
          </p:nvPr>
        </p:nvSpPr>
        <p:spPr>
          <a:xfrm>
            <a:off x="628650" y="858440"/>
            <a:ext cx="7886700" cy="6621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1400"/>
              <a:buNone/>
            </a:pPr>
            <a:r>
              <a:rPr lang="en-US" sz="2400">
                <a:latin typeface="Josefin Sans"/>
                <a:ea typeface="Josefin Sans"/>
                <a:cs typeface="Josefin Sans"/>
                <a:sym typeface="Josefin Sans"/>
              </a:rPr>
              <a:t>Allowable Services and Activities</a:t>
            </a:r>
            <a:endParaRPr sz="2400">
              <a:latin typeface="Josefin Sans"/>
              <a:ea typeface="Josefin Sans"/>
              <a:cs typeface="Josefin Sans"/>
              <a:sym typeface="Josefin Sans"/>
            </a:endParaRPr>
          </a:p>
        </p:txBody>
      </p:sp>
      <p:sp>
        <p:nvSpPr>
          <p:cNvPr id="137" name="Google Shape;137;p7"/>
          <p:cNvSpPr txBox="1">
            <a:spLocks noGrp="1"/>
          </p:cNvSpPr>
          <p:nvPr>
            <p:ph type="body" idx="1"/>
          </p:nvPr>
        </p:nvSpPr>
        <p:spPr>
          <a:xfrm>
            <a:off x="389500" y="1418200"/>
            <a:ext cx="8329500" cy="2836500"/>
          </a:xfrm>
          <a:prstGeom prst="rect">
            <a:avLst/>
          </a:prstGeom>
          <a:noFill/>
          <a:ln>
            <a:noFill/>
          </a:ln>
        </p:spPr>
        <p:txBody>
          <a:bodyPr spcFirstLastPara="1" wrap="square" lIns="68575" tIns="34275" rIns="68575" bIns="34275" anchor="t" anchorCtr="0">
            <a:noAutofit/>
          </a:bodyPr>
          <a:lstStyle/>
          <a:p>
            <a:pPr marL="139700" lvl="0" indent="0" algn="l" rtl="0">
              <a:lnSpc>
                <a:spcPct val="115000"/>
              </a:lnSpc>
              <a:spcBef>
                <a:spcPts val="0"/>
              </a:spcBef>
              <a:spcAft>
                <a:spcPts val="0"/>
              </a:spcAft>
              <a:buSzPts val="1400"/>
              <a:buNone/>
            </a:pPr>
            <a:r>
              <a:rPr lang="en-US" sz="1600">
                <a:latin typeface="Josefin Sans"/>
                <a:ea typeface="Josefin Sans"/>
                <a:cs typeface="Josefin Sans"/>
                <a:sym typeface="Josefin Sans"/>
              </a:rPr>
              <a:t>An eligible non-public school may apply to receive services and assistance to be procured by the SEA to address educational disruptions resulting from COVID-19 for: </a:t>
            </a:r>
            <a:endParaRPr/>
          </a:p>
          <a:p>
            <a:pPr marL="457200" lvl="0" indent="-298450" algn="l" rtl="0">
              <a:lnSpc>
                <a:spcPct val="115000"/>
              </a:lnSpc>
              <a:spcBef>
                <a:spcPts val="0"/>
              </a:spcBef>
              <a:spcAft>
                <a:spcPts val="0"/>
              </a:spcAft>
              <a:buSzPts val="932"/>
              <a:buFont typeface="Josefin Sans"/>
              <a:buChar char="●"/>
            </a:pPr>
            <a:r>
              <a:rPr lang="en-US" sz="1600">
                <a:latin typeface="Josefin Sans"/>
                <a:ea typeface="Josefin Sans"/>
                <a:cs typeface="Josefin Sans"/>
                <a:sym typeface="Josefin Sans"/>
              </a:rPr>
              <a:t>Supplies to sanitize, disinfect, and clean school facilities </a:t>
            </a:r>
            <a:endParaRPr sz="1600">
              <a:latin typeface="Josefin Sans"/>
              <a:ea typeface="Josefin Sans"/>
              <a:cs typeface="Josefin Sans"/>
              <a:sym typeface="Josefin Sans"/>
            </a:endParaRPr>
          </a:p>
          <a:p>
            <a:pPr marL="457200" lvl="0" indent="-298450" algn="l" rtl="0">
              <a:lnSpc>
                <a:spcPct val="115000"/>
              </a:lnSpc>
              <a:spcBef>
                <a:spcPts val="0"/>
              </a:spcBef>
              <a:spcAft>
                <a:spcPts val="0"/>
              </a:spcAft>
              <a:buSzPts val="932"/>
              <a:buFont typeface="Josefin Sans"/>
              <a:buChar char="●"/>
            </a:pPr>
            <a:r>
              <a:rPr lang="en-US" sz="1600">
                <a:latin typeface="Josefin Sans"/>
                <a:ea typeface="Josefin Sans"/>
                <a:cs typeface="Josefin Sans"/>
                <a:sym typeface="Josefin Sans"/>
              </a:rPr>
              <a:t>Personal Protective Equipment (PPE) </a:t>
            </a:r>
            <a:endParaRPr sz="1600">
              <a:latin typeface="Josefin Sans"/>
              <a:ea typeface="Josefin Sans"/>
              <a:cs typeface="Josefin Sans"/>
              <a:sym typeface="Josefin Sans"/>
            </a:endParaRPr>
          </a:p>
          <a:p>
            <a:pPr marL="457200" lvl="0" indent="-298450" algn="l" rtl="0">
              <a:lnSpc>
                <a:spcPct val="115000"/>
              </a:lnSpc>
              <a:spcBef>
                <a:spcPts val="0"/>
              </a:spcBef>
              <a:spcAft>
                <a:spcPts val="0"/>
              </a:spcAft>
              <a:buSzPts val="932"/>
              <a:buFont typeface="Josefin Sans"/>
              <a:buChar char="●"/>
            </a:pPr>
            <a:r>
              <a:rPr lang="en-US" sz="1600">
                <a:latin typeface="Josefin Sans"/>
                <a:ea typeface="Josefin Sans"/>
                <a:cs typeface="Josefin Sans"/>
                <a:sym typeface="Josefin Sans"/>
              </a:rPr>
              <a:t>Improving ventilation systems, including windows or portable air purification systems (window replacements are not allowable)*</a:t>
            </a:r>
            <a:endParaRPr sz="1600">
              <a:latin typeface="Josefin Sans"/>
              <a:ea typeface="Josefin Sans"/>
              <a:cs typeface="Josefin Sans"/>
              <a:sym typeface="Josefin Sans"/>
            </a:endParaRPr>
          </a:p>
          <a:p>
            <a:pPr marL="457200" lvl="0" indent="-298450" algn="l" rtl="0">
              <a:lnSpc>
                <a:spcPct val="115000"/>
              </a:lnSpc>
              <a:spcBef>
                <a:spcPts val="0"/>
              </a:spcBef>
              <a:spcAft>
                <a:spcPts val="0"/>
              </a:spcAft>
              <a:buSzPts val="1100"/>
              <a:buFont typeface="Josefin Sans"/>
              <a:buChar char="●"/>
            </a:pPr>
            <a:r>
              <a:rPr lang="en-US" sz="1600">
                <a:latin typeface="Josefin Sans"/>
                <a:ea typeface="Josefin Sans"/>
                <a:cs typeface="Josefin Sans"/>
                <a:sym typeface="Josefin Sans"/>
              </a:rPr>
              <a:t>Training and professional development for staff on sanitization, the use of PPE, and minimizing the spread of infectious diseases</a:t>
            </a:r>
            <a:endParaRPr/>
          </a:p>
          <a:p>
            <a:pPr marL="457200" lvl="0" indent="-298450" algn="l" rtl="0">
              <a:lnSpc>
                <a:spcPct val="115000"/>
              </a:lnSpc>
              <a:spcBef>
                <a:spcPts val="0"/>
              </a:spcBef>
              <a:spcAft>
                <a:spcPts val="0"/>
              </a:spcAft>
              <a:buSzPts val="1100"/>
              <a:buFont typeface="Josefin Sans"/>
              <a:buChar char="●"/>
            </a:pPr>
            <a:r>
              <a:rPr lang="en-US" sz="1600">
                <a:latin typeface="Josefin Sans"/>
                <a:ea typeface="Josefin Sans"/>
                <a:cs typeface="Josefin Sans"/>
                <a:sym typeface="Josefin Sans"/>
              </a:rPr>
              <a:t>Physical barriers to facilitate social distancing </a:t>
            </a:r>
            <a:endParaRPr sz="1600">
              <a:latin typeface="Josefin Sans"/>
              <a:ea typeface="Josefin Sans"/>
              <a:cs typeface="Josefin Sans"/>
              <a:sym typeface="Josefin Sans"/>
            </a:endParaRPr>
          </a:p>
        </p:txBody>
      </p:sp>
      <p:sp>
        <p:nvSpPr>
          <p:cNvPr id="138" name="Google Shape;138;p7"/>
          <p:cNvSpPr txBox="1"/>
          <p:nvPr/>
        </p:nvSpPr>
        <p:spPr>
          <a:xfrm>
            <a:off x="431563" y="4204531"/>
            <a:ext cx="8485973" cy="6771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1" u="none" strike="noStrike" cap="none">
                <a:solidFill>
                  <a:srgbClr val="000000"/>
                </a:solidFill>
                <a:latin typeface="Josefin Sans"/>
                <a:ea typeface="Josefin Sans"/>
                <a:cs typeface="Josefin Sans"/>
                <a:sym typeface="Josefin Sans"/>
              </a:rPr>
              <a:t>* State procurement policies and regulations may make certain items difficult to procure as requested by schools and/or within the limited allowable procurement window.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8"/>
          <p:cNvSpPr txBox="1">
            <a:spLocks noGrp="1"/>
          </p:cNvSpPr>
          <p:nvPr>
            <p:ph type="title"/>
          </p:nvPr>
        </p:nvSpPr>
        <p:spPr>
          <a:xfrm>
            <a:off x="628650" y="738796"/>
            <a:ext cx="7886700" cy="6621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1400"/>
              <a:buNone/>
            </a:pPr>
            <a:r>
              <a:rPr lang="en-US" sz="2400">
                <a:latin typeface="Josefin Sans"/>
                <a:ea typeface="Josefin Sans"/>
                <a:cs typeface="Josefin Sans"/>
                <a:sym typeface="Josefin Sans"/>
              </a:rPr>
              <a:t>Allowable Services and Activities, slide 2 of 3</a:t>
            </a:r>
            <a:endParaRPr sz="2400">
              <a:latin typeface="Josefin Sans"/>
              <a:ea typeface="Josefin Sans"/>
              <a:cs typeface="Josefin Sans"/>
              <a:sym typeface="Josefin Sans"/>
            </a:endParaRPr>
          </a:p>
        </p:txBody>
      </p:sp>
      <p:sp>
        <p:nvSpPr>
          <p:cNvPr id="144" name="Google Shape;144;p8"/>
          <p:cNvSpPr txBox="1">
            <a:spLocks noGrp="1"/>
          </p:cNvSpPr>
          <p:nvPr>
            <p:ph type="body" idx="1"/>
          </p:nvPr>
        </p:nvSpPr>
        <p:spPr>
          <a:xfrm>
            <a:off x="389500" y="1341689"/>
            <a:ext cx="8329500" cy="2712179"/>
          </a:xfrm>
          <a:prstGeom prst="rect">
            <a:avLst/>
          </a:prstGeom>
          <a:noFill/>
          <a:ln>
            <a:noFill/>
          </a:ln>
        </p:spPr>
        <p:txBody>
          <a:bodyPr spcFirstLastPara="1" wrap="square" lIns="68575" tIns="34275" rIns="68575" bIns="34275" anchor="t" anchorCtr="0">
            <a:noAutofit/>
          </a:bodyPr>
          <a:lstStyle/>
          <a:p>
            <a:pPr marL="457200" lvl="0" indent="-337947" algn="l" rtl="0">
              <a:lnSpc>
                <a:spcPct val="115000"/>
              </a:lnSpc>
              <a:spcBef>
                <a:spcPts val="0"/>
              </a:spcBef>
              <a:spcAft>
                <a:spcPts val="0"/>
              </a:spcAft>
              <a:buSzPts val="1400"/>
              <a:buChar char="•"/>
            </a:pPr>
            <a:r>
              <a:rPr lang="en-US" sz="1400">
                <a:latin typeface="Josefin Sans"/>
                <a:ea typeface="Josefin Sans"/>
                <a:cs typeface="Josefin Sans"/>
                <a:sym typeface="Josefin Sans"/>
              </a:rPr>
              <a:t>Other materials, supplies or equipment recommended by the CDC for reopening and operation of school facilities to effectively maintain health and safety</a:t>
            </a:r>
            <a:endParaRPr/>
          </a:p>
          <a:p>
            <a:pPr marL="457200" lvl="0" indent="-337947" algn="l" rtl="0">
              <a:lnSpc>
                <a:spcPct val="115000"/>
              </a:lnSpc>
              <a:spcBef>
                <a:spcPts val="0"/>
              </a:spcBef>
              <a:spcAft>
                <a:spcPts val="0"/>
              </a:spcAft>
              <a:buSzPts val="1400"/>
              <a:buChar char="•"/>
            </a:pPr>
            <a:r>
              <a:rPr lang="en-US" sz="1400">
                <a:latin typeface="Josefin Sans"/>
                <a:ea typeface="Josefin Sans"/>
                <a:cs typeface="Josefin Sans"/>
                <a:sym typeface="Josefin Sans"/>
              </a:rPr>
              <a:t>Expanding capacity to administer coronavirus testing to effectively monitor and suppress the virus* </a:t>
            </a:r>
            <a:endParaRPr/>
          </a:p>
          <a:p>
            <a:pPr marL="457200" lvl="0" indent="-337947" algn="l" rtl="0">
              <a:lnSpc>
                <a:spcPct val="115000"/>
              </a:lnSpc>
              <a:spcBef>
                <a:spcPts val="0"/>
              </a:spcBef>
              <a:spcAft>
                <a:spcPts val="0"/>
              </a:spcAft>
              <a:buSzPts val="1400"/>
              <a:buChar char="•"/>
            </a:pPr>
            <a:r>
              <a:rPr lang="en-US" sz="1400">
                <a:latin typeface="Josefin Sans"/>
                <a:ea typeface="Josefin Sans"/>
                <a:cs typeface="Josefin Sans"/>
                <a:sym typeface="Josefin Sans"/>
              </a:rPr>
              <a:t>Educational technology* </a:t>
            </a:r>
            <a:endParaRPr/>
          </a:p>
          <a:p>
            <a:pPr marL="457200" lvl="0" indent="-337947" algn="l" rtl="0">
              <a:lnSpc>
                <a:spcPct val="115000"/>
              </a:lnSpc>
              <a:spcBef>
                <a:spcPts val="0"/>
              </a:spcBef>
              <a:spcAft>
                <a:spcPts val="0"/>
              </a:spcAft>
              <a:buSzPts val="1400"/>
              <a:buChar char="•"/>
            </a:pPr>
            <a:r>
              <a:rPr lang="en-US" sz="1400">
                <a:latin typeface="Josefin Sans"/>
                <a:ea typeface="Josefin Sans"/>
                <a:cs typeface="Josefin Sans"/>
                <a:sym typeface="Josefin Sans"/>
              </a:rPr>
              <a:t>Redeveloping instructional plans for remote or hybrid learning or to address learning loss</a:t>
            </a:r>
            <a:endParaRPr/>
          </a:p>
          <a:p>
            <a:pPr marL="457200" lvl="0" indent="-337947" algn="l" rtl="0">
              <a:lnSpc>
                <a:spcPct val="115000"/>
              </a:lnSpc>
              <a:spcBef>
                <a:spcPts val="0"/>
              </a:spcBef>
              <a:spcAft>
                <a:spcPts val="0"/>
              </a:spcAft>
              <a:buSzPts val="1400"/>
              <a:buChar char="•"/>
            </a:pPr>
            <a:r>
              <a:rPr lang="en-US" sz="1400">
                <a:latin typeface="Josefin Sans"/>
                <a:ea typeface="Josefin Sans"/>
                <a:cs typeface="Josefin Sans"/>
                <a:sym typeface="Josefin Sans"/>
              </a:rPr>
              <a:t>Leasing sites or spaces to ensure social distancing* </a:t>
            </a:r>
            <a:endParaRPr/>
          </a:p>
          <a:p>
            <a:pPr marL="457200" lvl="0" indent="-337947" algn="l" rtl="0">
              <a:lnSpc>
                <a:spcPct val="115000"/>
              </a:lnSpc>
              <a:spcBef>
                <a:spcPts val="0"/>
              </a:spcBef>
              <a:spcAft>
                <a:spcPts val="0"/>
              </a:spcAft>
              <a:buSzPts val="1400"/>
              <a:buChar char="•"/>
            </a:pPr>
            <a:r>
              <a:rPr lang="en-US" sz="1400">
                <a:latin typeface="Josefin Sans"/>
                <a:ea typeface="Josefin Sans"/>
                <a:cs typeface="Josefin Sans"/>
                <a:sym typeface="Josefin Sans"/>
              </a:rPr>
              <a:t>Reasonable transportation costs*</a:t>
            </a:r>
            <a:endParaRPr/>
          </a:p>
          <a:p>
            <a:pPr marL="457200" lvl="0" indent="-337947" algn="l" rtl="0">
              <a:lnSpc>
                <a:spcPct val="115000"/>
              </a:lnSpc>
              <a:spcBef>
                <a:spcPts val="0"/>
              </a:spcBef>
              <a:spcAft>
                <a:spcPts val="0"/>
              </a:spcAft>
              <a:buSzPts val="1400"/>
              <a:buChar char="•"/>
            </a:pPr>
            <a:r>
              <a:rPr lang="en-US" sz="1400">
                <a:latin typeface="Josefin Sans"/>
                <a:ea typeface="Josefin Sans"/>
                <a:cs typeface="Josefin Sans"/>
                <a:sym typeface="Josefin Sans"/>
              </a:rPr>
              <a:t>Initiating and maintaining education and support services or assistance for remote or hybrid learning or to address learning loss </a:t>
            </a:r>
            <a:endParaRPr sz="1400">
              <a:latin typeface="Josefin Sans"/>
              <a:ea typeface="Josefin Sans"/>
              <a:cs typeface="Josefin Sans"/>
              <a:sym typeface="Josefin Sans"/>
            </a:endParaRPr>
          </a:p>
        </p:txBody>
      </p:sp>
      <p:sp>
        <p:nvSpPr>
          <p:cNvPr id="145" name="Google Shape;145;p8"/>
          <p:cNvSpPr txBox="1"/>
          <p:nvPr/>
        </p:nvSpPr>
        <p:spPr>
          <a:xfrm>
            <a:off x="341831" y="4161801"/>
            <a:ext cx="8377169" cy="6771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1" u="none" strike="noStrike" cap="none">
                <a:solidFill>
                  <a:srgbClr val="000000"/>
                </a:solidFill>
                <a:latin typeface="Josefin Sans"/>
                <a:ea typeface="Josefin Sans"/>
                <a:cs typeface="Josefin Sans"/>
                <a:sym typeface="Josefin Sans"/>
              </a:rPr>
              <a:t>* State procurement policies and regulations may make certain items difficult to procure as requested by schools and/or within the limited allowable procurement window.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9"/>
          <p:cNvSpPr txBox="1">
            <a:spLocks noGrp="1"/>
          </p:cNvSpPr>
          <p:nvPr>
            <p:ph type="title"/>
          </p:nvPr>
        </p:nvSpPr>
        <p:spPr>
          <a:xfrm>
            <a:off x="628650" y="858440"/>
            <a:ext cx="7886700" cy="6621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1400"/>
              <a:buNone/>
            </a:pPr>
            <a:r>
              <a:rPr lang="en-US" sz="2400">
                <a:latin typeface="Josefin Sans"/>
                <a:ea typeface="Josefin Sans"/>
                <a:cs typeface="Josefin Sans"/>
                <a:sym typeface="Josefin Sans"/>
              </a:rPr>
              <a:t>Allowable Services and Activities, slide 3 of 3</a:t>
            </a:r>
            <a:endParaRPr sz="2400">
              <a:latin typeface="Josefin Sans"/>
              <a:ea typeface="Josefin Sans"/>
              <a:cs typeface="Josefin Sans"/>
              <a:sym typeface="Josefin Sans"/>
            </a:endParaRPr>
          </a:p>
        </p:txBody>
      </p:sp>
      <p:sp>
        <p:nvSpPr>
          <p:cNvPr id="151" name="Google Shape;151;p9"/>
          <p:cNvSpPr txBox="1">
            <a:spLocks noGrp="1"/>
          </p:cNvSpPr>
          <p:nvPr>
            <p:ph type="body" idx="1"/>
          </p:nvPr>
        </p:nvSpPr>
        <p:spPr>
          <a:xfrm>
            <a:off x="389500" y="1418200"/>
            <a:ext cx="8329500" cy="2836500"/>
          </a:xfrm>
          <a:prstGeom prst="rect">
            <a:avLst/>
          </a:prstGeom>
          <a:noFill/>
          <a:ln>
            <a:noFill/>
          </a:ln>
        </p:spPr>
        <p:txBody>
          <a:bodyPr spcFirstLastPara="1" wrap="square" lIns="68575" tIns="34275" rIns="68575" bIns="34275" anchor="t" anchorCtr="0">
            <a:normAutofit fontScale="92500"/>
          </a:bodyPr>
          <a:lstStyle/>
          <a:p>
            <a:pPr marL="457200" lvl="0" indent="-333241" algn="l" rtl="0">
              <a:lnSpc>
                <a:spcPct val="115000"/>
              </a:lnSpc>
              <a:spcBef>
                <a:spcPts val="0"/>
              </a:spcBef>
              <a:spcAft>
                <a:spcPts val="0"/>
              </a:spcAft>
              <a:buSzPct val="93750"/>
              <a:buChar char="•"/>
            </a:pPr>
            <a:r>
              <a:rPr lang="en-US" sz="1600">
                <a:latin typeface="Josefin Sans"/>
                <a:ea typeface="Josefin Sans"/>
                <a:cs typeface="Josefin Sans"/>
                <a:sym typeface="Josefin Sans"/>
              </a:rPr>
              <a:t>State procurement policies and regulations may make certain items difficult to procure as requested by schools and/or within the limited allowable procurement window. </a:t>
            </a:r>
            <a:endParaRPr/>
          </a:p>
          <a:p>
            <a:pPr marL="457200" lvl="0" indent="-333241" algn="l" rtl="0">
              <a:lnSpc>
                <a:spcPct val="115000"/>
              </a:lnSpc>
              <a:spcBef>
                <a:spcPts val="0"/>
              </a:spcBef>
              <a:spcAft>
                <a:spcPts val="0"/>
              </a:spcAft>
              <a:buSzPct val="93750"/>
              <a:buChar char="•"/>
            </a:pPr>
            <a:r>
              <a:rPr lang="en-US" sz="1600">
                <a:latin typeface="Josefin Sans"/>
                <a:ea typeface="Josefin Sans"/>
                <a:cs typeface="Josefin Sans"/>
                <a:sym typeface="Josefin Sans"/>
              </a:rPr>
              <a:t>The control of funds for the services or assistance provided to a non-public school, and title to materials, equipment, and property purchased with EANS II funds, and control of the funds, services, assistance, materials, equipment, and property shall be with the SEA.</a:t>
            </a:r>
            <a:endParaRPr/>
          </a:p>
          <a:p>
            <a:pPr marL="457200" lvl="0" indent="-333241" algn="l" rtl="0">
              <a:lnSpc>
                <a:spcPct val="115000"/>
              </a:lnSpc>
              <a:spcBef>
                <a:spcPts val="0"/>
              </a:spcBef>
              <a:spcAft>
                <a:spcPts val="0"/>
              </a:spcAft>
              <a:buSzPct val="93750"/>
              <a:buChar char="•"/>
            </a:pPr>
            <a:r>
              <a:rPr lang="en-US" sz="1600">
                <a:latin typeface="Josefin Sans"/>
                <a:ea typeface="Josefin Sans"/>
                <a:cs typeface="Josefin Sans"/>
                <a:sym typeface="Josefin Sans"/>
              </a:rPr>
              <a:t>Permanent capital improvements and permanent installations of equipment are not allowable.  </a:t>
            </a:r>
            <a:endParaRPr/>
          </a:p>
          <a:p>
            <a:pPr marL="457200" lvl="0" indent="-333241" algn="l" rtl="0">
              <a:lnSpc>
                <a:spcPct val="115000"/>
              </a:lnSpc>
              <a:spcBef>
                <a:spcPts val="0"/>
              </a:spcBef>
              <a:spcAft>
                <a:spcPts val="0"/>
              </a:spcAft>
              <a:buSzPct val="93750"/>
              <a:buChar char="•"/>
            </a:pPr>
            <a:r>
              <a:rPr lang="en-US" sz="1600">
                <a:latin typeface="Josefin Sans"/>
                <a:ea typeface="Josefin Sans"/>
                <a:cs typeface="Josefin Sans"/>
                <a:sym typeface="Josefin Sans"/>
              </a:rPr>
              <a:t>All services or assistance provided, including any materials, equipment, and any other items used to provide such services or assistance, are limited to secular, neutral, and non-ideological purposes. </a:t>
            </a:r>
            <a:endParaRPr sz="1600">
              <a:latin typeface="Josefin Sans"/>
              <a:ea typeface="Josefin Sans"/>
              <a:cs typeface="Josefin Sans"/>
              <a:sym typeface="Josefin Sans"/>
            </a:endParaRPr>
          </a:p>
        </p:txBody>
      </p:sp>
    </p:spTree>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101820"/>
      </a:dk2>
      <a:lt2>
        <a:srgbClr val="F1E6B2"/>
      </a:lt2>
      <a:accent1>
        <a:srgbClr val="D50032"/>
      </a:accent1>
      <a:accent2>
        <a:srgbClr val="101820"/>
      </a:accent2>
      <a:accent3>
        <a:srgbClr val="259591"/>
      </a:accent3>
      <a:accent4>
        <a:srgbClr val="FFC72C"/>
      </a:accent4>
      <a:accent5>
        <a:srgbClr val="7F7F7F"/>
      </a:accent5>
      <a:accent6>
        <a:srgbClr val="F1E6B2"/>
      </a:accent6>
      <a:hlink>
        <a:srgbClr val="D50032"/>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2267</Words>
  <Application>Microsoft Office PowerPoint</Application>
  <PresentationFormat>On-screen Show (16:9)</PresentationFormat>
  <Paragraphs>197</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Times New Roman</vt:lpstr>
      <vt:lpstr>Josefin Sans</vt:lpstr>
      <vt:lpstr>Trebuchet MS</vt:lpstr>
      <vt:lpstr>Office Theme</vt:lpstr>
      <vt:lpstr>Emergency Assistance  for Non-Public Schools (EANS) II  Program Overview and  Application Process  </vt:lpstr>
      <vt:lpstr>Agenda</vt:lpstr>
      <vt:lpstr>EANS II Overview</vt:lpstr>
      <vt:lpstr>Pandemic Relief Funding for Non-Public Schools</vt:lpstr>
      <vt:lpstr>Coronavirus Pandemic Relief Funding</vt:lpstr>
      <vt:lpstr>EANS II Eligibility</vt:lpstr>
      <vt:lpstr>Allowable Services and Activities</vt:lpstr>
      <vt:lpstr>Allowable Services and Activities, slide 2 of 3</vt:lpstr>
      <vt:lpstr>Allowable Services and Activities, slide 3 of 3</vt:lpstr>
      <vt:lpstr>Program Application</vt:lpstr>
      <vt:lpstr>Application Basics</vt:lpstr>
      <vt:lpstr>Application Components – Tabs to Complete</vt:lpstr>
      <vt:lpstr>Demonstration – Completing the Application</vt:lpstr>
      <vt:lpstr>Cover Page - Authorized Representative Signature</vt:lpstr>
      <vt:lpstr>Low-Income Data Sources</vt:lpstr>
      <vt:lpstr>Low-Income Data Determination from Household Income</vt:lpstr>
      <vt:lpstr>COVID-19 Impact</vt:lpstr>
      <vt:lpstr>General Acknowledgements</vt:lpstr>
      <vt:lpstr>General Acknowledgements, Slide 2 of 2</vt:lpstr>
      <vt:lpstr>Frequently Asked Questions</vt:lpstr>
      <vt:lpstr>Frequently Asked Questions, Slide 1 of 2</vt:lpstr>
      <vt:lpstr>Frequently Asked Questions, Slide 2 of 2</vt:lpstr>
      <vt:lpstr>Next Steps</vt:lpstr>
      <vt:lpstr>Resources</vt:lpstr>
      <vt:lpstr>Questions</vt:lpstr>
      <vt:lpstr>EANS Contacts - Office of Federal Pandemic Relief Programs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2021-11-17T21:22:58Z</dcterms:modified>
</cp:coreProperties>
</file>