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7"/>
  </p:notesMasterIdLst>
  <p:sldIdLst>
    <p:sldId id="256" r:id="rId2"/>
    <p:sldId id="271" r:id="rId3"/>
    <p:sldId id="267" r:id="rId4"/>
    <p:sldId id="257" r:id="rId5"/>
    <p:sldId id="323" r:id="rId6"/>
    <p:sldId id="322" r:id="rId7"/>
    <p:sldId id="321" r:id="rId8"/>
    <p:sldId id="279" r:id="rId9"/>
    <p:sldId id="292" r:id="rId10"/>
    <p:sldId id="324" r:id="rId11"/>
    <p:sldId id="319" r:id="rId12"/>
    <p:sldId id="272" r:id="rId13"/>
    <p:sldId id="317" r:id="rId14"/>
    <p:sldId id="284" r:id="rId15"/>
    <p:sldId id="286" r:id="rId16"/>
    <p:sldId id="326" r:id="rId17"/>
    <p:sldId id="283" r:id="rId18"/>
    <p:sldId id="287" r:id="rId19"/>
    <p:sldId id="327" r:id="rId20"/>
    <p:sldId id="282" r:id="rId21"/>
    <p:sldId id="288" r:id="rId22"/>
    <p:sldId id="328" r:id="rId23"/>
    <p:sldId id="330" r:id="rId24"/>
    <p:sldId id="281" r:id="rId25"/>
    <p:sldId id="289" r:id="rId26"/>
    <p:sldId id="329" r:id="rId27"/>
    <p:sldId id="280" r:id="rId28"/>
    <p:sldId id="273" r:id="rId29"/>
    <p:sldId id="297" r:id="rId30"/>
    <p:sldId id="299" r:id="rId31"/>
    <p:sldId id="274" r:id="rId32"/>
    <p:sldId id="305" r:id="rId33"/>
    <p:sldId id="310" r:id="rId34"/>
    <p:sldId id="309" r:id="rId35"/>
    <p:sldId id="307" r:id="rId36"/>
    <p:sldId id="276" r:id="rId37"/>
    <p:sldId id="295" r:id="rId38"/>
    <p:sldId id="294" r:id="rId39"/>
    <p:sldId id="301" r:id="rId40"/>
    <p:sldId id="303" r:id="rId41"/>
    <p:sldId id="316" r:id="rId42"/>
    <p:sldId id="291" r:id="rId43"/>
    <p:sldId id="293" r:id="rId44"/>
    <p:sldId id="285" r:id="rId45"/>
    <p:sldId id="268"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5555"/>
    <a:srgbClr val="1A4480"/>
    <a:srgbClr val="3E5B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55" autoAdjust="0"/>
    <p:restoredTop sz="73721" autoAdjust="0"/>
  </p:normalViewPr>
  <p:slideViewPr>
    <p:cSldViewPr snapToGrid="0">
      <p:cViewPr varScale="1">
        <p:scale>
          <a:sx n="85" d="100"/>
          <a:sy n="85" d="100"/>
        </p:scale>
        <p:origin x="1776" y="78"/>
      </p:cViewPr>
      <p:guideLst>
        <p:guide orient="horz" pos="2160"/>
        <p:guide pos="3840"/>
      </p:guideLst>
    </p:cSldViewPr>
  </p:slideViewPr>
  <p:outlineViewPr>
    <p:cViewPr>
      <p:scale>
        <a:sx n="33" d="100"/>
        <a:sy n="33" d="100"/>
      </p:scale>
      <p:origin x="0" y="-15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911B3C-0357-4EA5-854A-A284CBB176B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EFCF1C0-B32A-4CF1-851F-6F8FDAC0AF97}">
      <dgm:prSet phldrT="[Text]"/>
      <dgm:spPr/>
      <dgm:t>
        <a:bodyPr/>
        <a:lstStyle/>
        <a:p>
          <a:r>
            <a:rPr lang="en-US" dirty="0" smtClean="0"/>
            <a:t>Every Student Succeeds Act (ESSA)</a:t>
          </a:r>
          <a:endParaRPr lang="en-US" dirty="0"/>
        </a:p>
      </dgm:t>
    </dgm:pt>
    <dgm:pt modelId="{789D19F7-F6EA-42CA-9908-CDBBD266A63C}" type="parTrans" cxnId="{EC0F2410-72BB-4223-A422-90D87EC50282}">
      <dgm:prSet/>
      <dgm:spPr/>
      <dgm:t>
        <a:bodyPr/>
        <a:lstStyle/>
        <a:p>
          <a:endParaRPr lang="en-US"/>
        </a:p>
      </dgm:t>
    </dgm:pt>
    <dgm:pt modelId="{DD8E7305-45E2-43A8-9768-6D856F3FD0FE}" type="sibTrans" cxnId="{EC0F2410-72BB-4223-A422-90D87EC50282}">
      <dgm:prSet/>
      <dgm:spPr/>
      <dgm:t>
        <a:bodyPr/>
        <a:lstStyle/>
        <a:p>
          <a:endParaRPr lang="en-US"/>
        </a:p>
      </dgm:t>
    </dgm:pt>
    <dgm:pt modelId="{DE4F6EDA-1675-4EE5-B397-C676CAD129E4}">
      <dgm:prSet phldrT="[Text]"/>
      <dgm:spPr/>
      <dgm:t>
        <a:bodyPr/>
        <a:lstStyle/>
        <a:p>
          <a:r>
            <a:rPr lang="en-US" dirty="0" smtClean="0"/>
            <a:t>State Mandates</a:t>
          </a:r>
          <a:endParaRPr lang="en-US" dirty="0"/>
        </a:p>
      </dgm:t>
    </dgm:pt>
    <dgm:pt modelId="{86ED9394-3C66-4E4C-9CAA-BF66E40E3AC8}" type="parTrans" cxnId="{CF06E806-F83E-48B0-927D-AB2E30962D8A}">
      <dgm:prSet/>
      <dgm:spPr/>
      <dgm:t>
        <a:bodyPr/>
        <a:lstStyle/>
        <a:p>
          <a:endParaRPr lang="en-US"/>
        </a:p>
      </dgm:t>
    </dgm:pt>
    <dgm:pt modelId="{E245A94D-6C25-4C10-9E4C-35E84BB749FA}" type="sibTrans" cxnId="{CF06E806-F83E-48B0-927D-AB2E30962D8A}">
      <dgm:prSet/>
      <dgm:spPr/>
      <dgm:t>
        <a:bodyPr/>
        <a:lstStyle/>
        <a:p>
          <a:endParaRPr lang="en-US"/>
        </a:p>
      </dgm:t>
    </dgm:pt>
    <dgm:pt modelId="{02057939-32EE-4564-A102-690D2643825F}">
      <dgm:prSet phldrT="[Text]"/>
      <dgm:spPr/>
      <dgm:t>
        <a:bodyPr/>
        <a:lstStyle/>
        <a:p>
          <a:r>
            <a:rPr lang="en-US" dirty="0" smtClean="0"/>
            <a:t>Public Reporting</a:t>
          </a:r>
          <a:endParaRPr lang="en-US" dirty="0"/>
        </a:p>
      </dgm:t>
    </dgm:pt>
    <dgm:pt modelId="{8B10EA35-E53B-4E72-9FEA-12E486DE033B}" type="parTrans" cxnId="{08C6CE97-082F-49FA-AAB6-90016457279C}">
      <dgm:prSet/>
      <dgm:spPr/>
      <dgm:t>
        <a:bodyPr/>
        <a:lstStyle/>
        <a:p>
          <a:endParaRPr lang="en-US"/>
        </a:p>
      </dgm:t>
    </dgm:pt>
    <dgm:pt modelId="{DF0565D1-4116-4D35-B80C-7C0833BD26B8}" type="sibTrans" cxnId="{08C6CE97-082F-49FA-AAB6-90016457279C}">
      <dgm:prSet/>
      <dgm:spPr/>
      <dgm:t>
        <a:bodyPr/>
        <a:lstStyle/>
        <a:p>
          <a:endParaRPr lang="en-US"/>
        </a:p>
      </dgm:t>
    </dgm:pt>
    <dgm:pt modelId="{D90E0E6B-9C97-4AD1-9828-21FD6324BEE3}" type="pres">
      <dgm:prSet presAssocID="{E1911B3C-0357-4EA5-854A-A284CBB176B0}" presName="linear" presStyleCnt="0">
        <dgm:presLayoutVars>
          <dgm:dir/>
          <dgm:animLvl val="lvl"/>
          <dgm:resizeHandles val="exact"/>
        </dgm:presLayoutVars>
      </dgm:prSet>
      <dgm:spPr/>
    </dgm:pt>
    <dgm:pt modelId="{FAFB3CE0-94B8-4EAE-AFB8-B7E2618126A4}" type="pres">
      <dgm:prSet presAssocID="{AEFCF1C0-B32A-4CF1-851F-6F8FDAC0AF97}" presName="parentLin" presStyleCnt="0"/>
      <dgm:spPr/>
    </dgm:pt>
    <dgm:pt modelId="{D5F447A3-1633-4418-8EC5-DFA5703C1A35}" type="pres">
      <dgm:prSet presAssocID="{AEFCF1C0-B32A-4CF1-851F-6F8FDAC0AF97}" presName="parentLeftMargin" presStyleLbl="node1" presStyleIdx="0" presStyleCnt="3"/>
      <dgm:spPr/>
    </dgm:pt>
    <dgm:pt modelId="{F43B9C1D-713E-41F5-93BF-D69EF5EA9140}" type="pres">
      <dgm:prSet presAssocID="{AEFCF1C0-B32A-4CF1-851F-6F8FDAC0AF97}" presName="parentText" presStyleLbl="node1" presStyleIdx="0" presStyleCnt="3">
        <dgm:presLayoutVars>
          <dgm:chMax val="0"/>
          <dgm:bulletEnabled val="1"/>
        </dgm:presLayoutVars>
      </dgm:prSet>
      <dgm:spPr/>
    </dgm:pt>
    <dgm:pt modelId="{48E9F58D-1A8C-4E03-8F73-3E0924D91040}" type="pres">
      <dgm:prSet presAssocID="{AEFCF1C0-B32A-4CF1-851F-6F8FDAC0AF97}" presName="negativeSpace" presStyleCnt="0"/>
      <dgm:spPr/>
    </dgm:pt>
    <dgm:pt modelId="{8A78C9A4-D939-4D00-9721-56BB7232B7CD}" type="pres">
      <dgm:prSet presAssocID="{AEFCF1C0-B32A-4CF1-851F-6F8FDAC0AF97}" presName="childText" presStyleLbl="conFgAcc1" presStyleIdx="0" presStyleCnt="3" custLinFactNeighborX="2807" custLinFactNeighborY="-3090">
        <dgm:presLayoutVars>
          <dgm:bulletEnabled val="1"/>
        </dgm:presLayoutVars>
      </dgm:prSet>
      <dgm:spPr/>
    </dgm:pt>
    <dgm:pt modelId="{A2479338-3EA1-482F-BE66-499597C8E0C9}" type="pres">
      <dgm:prSet presAssocID="{DD8E7305-45E2-43A8-9768-6D856F3FD0FE}" presName="spaceBetweenRectangles" presStyleCnt="0"/>
      <dgm:spPr/>
    </dgm:pt>
    <dgm:pt modelId="{BAAAC6D5-181A-4924-9687-DF3537CEA946}" type="pres">
      <dgm:prSet presAssocID="{DE4F6EDA-1675-4EE5-B397-C676CAD129E4}" presName="parentLin" presStyleCnt="0"/>
      <dgm:spPr/>
    </dgm:pt>
    <dgm:pt modelId="{76965D7B-33B5-455C-8129-B51FDDFE57AA}" type="pres">
      <dgm:prSet presAssocID="{DE4F6EDA-1675-4EE5-B397-C676CAD129E4}" presName="parentLeftMargin" presStyleLbl="node1" presStyleIdx="0" presStyleCnt="3"/>
      <dgm:spPr/>
    </dgm:pt>
    <dgm:pt modelId="{656A9CDE-0E70-4135-A261-11397BCFBC84}" type="pres">
      <dgm:prSet presAssocID="{DE4F6EDA-1675-4EE5-B397-C676CAD129E4}" presName="parentText" presStyleLbl="node1" presStyleIdx="1" presStyleCnt="3">
        <dgm:presLayoutVars>
          <dgm:chMax val="0"/>
          <dgm:bulletEnabled val="1"/>
        </dgm:presLayoutVars>
      </dgm:prSet>
      <dgm:spPr/>
      <dgm:t>
        <a:bodyPr/>
        <a:lstStyle/>
        <a:p>
          <a:endParaRPr lang="en-US"/>
        </a:p>
      </dgm:t>
    </dgm:pt>
    <dgm:pt modelId="{60A65955-3A70-4E1A-BC6B-282296ACC4C6}" type="pres">
      <dgm:prSet presAssocID="{DE4F6EDA-1675-4EE5-B397-C676CAD129E4}" presName="negativeSpace" presStyleCnt="0"/>
      <dgm:spPr/>
    </dgm:pt>
    <dgm:pt modelId="{10DDD4C9-5F73-4593-BC85-5D86CE392451}" type="pres">
      <dgm:prSet presAssocID="{DE4F6EDA-1675-4EE5-B397-C676CAD129E4}" presName="childText" presStyleLbl="conFgAcc1" presStyleIdx="1" presStyleCnt="3">
        <dgm:presLayoutVars>
          <dgm:bulletEnabled val="1"/>
        </dgm:presLayoutVars>
      </dgm:prSet>
      <dgm:spPr/>
    </dgm:pt>
    <dgm:pt modelId="{C875110E-4B97-415D-8F2C-09540CEDD956}" type="pres">
      <dgm:prSet presAssocID="{E245A94D-6C25-4C10-9E4C-35E84BB749FA}" presName="spaceBetweenRectangles" presStyleCnt="0"/>
      <dgm:spPr/>
    </dgm:pt>
    <dgm:pt modelId="{72A34442-A325-4AC4-9790-649AC90FA2D7}" type="pres">
      <dgm:prSet presAssocID="{02057939-32EE-4564-A102-690D2643825F}" presName="parentLin" presStyleCnt="0"/>
      <dgm:spPr/>
    </dgm:pt>
    <dgm:pt modelId="{147BAEB5-DF30-4696-A429-63FAB8F395FB}" type="pres">
      <dgm:prSet presAssocID="{02057939-32EE-4564-A102-690D2643825F}" presName="parentLeftMargin" presStyleLbl="node1" presStyleIdx="1" presStyleCnt="3"/>
      <dgm:spPr/>
    </dgm:pt>
    <dgm:pt modelId="{24942B70-AA94-4AE9-8730-727FDBB5D635}" type="pres">
      <dgm:prSet presAssocID="{02057939-32EE-4564-A102-690D2643825F}" presName="parentText" presStyleLbl="node1" presStyleIdx="2" presStyleCnt="3">
        <dgm:presLayoutVars>
          <dgm:chMax val="0"/>
          <dgm:bulletEnabled val="1"/>
        </dgm:presLayoutVars>
      </dgm:prSet>
      <dgm:spPr/>
    </dgm:pt>
    <dgm:pt modelId="{AFF4AA19-DB20-46D4-89E8-5854F25A94FA}" type="pres">
      <dgm:prSet presAssocID="{02057939-32EE-4564-A102-690D2643825F}" presName="negativeSpace" presStyleCnt="0"/>
      <dgm:spPr/>
    </dgm:pt>
    <dgm:pt modelId="{77A77410-6892-4DA2-B629-592A28A860CA}" type="pres">
      <dgm:prSet presAssocID="{02057939-32EE-4564-A102-690D2643825F}" presName="childText" presStyleLbl="conFgAcc1" presStyleIdx="2" presStyleCnt="3">
        <dgm:presLayoutVars>
          <dgm:bulletEnabled val="1"/>
        </dgm:presLayoutVars>
      </dgm:prSet>
      <dgm:spPr/>
    </dgm:pt>
  </dgm:ptLst>
  <dgm:cxnLst>
    <dgm:cxn modelId="{A9CEF5CA-04ED-4DD8-B8D7-AFC6F99D3287}" type="presOf" srcId="{E1911B3C-0357-4EA5-854A-A284CBB176B0}" destId="{D90E0E6B-9C97-4AD1-9828-21FD6324BEE3}" srcOrd="0" destOrd="0" presId="urn:microsoft.com/office/officeart/2005/8/layout/list1"/>
    <dgm:cxn modelId="{7B216298-6E8B-41C9-99D3-28588F28C07C}" type="presOf" srcId="{02057939-32EE-4564-A102-690D2643825F}" destId="{147BAEB5-DF30-4696-A429-63FAB8F395FB}" srcOrd="0" destOrd="0" presId="urn:microsoft.com/office/officeart/2005/8/layout/list1"/>
    <dgm:cxn modelId="{EC0F2410-72BB-4223-A422-90D87EC50282}" srcId="{E1911B3C-0357-4EA5-854A-A284CBB176B0}" destId="{AEFCF1C0-B32A-4CF1-851F-6F8FDAC0AF97}" srcOrd="0" destOrd="0" parTransId="{789D19F7-F6EA-42CA-9908-CDBBD266A63C}" sibTransId="{DD8E7305-45E2-43A8-9768-6D856F3FD0FE}"/>
    <dgm:cxn modelId="{8DEB60AE-3078-476E-A9A0-DCF5DAAA5E41}" type="presOf" srcId="{DE4F6EDA-1675-4EE5-B397-C676CAD129E4}" destId="{76965D7B-33B5-455C-8129-B51FDDFE57AA}" srcOrd="0" destOrd="0" presId="urn:microsoft.com/office/officeart/2005/8/layout/list1"/>
    <dgm:cxn modelId="{CF06E806-F83E-48B0-927D-AB2E30962D8A}" srcId="{E1911B3C-0357-4EA5-854A-A284CBB176B0}" destId="{DE4F6EDA-1675-4EE5-B397-C676CAD129E4}" srcOrd="1" destOrd="0" parTransId="{86ED9394-3C66-4E4C-9CAA-BF66E40E3AC8}" sibTransId="{E245A94D-6C25-4C10-9E4C-35E84BB749FA}"/>
    <dgm:cxn modelId="{D2CFFB03-46BD-433D-8A77-C55CB5327AB3}" type="presOf" srcId="{AEFCF1C0-B32A-4CF1-851F-6F8FDAC0AF97}" destId="{F43B9C1D-713E-41F5-93BF-D69EF5EA9140}" srcOrd="1" destOrd="0" presId="urn:microsoft.com/office/officeart/2005/8/layout/list1"/>
    <dgm:cxn modelId="{7208AEDE-3C67-4B0C-B7FF-67EB9AB453A5}" type="presOf" srcId="{AEFCF1C0-B32A-4CF1-851F-6F8FDAC0AF97}" destId="{D5F447A3-1633-4418-8EC5-DFA5703C1A35}" srcOrd="0" destOrd="0" presId="urn:microsoft.com/office/officeart/2005/8/layout/list1"/>
    <dgm:cxn modelId="{093DC980-FE67-4F35-8AD1-5E25E40735B8}" type="presOf" srcId="{DE4F6EDA-1675-4EE5-B397-C676CAD129E4}" destId="{656A9CDE-0E70-4135-A261-11397BCFBC84}" srcOrd="1" destOrd="0" presId="urn:microsoft.com/office/officeart/2005/8/layout/list1"/>
    <dgm:cxn modelId="{08C6CE97-082F-49FA-AAB6-90016457279C}" srcId="{E1911B3C-0357-4EA5-854A-A284CBB176B0}" destId="{02057939-32EE-4564-A102-690D2643825F}" srcOrd="2" destOrd="0" parTransId="{8B10EA35-E53B-4E72-9FEA-12E486DE033B}" sibTransId="{DF0565D1-4116-4D35-B80C-7C0833BD26B8}"/>
    <dgm:cxn modelId="{AC041A22-9C3A-4D44-9D4A-203E965F6697}" type="presOf" srcId="{02057939-32EE-4564-A102-690D2643825F}" destId="{24942B70-AA94-4AE9-8730-727FDBB5D635}" srcOrd="1" destOrd="0" presId="urn:microsoft.com/office/officeart/2005/8/layout/list1"/>
    <dgm:cxn modelId="{5F74B70D-8507-4411-82D4-09240F6F530C}" type="presParOf" srcId="{D90E0E6B-9C97-4AD1-9828-21FD6324BEE3}" destId="{FAFB3CE0-94B8-4EAE-AFB8-B7E2618126A4}" srcOrd="0" destOrd="0" presId="urn:microsoft.com/office/officeart/2005/8/layout/list1"/>
    <dgm:cxn modelId="{C83CC831-50DD-4A61-9052-8F284B296523}" type="presParOf" srcId="{FAFB3CE0-94B8-4EAE-AFB8-B7E2618126A4}" destId="{D5F447A3-1633-4418-8EC5-DFA5703C1A35}" srcOrd="0" destOrd="0" presId="urn:microsoft.com/office/officeart/2005/8/layout/list1"/>
    <dgm:cxn modelId="{51F3E6A7-6C90-4965-B88B-0334010AB5F0}" type="presParOf" srcId="{FAFB3CE0-94B8-4EAE-AFB8-B7E2618126A4}" destId="{F43B9C1D-713E-41F5-93BF-D69EF5EA9140}" srcOrd="1" destOrd="0" presId="urn:microsoft.com/office/officeart/2005/8/layout/list1"/>
    <dgm:cxn modelId="{C9000C2D-B34E-4A1E-AC18-C927B13D9DBD}" type="presParOf" srcId="{D90E0E6B-9C97-4AD1-9828-21FD6324BEE3}" destId="{48E9F58D-1A8C-4E03-8F73-3E0924D91040}" srcOrd="1" destOrd="0" presId="urn:microsoft.com/office/officeart/2005/8/layout/list1"/>
    <dgm:cxn modelId="{70E163A8-EB7E-4567-B448-439D652C8837}" type="presParOf" srcId="{D90E0E6B-9C97-4AD1-9828-21FD6324BEE3}" destId="{8A78C9A4-D939-4D00-9721-56BB7232B7CD}" srcOrd="2" destOrd="0" presId="urn:microsoft.com/office/officeart/2005/8/layout/list1"/>
    <dgm:cxn modelId="{209E3831-D2FB-4D5A-B7C1-5F69DE739A95}" type="presParOf" srcId="{D90E0E6B-9C97-4AD1-9828-21FD6324BEE3}" destId="{A2479338-3EA1-482F-BE66-499597C8E0C9}" srcOrd="3" destOrd="0" presId="urn:microsoft.com/office/officeart/2005/8/layout/list1"/>
    <dgm:cxn modelId="{02710C45-4826-471E-8B7F-355B08D2FEAC}" type="presParOf" srcId="{D90E0E6B-9C97-4AD1-9828-21FD6324BEE3}" destId="{BAAAC6D5-181A-4924-9687-DF3537CEA946}" srcOrd="4" destOrd="0" presId="urn:microsoft.com/office/officeart/2005/8/layout/list1"/>
    <dgm:cxn modelId="{578CA4B5-060E-4C93-BBF4-F1503400FB33}" type="presParOf" srcId="{BAAAC6D5-181A-4924-9687-DF3537CEA946}" destId="{76965D7B-33B5-455C-8129-B51FDDFE57AA}" srcOrd="0" destOrd="0" presId="urn:microsoft.com/office/officeart/2005/8/layout/list1"/>
    <dgm:cxn modelId="{3442B3BB-4F12-44A2-AAF6-7AF6593AA881}" type="presParOf" srcId="{BAAAC6D5-181A-4924-9687-DF3537CEA946}" destId="{656A9CDE-0E70-4135-A261-11397BCFBC84}" srcOrd="1" destOrd="0" presId="urn:microsoft.com/office/officeart/2005/8/layout/list1"/>
    <dgm:cxn modelId="{7AB4E130-509D-4B24-8C4D-AB28C760536E}" type="presParOf" srcId="{D90E0E6B-9C97-4AD1-9828-21FD6324BEE3}" destId="{60A65955-3A70-4E1A-BC6B-282296ACC4C6}" srcOrd="5" destOrd="0" presId="urn:microsoft.com/office/officeart/2005/8/layout/list1"/>
    <dgm:cxn modelId="{6E5A7FBE-D19D-47D4-BA80-1A46FC3DE6CC}" type="presParOf" srcId="{D90E0E6B-9C97-4AD1-9828-21FD6324BEE3}" destId="{10DDD4C9-5F73-4593-BC85-5D86CE392451}" srcOrd="6" destOrd="0" presId="urn:microsoft.com/office/officeart/2005/8/layout/list1"/>
    <dgm:cxn modelId="{9C27FB1A-DE83-4727-B436-0FF9B42A3243}" type="presParOf" srcId="{D90E0E6B-9C97-4AD1-9828-21FD6324BEE3}" destId="{C875110E-4B97-415D-8F2C-09540CEDD956}" srcOrd="7" destOrd="0" presId="urn:microsoft.com/office/officeart/2005/8/layout/list1"/>
    <dgm:cxn modelId="{D33EB8FD-5DB8-4483-AE6F-454FA4818C0F}" type="presParOf" srcId="{D90E0E6B-9C97-4AD1-9828-21FD6324BEE3}" destId="{72A34442-A325-4AC4-9790-649AC90FA2D7}" srcOrd="8" destOrd="0" presId="urn:microsoft.com/office/officeart/2005/8/layout/list1"/>
    <dgm:cxn modelId="{981D7F3C-BD57-47E6-BF61-B1EF75BD42E6}" type="presParOf" srcId="{72A34442-A325-4AC4-9790-649AC90FA2D7}" destId="{147BAEB5-DF30-4696-A429-63FAB8F395FB}" srcOrd="0" destOrd="0" presId="urn:microsoft.com/office/officeart/2005/8/layout/list1"/>
    <dgm:cxn modelId="{39F124FF-55A7-417A-BA7C-34E533081D40}" type="presParOf" srcId="{72A34442-A325-4AC4-9790-649AC90FA2D7}" destId="{24942B70-AA94-4AE9-8730-727FDBB5D635}" srcOrd="1" destOrd="0" presId="urn:microsoft.com/office/officeart/2005/8/layout/list1"/>
    <dgm:cxn modelId="{BBC43504-DFB4-43BC-8532-41AA7F0403F6}" type="presParOf" srcId="{D90E0E6B-9C97-4AD1-9828-21FD6324BEE3}" destId="{AFF4AA19-DB20-46D4-89E8-5854F25A94FA}" srcOrd="9" destOrd="0" presId="urn:microsoft.com/office/officeart/2005/8/layout/list1"/>
    <dgm:cxn modelId="{028B2AC3-4112-4F25-9819-CFB35C22B94D}" type="presParOf" srcId="{D90E0E6B-9C97-4AD1-9828-21FD6324BEE3}" destId="{77A77410-6892-4DA2-B629-592A28A860C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4024F1-47F3-46B8-A784-6E72902F733A}"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en-US"/>
        </a:p>
      </dgm:t>
    </dgm:pt>
    <dgm:pt modelId="{2F2ECE1C-CA49-4CEE-AAF5-FA796789BC71}">
      <dgm:prSet phldrT="[Text]"/>
      <dgm:spPr/>
      <dgm:t>
        <a:bodyPr/>
        <a:lstStyle/>
        <a:p>
          <a:r>
            <a:rPr lang="en-US" dirty="0" smtClean="0"/>
            <a:t>Who?</a:t>
          </a:r>
          <a:endParaRPr lang="en-US" dirty="0"/>
        </a:p>
      </dgm:t>
    </dgm:pt>
    <dgm:pt modelId="{8C3AACB2-16D8-483A-AE8D-0889F2167179}" type="parTrans" cxnId="{B53DEC0B-8471-4F8A-AD32-DAAD09E54596}">
      <dgm:prSet/>
      <dgm:spPr/>
      <dgm:t>
        <a:bodyPr/>
        <a:lstStyle/>
        <a:p>
          <a:endParaRPr lang="en-US"/>
        </a:p>
      </dgm:t>
    </dgm:pt>
    <dgm:pt modelId="{3DA908CF-0DB0-497D-895E-28B3E569F491}" type="sibTrans" cxnId="{B53DEC0B-8471-4F8A-AD32-DAAD09E54596}">
      <dgm:prSet/>
      <dgm:spPr/>
      <dgm:t>
        <a:bodyPr/>
        <a:lstStyle/>
        <a:p>
          <a:endParaRPr lang="en-US"/>
        </a:p>
      </dgm:t>
    </dgm:pt>
    <dgm:pt modelId="{76F07BF3-59DA-460D-9ACC-A3FFFD179049}">
      <dgm:prSet phldrT="[Text]" custT="1"/>
      <dgm:spPr/>
      <dgm:t>
        <a:bodyPr/>
        <a:lstStyle/>
        <a:p>
          <a:r>
            <a:rPr lang="en-US" sz="2400" dirty="0" smtClean="0"/>
            <a:t>Full-Time students</a:t>
          </a:r>
          <a:endParaRPr lang="en-US" sz="2400" dirty="0"/>
        </a:p>
      </dgm:t>
    </dgm:pt>
    <dgm:pt modelId="{7E9E569D-316E-4A12-80BB-055E62C17FDB}" type="parTrans" cxnId="{AF6CD108-3D8D-49FA-BF18-045142671AB5}">
      <dgm:prSet/>
      <dgm:spPr/>
      <dgm:t>
        <a:bodyPr/>
        <a:lstStyle/>
        <a:p>
          <a:endParaRPr lang="en-US"/>
        </a:p>
      </dgm:t>
    </dgm:pt>
    <dgm:pt modelId="{582C43EC-CE27-4F21-9321-544C947AA1DA}" type="sibTrans" cxnId="{AF6CD108-3D8D-49FA-BF18-045142671AB5}">
      <dgm:prSet/>
      <dgm:spPr/>
      <dgm:t>
        <a:bodyPr/>
        <a:lstStyle/>
        <a:p>
          <a:endParaRPr lang="en-US"/>
        </a:p>
      </dgm:t>
    </dgm:pt>
    <dgm:pt modelId="{E81D163D-E100-4002-AF69-7F62334D7A16}">
      <dgm:prSet phldrT="[Text]" custT="1"/>
      <dgm:spPr/>
      <dgm:t>
        <a:bodyPr/>
        <a:lstStyle/>
        <a:p>
          <a:r>
            <a:rPr lang="en-US" sz="2400" dirty="0" smtClean="0"/>
            <a:t>Part-Time students</a:t>
          </a:r>
          <a:endParaRPr lang="en-US" sz="2400" dirty="0"/>
        </a:p>
      </dgm:t>
    </dgm:pt>
    <dgm:pt modelId="{60CD9E30-3743-4649-95AD-04DC303E8506}" type="parTrans" cxnId="{033892E4-DD5D-4604-A578-E436A563681A}">
      <dgm:prSet/>
      <dgm:spPr/>
      <dgm:t>
        <a:bodyPr/>
        <a:lstStyle/>
        <a:p>
          <a:endParaRPr lang="en-US"/>
        </a:p>
      </dgm:t>
    </dgm:pt>
    <dgm:pt modelId="{4EC6BD08-048F-433B-9B12-BE64ECAED62C}" type="sibTrans" cxnId="{033892E4-DD5D-4604-A578-E436A563681A}">
      <dgm:prSet/>
      <dgm:spPr/>
      <dgm:t>
        <a:bodyPr/>
        <a:lstStyle/>
        <a:p>
          <a:endParaRPr lang="en-US"/>
        </a:p>
      </dgm:t>
    </dgm:pt>
    <dgm:pt modelId="{98ABCE81-3C39-403E-83EF-991BE0A11B31}">
      <dgm:prSet phldrT="[Text]" custT="1"/>
      <dgm:spPr/>
      <dgm:t>
        <a:bodyPr/>
        <a:lstStyle/>
        <a:p>
          <a:r>
            <a:rPr lang="en-US" sz="2400" dirty="0" smtClean="0"/>
            <a:t>Students placed in other public and private centers</a:t>
          </a:r>
          <a:endParaRPr lang="en-US" sz="2400" dirty="0"/>
        </a:p>
      </dgm:t>
    </dgm:pt>
    <dgm:pt modelId="{47A65EAA-52F2-4688-ACB3-9AE101F095AD}" type="parTrans" cxnId="{2743E6C3-D80D-4ED3-9BBC-EBD79D7A4A41}">
      <dgm:prSet/>
      <dgm:spPr/>
      <dgm:t>
        <a:bodyPr/>
        <a:lstStyle/>
        <a:p>
          <a:endParaRPr lang="en-US"/>
        </a:p>
      </dgm:t>
    </dgm:pt>
    <dgm:pt modelId="{3B300DF7-F360-4F69-BF25-3E2EDF4C667A}" type="sibTrans" cxnId="{2743E6C3-D80D-4ED3-9BBC-EBD79D7A4A41}">
      <dgm:prSet/>
      <dgm:spPr/>
      <dgm:t>
        <a:bodyPr/>
        <a:lstStyle/>
        <a:p>
          <a:endParaRPr lang="en-US"/>
        </a:p>
      </dgm:t>
    </dgm:pt>
    <dgm:pt modelId="{65FC4A6E-C1C1-422E-88AF-DACFD23BB0E2}">
      <dgm:prSet phldrT="[Text]" custT="1"/>
      <dgm:spPr/>
      <dgm:t>
        <a:bodyPr/>
        <a:lstStyle/>
        <a:p>
          <a:r>
            <a:rPr lang="en-US" sz="2400" dirty="0" smtClean="0"/>
            <a:t>Students in local or regional jails</a:t>
          </a:r>
          <a:endParaRPr lang="en-US" sz="2400" dirty="0"/>
        </a:p>
      </dgm:t>
    </dgm:pt>
    <dgm:pt modelId="{D79B0A69-B21B-4F9C-AE43-8A17E0DBF2BA}" type="parTrans" cxnId="{821518FB-7E2B-4CA6-88BE-BE264E2AFD8F}">
      <dgm:prSet/>
      <dgm:spPr/>
      <dgm:t>
        <a:bodyPr/>
        <a:lstStyle/>
        <a:p>
          <a:endParaRPr lang="en-US"/>
        </a:p>
      </dgm:t>
    </dgm:pt>
    <dgm:pt modelId="{A2D5D022-DD0D-4A19-A9FA-8A1245A09C11}" type="sibTrans" cxnId="{821518FB-7E2B-4CA6-88BE-BE264E2AFD8F}">
      <dgm:prSet/>
      <dgm:spPr/>
      <dgm:t>
        <a:bodyPr/>
        <a:lstStyle/>
        <a:p>
          <a:endParaRPr lang="en-US"/>
        </a:p>
      </dgm:t>
    </dgm:pt>
    <dgm:pt modelId="{D81E89EC-1D9B-4A85-A429-228577BB9C7E}" type="pres">
      <dgm:prSet presAssocID="{0F4024F1-47F3-46B8-A784-6E72902F733A}" presName="Name0" presStyleCnt="0">
        <dgm:presLayoutVars>
          <dgm:chMax val="1"/>
          <dgm:dir/>
          <dgm:animLvl val="ctr"/>
          <dgm:resizeHandles val="exact"/>
        </dgm:presLayoutVars>
      </dgm:prSet>
      <dgm:spPr/>
    </dgm:pt>
    <dgm:pt modelId="{CEF1A2B9-9B8C-4F3B-AFC6-3631CA587CB0}" type="pres">
      <dgm:prSet presAssocID="{2F2ECE1C-CA49-4CEE-AAF5-FA796789BC71}" presName="centerShape" presStyleLbl="node0" presStyleIdx="0" presStyleCnt="1"/>
      <dgm:spPr/>
    </dgm:pt>
    <dgm:pt modelId="{55F912A9-7A83-4674-8D7C-BD60F2E6B7E6}" type="pres">
      <dgm:prSet presAssocID="{7E9E569D-316E-4A12-80BB-055E62C17FDB}" presName="parTrans" presStyleLbl="sibTrans2D1" presStyleIdx="0" presStyleCnt="4"/>
      <dgm:spPr/>
    </dgm:pt>
    <dgm:pt modelId="{BA55986D-B431-4835-8EDD-213BBC5D0E7D}" type="pres">
      <dgm:prSet presAssocID="{7E9E569D-316E-4A12-80BB-055E62C17FDB}" presName="connectorText" presStyleLbl="sibTrans2D1" presStyleIdx="0" presStyleCnt="4"/>
      <dgm:spPr/>
    </dgm:pt>
    <dgm:pt modelId="{0EE51A12-85AA-4744-A13D-31D513B0AC10}" type="pres">
      <dgm:prSet presAssocID="{76F07BF3-59DA-460D-9ACC-A3FFFD179049}" presName="node" presStyleLbl="node1" presStyleIdx="0" presStyleCnt="4" custScaleX="133494" custScaleY="120701">
        <dgm:presLayoutVars>
          <dgm:bulletEnabled val="1"/>
        </dgm:presLayoutVars>
      </dgm:prSet>
      <dgm:spPr/>
    </dgm:pt>
    <dgm:pt modelId="{D84BA125-17D3-48F9-84C2-D9F1201961C8}" type="pres">
      <dgm:prSet presAssocID="{60CD9E30-3743-4649-95AD-04DC303E8506}" presName="parTrans" presStyleLbl="sibTrans2D1" presStyleIdx="1" presStyleCnt="4"/>
      <dgm:spPr/>
    </dgm:pt>
    <dgm:pt modelId="{287E5401-607A-42C0-8162-5704071E9126}" type="pres">
      <dgm:prSet presAssocID="{60CD9E30-3743-4649-95AD-04DC303E8506}" presName="connectorText" presStyleLbl="sibTrans2D1" presStyleIdx="1" presStyleCnt="4"/>
      <dgm:spPr/>
    </dgm:pt>
    <dgm:pt modelId="{213A479B-CB29-4FEE-B1A3-AE92A9520686}" type="pres">
      <dgm:prSet presAssocID="{E81D163D-E100-4002-AF69-7F62334D7A16}" presName="node" presStyleLbl="node1" presStyleIdx="1" presStyleCnt="4" custScaleX="133131" custScaleY="128615">
        <dgm:presLayoutVars>
          <dgm:bulletEnabled val="1"/>
        </dgm:presLayoutVars>
      </dgm:prSet>
      <dgm:spPr/>
      <dgm:t>
        <a:bodyPr/>
        <a:lstStyle/>
        <a:p>
          <a:endParaRPr lang="en-US"/>
        </a:p>
      </dgm:t>
    </dgm:pt>
    <dgm:pt modelId="{CCE4008F-82F6-4758-97A4-3E98A982EA38}" type="pres">
      <dgm:prSet presAssocID="{47A65EAA-52F2-4688-ACB3-9AE101F095AD}" presName="parTrans" presStyleLbl="sibTrans2D1" presStyleIdx="2" presStyleCnt="4"/>
      <dgm:spPr/>
    </dgm:pt>
    <dgm:pt modelId="{2C5FA0BC-5973-4FB6-AE78-C8C1AEA47E5A}" type="pres">
      <dgm:prSet presAssocID="{47A65EAA-52F2-4688-ACB3-9AE101F095AD}" presName="connectorText" presStyleLbl="sibTrans2D1" presStyleIdx="2" presStyleCnt="4"/>
      <dgm:spPr/>
    </dgm:pt>
    <dgm:pt modelId="{ACCCA869-551C-4BBC-BE54-61DB61DA8A43}" type="pres">
      <dgm:prSet presAssocID="{98ABCE81-3C39-403E-83EF-991BE0A11B31}" presName="node" presStyleLbl="node1" presStyleIdx="2" presStyleCnt="4" custScaleX="171347" custScaleY="141085">
        <dgm:presLayoutVars>
          <dgm:bulletEnabled val="1"/>
        </dgm:presLayoutVars>
      </dgm:prSet>
      <dgm:spPr/>
      <dgm:t>
        <a:bodyPr/>
        <a:lstStyle/>
        <a:p>
          <a:endParaRPr lang="en-US"/>
        </a:p>
      </dgm:t>
    </dgm:pt>
    <dgm:pt modelId="{594D102C-DE37-4612-8C0A-114676A6474B}" type="pres">
      <dgm:prSet presAssocID="{D79B0A69-B21B-4F9C-AE43-8A17E0DBF2BA}" presName="parTrans" presStyleLbl="sibTrans2D1" presStyleIdx="3" presStyleCnt="4"/>
      <dgm:spPr/>
    </dgm:pt>
    <dgm:pt modelId="{30EAB1ED-2AB5-4C82-8EBF-C69B16283D3D}" type="pres">
      <dgm:prSet presAssocID="{D79B0A69-B21B-4F9C-AE43-8A17E0DBF2BA}" presName="connectorText" presStyleLbl="sibTrans2D1" presStyleIdx="3" presStyleCnt="4"/>
      <dgm:spPr/>
    </dgm:pt>
    <dgm:pt modelId="{18FF9D16-9277-4815-9B98-45FD55D786F0}" type="pres">
      <dgm:prSet presAssocID="{65FC4A6E-C1C1-422E-88AF-DACFD23BB0E2}" presName="node" presStyleLbl="node1" presStyleIdx="3" presStyleCnt="4" custScaleX="136420" custScaleY="133219">
        <dgm:presLayoutVars>
          <dgm:bulletEnabled val="1"/>
        </dgm:presLayoutVars>
      </dgm:prSet>
      <dgm:spPr/>
      <dgm:t>
        <a:bodyPr/>
        <a:lstStyle/>
        <a:p>
          <a:endParaRPr lang="en-US"/>
        </a:p>
      </dgm:t>
    </dgm:pt>
  </dgm:ptLst>
  <dgm:cxnLst>
    <dgm:cxn modelId="{57BA6D2C-F695-4F36-9241-25D682F69770}" type="presOf" srcId="{47A65EAA-52F2-4688-ACB3-9AE101F095AD}" destId="{2C5FA0BC-5973-4FB6-AE78-C8C1AEA47E5A}" srcOrd="1" destOrd="0" presId="urn:microsoft.com/office/officeart/2005/8/layout/radial5"/>
    <dgm:cxn modelId="{6D8DCB75-7D24-445C-8572-4FC65B4BF4FA}" type="presOf" srcId="{65FC4A6E-C1C1-422E-88AF-DACFD23BB0E2}" destId="{18FF9D16-9277-4815-9B98-45FD55D786F0}" srcOrd="0" destOrd="0" presId="urn:microsoft.com/office/officeart/2005/8/layout/radial5"/>
    <dgm:cxn modelId="{033892E4-DD5D-4604-A578-E436A563681A}" srcId="{2F2ECE1C-CA49-4CEE-AAF5-FA796789BC71}" destId="{E81D163D-E100-4002-AF69-7F62334D7A16}" srcOrd="1" destOrd="0" parTransId="{60CD9E30-3743-4649-95AD-04DC303E8506}" sibTransId="{4EC6BD08-048F-433B-9B12-BE64ECAED62C}"/>
    <dgm:cxn modelId="{8204F260-19AD-4409-845A-588CD5D6F331}" type="presOf" srcId="{98ABCE81-3C39-403E-83EF-991BE0A11B31}" destId="{ACCCA869-551C-4BBC-BE54-61DB61DA8A43}" srcOrd="0" destOrd="0" presId="urn:microsoft.com/office/officeart/2005/8/layout/radial5"/>
    <dgm:cxn modelId="{B53DEC0B-8471-4F8A-AD32-DAAD09E54596}" srcId="{0F4024F1-47F3-46B8-A784-6E72902F733A}" destId="{2F2ECE1C-CA49-4CEE-AAF5-FA796789BC71}" srcOrd="0" destOrd="0" parTransId="{8C3AACB2-16D8-483A-AE8D-0889F2167179}" sibTransId="{3DA908CF-0DB0-497D-895E-28B3E569F491}"/>
    <dgm:cxn modelId="{002E28A6-7A33-40E7-A719-C0488B8F4038}" type="presOf" srcId="{60CD9E30-3743-4649-95AD-04DC303E8506}" destId="{D84BA125-17D3-48F9-84C2-D9F1201961C8}" srcOrd="0" destOrd="0" presId="urn:microsoft.com/office/officeart/2005/8/layout/radial5"/>
    <dgm:cxn modelId="{6A06153E-475D-4C3D-86C0-69B74D176C0A}" type="presOf" srcId="{0F4024F1-47F3-46B8-A784-6E72902F733A}" destId="{D81E89EC-1D9B-4A85-A429-228577BB9C7E}" srcOrd="0" destOrd="0" presId="urn:microsoft.com/office/officeart/2005/8/layout/radial5"/>
    <dgm:cxn modelId="{83677E03-BC1B-4756-8D76-82D4CD9710FE}" type="presOf" srcId="{76F07BF3-59DA-460D-9ACC-A3FFFD179049}" destId="{0EE51A12-85AA-4744-A13D-31D513B0AC10}" srcOrd="0" destOrd="0" presId="urn:microsoft.com/office/officeart/2005/8/layout/radial5"/>
    <dgm:cxn modelId="{95CEB594-687B-40BC-91A0-4D08EDBB399E}" type="presOf" srcId="{2F2ECE1C-CA49-4CEE-AAF5-FA796789BC71}" destId="{CEF1A2B9-9B8C-4F3B-AFC6-3631CA587CB0}" srcOrd="0" destOrd="0" presId="urn:microsoft.com/office/officeart/2005/8/layout/radial5"/>
    <dgm:cxn modelId="{821518FB-7E2B-4CA6-88BE-BE264E2AFD8F}" srcId="{2F2ECE1C-CA49-4CEE-AAF5-FA796789BC71}" destId="{65FC4A6E-C1C1-422E-88AF-DACFD23BB0E2}" srcOrd="3" destOrd="0" parTransId="{D79B0A69-B21B-4F9C-AE43-8A17E0DBF2BA}" sibTransId="{A2D5D022-DD0D-4A19-A9FA-8A1245A09C11}"/>
    <dgm:cxn modelId="{16D78247-1990-4971-B264-B218DC258C2C}" type="presOf" srcId="{D79B0A69-B21B-4F9C-AE43-8A17E0DBF2BA}" destId="{594D102C-DE37-4612-8C0A-114676A6474B}" srcOrd="0" destOrd="0" presId="urn:microsoft.com/office/officeart/2005/8/layout/radial5"/>
    <dgm:cxn modelId="{5A1DABEF-B12C-4D37-B3A2-4D5512617699}" type="presOf" srcId="{D79B0A69-B21B-4F9C-AE43-8A17E0DBF2BA}" destId="{30EAB1ED-2AB5-4C82-8EBF-C69B16283D3D}" srcOrd="1" destOrd="0" presId="urn:microsoft.com/office/officeart/2005/8/layout/radial5"/>
    <dgm:cxn modelId="{189FE7D7-6E8A-403A-B696-0E512C8A5630}" type="presOf" srcId="{7E9E569D-316E-4A12-80BB-055E62C17FDB}" destId="{BA55986D-B431-4835-8EDD-213BBC5D0E7D}" srcOrd="1" destOrd="0" presId="urn:microsoft.com/office/officeart/2005/8/layout/radial5"/>
    <dgm:cxn modelId="{72B1665C-3390-4F25-8AEB-BA96815C4530}" type="presOf" srcId="{7E9E569D-316E-4A12-80BB-055E62C17FDB}" destId="{55F912A9-7A83-4674-8D7C-BD60F2E6B7E6}" srcOrd="0" destOrd="0" presId="urn:microsoft.com/office/officeart/2005/8/layout/radial5"/>
    <dgm:cxn modelId="{A2C03694-ECFF-4030-80DB-A3D36C4E34BA}" type="presOf" srcId="{47A65EAA-52F2-4688-ACB3-9AE101F095AD}" destId="{CCE4008F-82F6-4758-97A4-3E98A982EA38}" srcOrd="0" destOrd="0" presId="urn:microsoft.com/office/officeart/2005/8/layout/radial5"/>
    <dgm:cxn modelId="{23AFE46C-47CD-4E76-AD7A-CFCFC3D38BBB}" type="presOf" srcId="{60CD9E30-3743-4649-95AD-04DC303E8506}" destId="{287E5401-607A-42C0-8162-5704071E9126}" srcOrd="1" destOrd="0" presId="urn:microsoft.com/office/officeart/2005/8/layout/radial5"/>
    <dgm:cxn modelId="{2743E6C3-D80D-4ED3-9BBC-EBD79D7A4A41}" srcId="{2F2ECE1C-CA49-4CEE-AAF5-FA796789BC71}" destId="{98ABCE81-3C39-403E-83EF-991BE0A11B31}" srcOrd="2" destOrd="0" parTransId="{47A65EAA-52F2-4688-ACB3-9AE101F095AD}" sibTransId="{3B300DF7-F360-4F69-BF25-3E2EDF4C667A}"/>
    <dgm:cxn modelId="{AF6CD108-3D8D-49FA-BF18-045142671AB5}" srcId="{2F2ECE1C-CA49-4CEE-AAF5-FA796789BC71}" destId="{76F07BF3-59DA-460D-9ACC-A3FFFD179049}" srcOrd="0" destOrd="0" parTransId="{7E9E569D-316E-4A12-80BB-055E62C17FDB}" sibTransId="{582C43EC-CE27-4F21-9321-544C947AA1DA}"/>
    <dgm:cxn modelId="{71C7586E-9D61-44AD-B3D6-8A9F773E6FBA}" type="presOf" srcId="{E81D163D-E100-4002-AF69-7F62334D7A16}" destId="{213A479B-CB29-4FEE-B1A3-AE92A9520686}" srcOrd="0" destOrd="0" presId="urn:microsoft.com/office/officeart/2005/8/layout/radial5"/>
    <dgm:cxn modelId="{A35D79ED-CFFD-4610-986A-E45B2B116DF0}" type="presParOf" srcId="{D81E89EC-1D9B-4A85-A429-228577BB9C7E}" destId="{CEF1A2B9-9B8C-4F3B-AFC6-3631CA587CB0}" srcOrd="0" destOrd="0" presId="urn:microsoft.com/office/officeart/2005/8/layout/radial5"/>
    <dgm:cxn modelId="{D899F32E-4780-491E-9D27-37D7E3854894}" type="presParOf" srcId="{D81E89EC-1D9B-4A85-A429-228577BB9C7E}" destId="{55F912A9-7A83-4674-8D7C-BD60F2E6B7E6}" srcOrd="1" destOrd="0" presId="urn:microsoft.com/office/officeart/2005/8/layout/radial5"/>
    <dgm:cxn modelId="{34C89082-1976-4DDB-85AD-5B8D136ABD14}" type="presParOf" srcId="{55F912A9-7A83-4674-8D7C-BD60F2E6B7E6}" destId="{BA55986D-B431-4835-8EDD-213BBC5D0E7D}" srcOrd="0" destOrd="0" presId="urn:microsoft.com/office/officeart/2005/8/layout/radial5"/>
    <dgm:cxn modelId="{85535992-F1B8-49A9-AC18-43B90FEE8033}" type="presParOf" srcId="{D81E89EC-1D9B-4A85-A429-228577BB9C7E}" destId="{0EE51A12-85AA-4744-A13D-31D513B0AC10}" srcOrd="2" destOrd="0" presId="urn:microsoft.com/office/officeart/2005/8/layout/radial5"/>
    <dgm:cxn modelId="{D898B8B4-2D49-4A0A-A728-B32C6679D592}" type="presParOf" srcId="{D81E89EC-1D9B-4A85-A429-228577BB9C7E}" destId="{D84BA125-17D3-48F9-84C2-D9F1201961C8}" srcOrd="3" destOrd="0" presId="urn:microsoft.com/office/officeart/2005/8/layout/radial5"/>
    <dgm:cxn modelId="{A380EFE7-040B-4D64-963C-F1E2AE5E48F6}" type="presParOf" srcId="{D84BA125-17D3-48F9-84C2-D9F1201961C8}" destId="{287E5401-607A-42C0-8162-5704071E9126}" srcOrd="0" destOrd="0" presId="urn:microsoft.com/office/officeart/2005/8/layout/radial5"/>
    <dgm:cxn modelId="{E91E41C5-CBBC-422E-8E9E-19C3CA90CEF9}" type="presParOf" srcId="{D81E89EC-1D9B-4A85-A429-228577BB9C7E}" destId="{213A479B-CB29-4FEE-B1A3-AE92A9520686}" srcOrd="4" destOrd="0" presId="urn:microsoft.com/office/officeart/2005/8/layout/radial5"/>
    <dgm:cxn modelId="{9ECECE6B-0C5B-4C2C-A7E4-E33D78BDC601}" type="presParOf" srcId="{D81E89EC-1D9B-4A85-A429-228577BB9C7E}" destId="{CCE4008F-82F6-4758-97A4-3E98A982EA38}" srcOrd="5" destOrd="0" presId="urn:microsoft.com/office/officeart/2005/8/layout/radial5"/>
    <dgm:cxn modelId="{FB702D62-999C-48BB-83B6-5A9C1369EE40}" type="presParOf" srcId="{CCE4008F-82F6-4758-97A4-3E98A982EA38}" destId="{2C5FA0BC-5973-4FB6-AE78-C8C1AEA47E5A}" srcOrd="0" destOrd="0" presId="urn:microsoft.com/office/officeart/2005/8/layout/radial5"/>
    <dgm:cxn modelId="{388B937F-E0EC-4E78-BC97-B51F6E9863F6}" type="presParOf" srcId="{D81E89EC-1D9B-4A85-A429-228577BB9C7E}" destId="{ACCCA869-551C-4BBC-BE54-61DB61DA8A43}" srcOrd="6" destOrd="0" presId="urn:microsoft.com/office/officeart/2005/8/layout/radial5"/>
    <dgm:cxn modelId="{55BC611E-628D-4886-BEB4-67B748489BFD}" type="presParOf" srcId="{D81E89EC-1D9B-4A85-A429-228577BB9C7E}" destId="{594D102C-DE37-4612-8C0A-114676A6474B}" srcOrd="7" destOrd="0" presId="urn:microsoft.com/office/officeart/2005/8/layout/radial5"/>
    <dgm:cxn modelId="{AA92538F-74F9-45B4-B7C2-5B73091D2F3B}" type="presParOf" srcId="{594D102C-DE37-4612-8C0A-114676A6474B}" destId="{30EAB1ED-2AB5-4C82-8EBF-C69B16283D3D}" srcOrd="0" destOrd="0" presId="urn:microsoft.com/office/officeart/2005/8/layout/radial5"/>
    <dgm:cxn modelId="{256855F6-7A5B-4B03-8AA9-274521EDF7FE}" type="presParOf" srcId="{D81E89EC-1D9B-4A85-A429-228577BB9C7E}" destId="{18FF9D16-9277-4815-9B98-45FD55D786F0}"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BB10B2-ADCC-4EC2-B03B-485E4D62C37A}" type="doc">
      <dgm:prSet loTypeId="urn:microsoft.com/office/officeart/2005/8/layout/vProcess5" loCatId="process" qsTypeId="urn:microsoft.com/office/officeart/2005/8/quickstyle/3d3" qsCatId="3D" csTypeId="urn:microsoft.com/office/officeart/2005/8/colors/accent1_2" csCatId="accent1" phldr="1"/>
      <dgm:spPr/>
      <dgm:t>
        <a:bodyPr/>
        <a:lstStyle/>
        <a:p>
          <a:endParaRPr lang="en-US"/>
        </a:p>
      </dgm:t>
    </dgm:pt>
    <dgm:pt modelId="{870ACE44-3B19-4C03-931E-884517D68DE8}">
      <dgm:prSet phldrT="[Text]"/>
      <dgm:spPr/>
      <dgm:t>
        <a:bodyPr/>
        <a:lstStyle/>
        <a:p>
          <a:r>
            <a:rPr lang="en-US" dirty="0" smtClean="0"/>
            <a:t>Upload Data</a:t>
          </a:r>
          <a:endParaRPr lang="en-US" dirty="0"/>
        </a:p>
      </dgm:t>
    </dgm:pt>
    <dgm:pt modelId="{4055375D-946E-46E6-8F8F-8A12DED7226A}" type="parTrans" cxnId="{FD8F1216-AE16-4E89-B8A3-426F3D0B5083}">
      <dgm:prSet/>
      <dgm:spPr/>
      <dgm:t>
        <a:bodyPr/>
        <a:lstStyle/>
        <a:p>
          <a:endParaRPr lang="en-US"/>
        </a:p>
      </dgm:t>
    </dgm:pt>
    <dgm:pt modelId="{04FDF14A-C6A5-4696-9F51-BFD8913D6FF2}" type="sibTrans" cxnId="{FD8F1216-AE16-4E89-B8A3-426F3D0B5083}">
      <dgm:prSet/>
      <dgm:spPr/>
      <dgm:t>
        <a:bodyPr/>
        <a:lstStyle/>
        <a:p>
          <a:endParaRPr lang="en-US" dirty="0"/>
        </a:p>
      </dgm:t>
    </dgm:pt>
    <dgm:pt modelId="{C2DC2165-EB10-44B3-AB7F-AD077C8C6E68}">
      <dgm:prSet phldrT="[Text]"/>
      <dgm:spPr/>
      <dgm:t>
        <a:bodyPr/>
        <a:lstStyle/>
        <a:p>
          <a:r>
            <a:rPr lang="en-US" dirty="0" smtClean="0"/>
            <a:t>Resolve all errors </a:t>
          </a:r>
          <a:endParaRPr lang="en-US" dirty="0"/>
        </a:p>
      </dgm:t>
    </dgm:pt>
    <dgm:pt modelId="{AFC5B02D-A8D9-4D77-A402-A90C30319647}" type="parTrans" cxnId="{C416DD2C-0AD9-4A05-BBB5-B42216C1DBAE}">
      <dgm:prSet/>
      <dgm:spPr/>
      <dgm:t>
        <a:bodyPr/>
        <a:lstStyle/>
        <a:p>
          <a:endParaRPr lang="en-US"/>
        </a:p>
      </dgm:t>
    </dgm:pt>
    <dgm:pt modelId="{DB8BC04D-A13F-4541-AF92-CFC64667658E}" type="sibTrans" cxnId="{C416DD2C-0AD9-4A05-BBB5-B42216C1DBAE}">
      <dgm:prSet/>
      <dgm:spPr/>
      <dgm:t>
        <a:bodyPr/>
        <a:lstStyle/>
        <a:p>
          <a:endParaRPr lang="en-US"/>
        </a:p>
      </dgm:t>
    </dgm:pt>
    <dgm:pt modelId="{5AA8604B-7C36-4340-A7EB-EBD18B8BEDC2}">
      <dgm:prSet phldrT="[Text]"/>
      <dgm:spPr/>
      <dgm:t>
        <a:bodyPr/>
        <a:lstStyle/>
        <a:p>
          <a:r>
            <a:rPr lang="en-US" dirty="0" smtClean="0"/>
            <a:t>Submit For Local Approval</a:t>
          </a:r>
          <a:endParaRPr lang="en-US" dirty="0"/>
        </a:p>
      </dgm:t>
    </dgm:pt>
    <dgm:pt modelId="{A638FE6F-2216-4E0A-A8A4-DBC2336E114C}" type="parTrans" cxnId="{AC2D27FE-4240-4077-8208-A1818A2BACF1}">
      <dgm:prSet/>
      <dgm:spPr/>
      <dgm:t>
        <a:bodyPr/>
        <a:lstStyle/>
        <a:p>
          <a:endParaRPr lang="en-US"/>
        </a:p>
      </dgm:t>
    </dgm:pt>
    <dgm:pt modelId="{4FABBCB4-F7BF-4ECE-975F-355F52A9BD99}" type="sibTrans" cxnId="{AC2D27FE-4240-4077-8208-A1818A2BACF1}">
      <dgm:prSet/>
      <dgm:spPr/>
      <dgm:t>
        <a:bodyPr/>
        <a:lstStyle/>
        <a:p>
          <a:endParaRPr lang="en-US" dirty="0"/>
        </a:p>
      </dgm:t>
    </dgm:pt>
    <dgm:pt modelId="{146ABB25-51A1-4A0C-8138-D8300D410746}">
      <dgm:prSet phldrT="[Text]"/>
      <dgm:spPr/>
      <dgm:t>
        <a:bodyPr/>
        <a:lstStyle/>
        <a:p>
          <a:r>
            <a:rPr lang="en-US" dirty="0" smtClean="0"/>
            <a:t>All Local Approvers </a:t>
          </a:r>
          <a:r>
            <a:rPr lang="en-US" dirty="0" smtClean="0"/>
            <a:t>review </a:t>
          </a:r>
          <a:r>
            <a:rPr lang="en-US" dirty="0" smtClean="0"/>
            <a:t>appropriate reports</a:t>
          </a:r>
          <a:endParaRPr lang="en-US" dirty="0"/>
        </a:p>
      </dgm:t>
    </dgm:pt>
    <dgm:pt modelId="{2EF54598-F766-413C-AE5F-071ECDF0ABF6}" type="parTrans" cxnId="{78EF46D2-018E-4D12-8E02-F0A40A0572DE}">
      <dgm:prSet/>
      <dgm:spPr/>
      <dgm:t>
        <a:bodyPr/>
        <a:lstStyle/>
        <a:p>
          <a:endParaRPr lang="en-US"/>
        </a:p>
      </dgm:t>
    </dgm:pt>
    <dgm:pt modelId="{86F22B61-06B2-493A-8DCB-007B4370C4EA}" type="sibTrans" cxnId="{78EF46D2-018E-4D12-8E02-F0A40A0572DE}">
      <dgm:prSet/>
      <dgm:spPr/>
      <dgm:t>
        <a:bodyPr/>
        <a:lstStyle/>
        <a:p>
          <a:endParaRPr lang="en-US"/>
        </a:p>
      </dgm:t>
    </dgm:pt>
    <dgm:pt modelId="{A14C4E85-EC61-4D47-976F-54EC6F2683DF}">
      <dgm:prSet phldrT="[Text]"/>
      <dgm:spPr/>
      <dgm:t>
        <a:bodyPr/>
        <a:lstStyle/>
        <a:p>
          <a:r>
            <a:rPr lang="en-US" dirty="0" smtClean="0"/>
            <a:t>Submit For Verification</a:t>
          </a:r>
          <a:endParaRPr lang="en-US" dirty="0"/>
        </a:p>
      </dgm:t>
    </dgm:pt>
    <dgm:pt modelId="{FCF8434E-30A2-45AD-8D6C-79A90E1ABF3F}" type="parTrans" cxnId="{E0A1E456-F7CA-46D1-BF57-38866A1DCE43}">
      <dgm:prSet/>
      <dgm:spPr/>
      <dgm:t>
        <a:bodyPr/>
        <a:lstStyle/>
        <a:p>
          <a:endParaRPr lang="en-US"/>
        </a:p>
      </dgm:t>
    </dgm:pt>
    <dgm:pt modelId="{CA6117BB-4852-43AF-8225-58736E1BAD47}" type="sibTrans" cxnId="{E0A1E456-F7CA-46D1-BF57-38866A1DCE43}">
      <dgm:prSet/>
      <dgm:spPr/>
      <dgm:t>
        <a:bodyPr/>
        <a:lstStyle/>
        <a:p>
          <a:endParaRPr lang="en-US"/>
        </a:p>
      </dgm:t>
    </dgm:pt>
    <dgm:pt modelId="{18EBAB93-5B53-406A-99C4-69591C009BBC}">
      <dgm:prSet phldrT="[Text]"/>
      <dgm:spPr/>
      <dgm:t>
        <a:bodyPr/>
        <a:lstStyle/>
        <a:p>
          <a:r>
            <a:rPr lang="en-US" dirty="0" smtClean="0"/>
            <a:t>Select Submit for Verification</a:t>
          </a:r>
          <a:endParaRPr lang="en-US" dirty="0"/>
        </a:p>
      </dgm:t>
    </dgm:pt>
    <dgm:pt modelId="{D88EBCE8-417D-43BB-AA4D-36E093531D11}" type="parTrans" cxnId="{A1FFBEC8-C5E4-4CFC-A187-939FCBE100C4}">
      <dgm:prSet/>
      <dgm:spPr/>
      <dgm:t>
        <a:bodyPr/>
        <a:lstStyle/>
        <a:p>
          <a:endParaRPr lang="en-US"/>
        </a:p>
      </dgm:t>
    </dgm:pt>
    <dgm:pt modelId="{CD948B45-D609-44F7-922F-3B3121DB5761}" type="sibTrans" cxnId="{A1FFBEC8-C5E4-4CFC-A187-939FCBE100C4}">
      <dgm:prSet/>
      <dgm:spPr/>
      <dgm:t>
        <a:bodyPr/>
        <a:lstStyle/>
        <a:p>
          <a:endParaRPr lang="en-US"/>
        </a:p>
      </dgm:t>
    </dgm:pt>
    <dgm:pt modelId="{9676BB94-3DED-4235-8FF6-D542E8556835}">
      <dgm:prSet phldrT="[Text]"/>
      <dgm:spPr/>
      <dgm:t>
        <a:bodyPr/>
        <a:lstStyle/>
        <a:p>
          <a:r>
            <a:rPr lang="en-US" dirty="0" smtClean="0"/>
            <a:t>Review Verification Report</a:t>
          </a:r>
          <a:endParaRPr lang="en-US" dirty="0"/>
        </a:p>
      </dgm:t>
    </dgm:pt>
    <dgm:pt modelId="{5F1B029E-D54E-4C06-BEF5-287EC1C1EEFB}" type="parTrans" cxnId="{8208A2BD-66F6-4A68-AE6D-C423C63CA401}">
      <dgm:prSet/>
      <dgm:spPr/>
      <dgm:t>
        <a:bodyPr/>
        <a:lstStyle/>
        <a:p>
          <a:endParaRPr lang="en-US"/>
        </a:p>
      </dgm:t>
    </dgm:pt>
    <dgm:pt modelId="{C4089C27-C60E-490F-8B09-50F6B73DEB47}" type="sibTrans" cxnId="{8208A2BD-66F6-4A68-AE6D-C423C63CA401}">
      <dgm:prSet/>
      <dgm:spPr/>
      <dgm:t>
        <a:bodyPr/>
        <a:lstStyle/>
        <a:p>
          <a:endParaRPr lang="en-US"/>
        </a:p>
      </dgm:t>
    </dgm:pt>
    <dgm:pt modelId="{43922EE2-2ED0-48C2-A14B-6CFC7BAEECA0}">
      <dgm:prSet phldrT="[Text]"/>
      <dgm:spPr/>
      <dgm:t>
        <a:bodyPr/>
        <a:lstStyle/>
        <a:p>
          <a:r>
            <a:rPr lang="en-US" dirty="0" smtClean="0"/>
            <a:t>Not all Approvers see all reports</a:t>
          </a:r>
          <a:endParaRPr lang="en-US" dirty="0"/>
        </a:p>
      </dgm:t>
    </dgm:pt>
    <dgm:pt modelId="{2A6A455C-6153-48D9-BC9E-F125E24B4C6A}" type="parTrans" cxnId="{21CA6158-D2C9-4ED9-BA72-F1750045BF1C}">
      <dgm:prSet/>
      <dgm:spPr/>
      <dgm:t>
        <a:bodyPr/>
        <a:lstStyle/>
        <a:p>
          <a:endParaRPr lang="en-US"/>
        </a:p>
      </dgm:t>
    </dgm:pt>
    <dgm:pt modelId="{59BA3BDC-58CB-4490-9035-00B8A005B5A6}" type="sibTrans" cxnId="{21CA6158-D2C9-4ED9-BA72-F1750045BF1C}">
      <dgm:prSet/>
      <dgm:spPr/>
      <dgm:t>
        <a:bodyPr/>
        <a:lstStyle/>
        <a:p>
          <a:endParaRPr lang="en-US"/>
        </a:p>
      </dgm:t>
    </dgm:pt>
    <dgm:pt modelId="{A85B2C04-F57E-4DE4-B9C6-14350F2442A0}">
      <dgm:prSet phldrT="[Text]"/>
      <dgm:spPr/>
      <dgm:t>
        <a:bodyPr/>
        <a:lstStyle/>
        <a:p>
          <a:r>
            <a:rPr lang="en-US" dirty="0" smtClean="0"/>
            <a:t>Must have access to SRC Application</a:t>
          </a:r>
          <a:endParaRPr lang="en-US" dirty="0"/>
        </a:p>
      </dgm:t>
    </dgm:pt>
    <dgm:pt modelId="{FF8D4F32-C938-4DA0-81A4-792CE8188468}" type="parTrans" cxnId="{6243C988-CC31-4769-9057-8A1FF6FCE2E8}">
      <dgm:prSet/>
      <dgm:spPr/>
      <dgm:t>
        <a:bodyPr/>
        <a:lstStyle/>
        <a:p>
          <a:endParaRPr lang="en-US"/>
        </a:p>
      </dgm:t>
    </dgm:pt>
    <dgm:pt modelId="{42412E57-D5A4-4BF9-9B65-2B9DD9B463B6}" type="sibTrans" cxnId="{6243C988-CC31-4769-9057-8A1FF6FCE2E8}">
      <dgm:prSet/>
      <dgm:spPr/>
      <dgm:t>
        <a:bodyPr/>
        <a:lstStyle/>
        <a:p>
          <a:endParaRPr lang="en-US"/>
        </a:p>
      </dgm:t>
    </dgm:pt>
    <dgm:pt modelId="{AD39FB89-BA82-4ADE-95C6-05558B3D1B53}">
      <dgm:prSet phldrT="[Text]"/>
      <dgm:spPr/>
      <dgm:t>
        <a:bodyPr/>
        <a:lstStyle/>
        <a:p>
          <a:r>
            <a:rPr lang="en-US" dirty="0" smtClean="0"/>
            <a:t>Collection Manager monitor the process until </a:t>
          </a:r>
          <a:r>
            <a:rPr lang="en-US" dirty="0" smtClean="0"/>
            <a:t>all approvals are complete</a:t>
          </a:r>
          <a:endParaRPr lang="en-US" dirty="0"/>
        </a:p>
      </dgm:t>
    </dgm:pt>
    <dgm:pt modelId="{1F109D63-817F-4AED-914F-78C00C3FD5A5}" type="parTrans" cxnId="{1F3F078C-5E17-40DF-A7D8-4DB790B37C69}">
      <dgm:prSet/>
      <dgm:spPr/>
      <dgm:t>
        <a:bodyPr/>
        <a:lstStyle/>
        <a:p>
          <a:endParaRPr lang="en-US"/>
        </a:p>
      </dgm:t>
    </dgm:pt>
    <dgm:pt modelId="{7A0B2F34-20A0-4203-9C74-DACE7BF2AA58}" type="sibTrans" cxnId="{1F3F078C-5E17-40DF-A7D8-4DB790B37C69}">
      <dgm:prSet/>
      <dgm:spPr/>
      <dgm:t>
        <a:bodyPr/>
        <a:lstStyle/>
        <a:p>
          <a:endParaRPr lang="en-US"/>
        </a:p>
      </dgm:t>
    </dgm:pt>
    <dgm:pt modelId="{3C79BCE2-7247-4C37-91C6-78EE40839151}">
      <dgm:prSet phldrT="[Text]"/>
      <dgm:spPr/>
      <dgm:t>
        <a:bodyPr/>
        <a:lstStyle/>
        <a:p>
          <a:r>
            <a:rPr lang="en-US" dirty="0" smtClean="0"/>
            <a:t>Sends the reports to SDCA</a:t>
          </a:r>
          <a:endParaRPr lang="en-US" dirty="0"/>
        </a:p>
      </dgm:t>
    </dgm:pt>
    <dgm:pt modelId="{2783CA81-302D-4E7B-B98D-AEC6E250F946}" type="parTrans" cxnId="{61F8C516-9666-4630-8DE0-8F37E915DE4A}">
      <dgm:prSet/>
      <dgm:spPr/>
      <dgm:t>
        <a:bodyPr/>
        <a:lstStyle/>
        <a:p>
          <a:endParaRPr lang="en-US"/>
        </a:p>
      </dgm:t>
    </dgm:pt>
    <dgm:pt modelId="{63CF16B7-1C93-4A5D-A4C1-A73E83B76981}" type="sibTrans" cxnId="{61F8C516-9666-4630-8DE0-8F37E915DE4A}">
      <dgm:prSet/>
      <dgm:spPr/>
      <dgm:t>
        <a:bodyPr/>
        <a:lstStyle/>
        <a:p>
          <a:endParaRPr lang="en-US"/>
        </a:p>
      </dgm:t>
    </dgm:pt>
    <dgm:pt modelId="{B2A70D10-402A-4405-8818-AF2B0E125E4E}">
      <dgm:prSet phldrT="[Text]"/>
      <dgm:spPr/>
      <dgm:t>
        <a:bodyPr/>
        <a:lstStyle/>
        <a:p>
          <a:r>
            <a:rPr lang="en-US" dirty="0" smtClean="0"/>
            <a:t>Superintendent or designee needs SDCA permissions, not SRC. </a:t>
          </a:r>
          <a:endParaRPr lang="en-US" dirty="0"/>
        </a:p>
      </dgm:t>
    </dgm:pt>
    <dgm:pt modelId="{17F77A47-514D-4BB9-A076-A30D6C3E7529}" type="parTrans" cxnId="{17843581-9F3D-49FA-B157-A29E53F3E6CD}">
      <dgm:prSet/>
      <dgm:spPr/>
      <dgm:t>
        <a:bodyPr/>
        <a:lstStyle/>
        <a:p>
          <a:endParaRPr lang="en-US"/>
        </a:p>
      </dgm:t>
    </dgm:pt>
    <dgm:pt modelId="{9959757A-214B-4A20-977C-44F8CDC5DA97}" type="sibTrans" cxnId="{17843581-9F3D-49FA-B157-A29E53F3E6CD}">
      <dgm:prSet/>
      <dgm:spPr/>
      <dgm:t>
        <a:bodyPr/>
        <a:lstStyle/>
        <a:p>
          <a:endParaRPr lang="en-US"/>
        </a:p>
      </dgm:t>
    </dgm:pt>
    <dgm:pt modelId="{21FE684D-3D07-4C0B-95E6-20DBE8467264}" type="pres">
      <dgm:prSet presAssocID="{D6BB10B2-ADCC-4EC2-B03B-485E4D62C37A}" presName="outerComposite" presStyleCnt="0">
        <dgm:presLayoutVars>
          <dgm:chMax val="5"/>
          <dgm:dir/>
          <dgm:resizeHandles val="exact"/>
        </dgm:presLayoutVars>
      </dgm:prSet>
      <dgm:spPr/>
      <dgm:t>
        <a:bodyPr/>
        <a:lstStyle/>
        <a:p>
          <a:endParaRPr lang="en-US"/>
        </a:p>
      </dgm:t>
    </dgm:pt>
    <dgm:pt modelId="{B2496F50-A647-43F9-958B-2A19B9B05C0B}" type="pres">
      <dgm:prSet presAssocID="{D6BB10B2-ADCC-4EC2-B03B-485E4D62C37A}" presName="dummyMaxCanvas" presStyleCnt="0">
        <dgm:presLayoutVars/>
      </dgm:prSet>
      <dgm:spPr/>
    </dgm:pt>
    <dgm:pt modelId="{CECDA332-2378-48A4-8725-89011DD5645A}" type="pres">
      <dgm:prSet presAssocID="{D6BB10B2-ADCC-4EC2-B03B-485E4D62C37A}" presName="ThreeNodes_1" presStyleLbl="node1" presStyleIdx="0" presStyleCnt="3">
        <dgm:presLayoutVars>
          <dgm:bulletEnabled val="1"/>
        </dgm:presLayoutVars>
      </dgm:prSet>
      <dgm:spPr/>
      <dgm:t>
        <a:bodyPr/>
        <a:lstStyle/>
        <a:p>
          <a:endParaRPr lang="en-US"/>
        </a:p>
      </dgm:t>
    </dgm:pt>
    <dgm:pt modelId="{BB4CEB16-DDD3-4952-9411-2E9419884F78}" type="pres">
      <dgm:prSet presAssocID="{D6BB10B2-ADCC-4EC2-B03B-485E4D62C37A}" presName="ThreeNodes_2" presStyleLbl="node1" presStyleIdx="1" presStyleCnt="3">
        <dgm:presLayoutVars>
          <dgm:bulletEnabled val="1"/>
        </dgm:presLayoutVars>
      </dgm:prSet>
      <dgm:spPr/>
      <dgm:t>
        <a:bodyPr/>
        <a:lstStyle/>
        <a:p>
          <a:endParaRPr lang="en-US"/>
        </a:p>
      </dgm:t>
    </dgm:pt>
    <dgm:pt modelId="{6CB900EE-23AB-48BA-B58B-ABF24778BC11}" type="pres">
      <dgm:prSet presAssocID="{D6BB10B2-ADCC-4EC2-B03B-485E4D62C37A}" presName="ThreeNodes_3" presStyleLbl="node1" presStyleIdx="2" presStyleCnt="3">
        <dgm:presLayoutVars>
          <dgm:bulletEnabled val="1"/>
        </dgm:presLayoutVars>
      </dgm:prSet>
      <dgm:spPr/>
      <dgm:t>
        <a:bodyPr/>
        <a:lstStyle/>
        <a:p>
          <a:endParaRPr lang="en-US"/>
        </a:p>
      </dgm:t>
    </dgm:pt>
    <dgm:pt modelId="{7B07D3D4-75B4-4167-A735-889E9523F457}" type="pres">
      <dgm:prSet presAssocID="{D6BB10B2-ADCC-4EC2-B03B-485E4D62C37A}" presName="ThreeConn_1-2" presStyleLbl="fgAccFollowNode1" presStyleIdx="0" presStyleCnt="2">
        <dgm:presLayoutVars>
          <dgm:bulletEnabled val="1"/>
        </dgm:presLayoutVars>
      </dgm:prSet>
      <dgm:spPr/>
      <dgm:t>
        <a:bodyPr/>
        <a:lstStyle/>
        <a:p>
          <a:endParaRPr lang="en-US"/>
        </a:p>
      </dgm:t>
    </dgm:pt>
    <dgm:pt modelId="{8F4A3F6C-C226-4C0C-A47A-D16AC6672BD3}" type="pres">
      <dgm:prSet presAssocID="{D6BB10B2-ADCC-4EC2-B03B-485E4D62C37A}" presName="ThreeConn_2-3" presStyleLbl="fgAccFollowNode1" presStyleIdx="1" presStyleCnt="2">
        <dgm:presLayoutVars>
          <dgm:bulletEnabled val="1"/>
        </dgm:presLayoutVars>
      </dgm:prSet>
      <dgm:spPr/>
      <dgm:t>
        <a:bodyPr/>
        <a:lstStyle/>
        <a:p>
          <a:endParaRPr lang="en-US"/>
        </a:p>
      </dgm:t>
    </dgm:pt>
    <dgm:pt modelId="{1EA0D2DB-CF45-45FA-963A-28EBFE87A220}" type="pres">
      <dgm:prSet presAssocID="{D6BB10B2-ADCC-4EC2-B03B-485E4D62C37A}" presName="ThreeNodes_1_text" presStyleLbl="node1" presStyleIdx="2" presStyleCnt="3">
        <dgm:presLayoutVars>
          <dgm:bulletEnabled val="1"/>
        </dgm:presLayoutVars>
      </dgm:prSet>
      <dgm:spPr/>
      <dgm:t>
        <a:bodyPr/>
        <a:lstStyle/>
        <a:p>
          <a:endParaRPr lang="en-US"/>
        </a:p>
      </dgm:t>
    </dgm:pt>
    <dgm:pt modelId="{6423BAD7-E5A6-4816-A5AA-114EE720854F}" type="pres">
      <dgm:prSet presAssocID="{D6BB10B2-ADCC-4EC2-B03B-485E4D62C37A}" presName="ThreeNodes_2_text" presStyleLbl="node1" presStyleIdx="2" presStyleCnt="3">
        <dgm:presLayoutVars>
          <dgm:bulletEnabled val="1"/>
        </dgm:presLayoutVars>
      </dgm:prSet>
      <dgm:spPr/>
      <dgm:t>
        <a:bodyPr/>
        <a:lstStyle/>
        <a:p>
          <a:endParaRPr lang="en-US"/>
        </a:p>
      </dgm:t>
    </dgm:pt>
    <dgm:pt modelId="{8F422A5F-377B-42FB-9217-7BECE779CCE3}" type="pres">
      <dgm:prSet presAssocID="{D6BB10B2-ADCC-4EC2-B03B-485E4D62C37A}" presName="ThreeNodes_3_text" presStyleLbl="node1" presStyleIdx="2" presStyleCnt="3">
        <dgm:presLayoutVars>
          <dgm:bulletEnabled val="1"/>
        </dgm:presLayoutVars>
      </dgm:prSet>
      <dgm:spPr/>
      <dgm:t>
        <a:bodyPr/>
        <a:lstStyle/>
        <a:p>
          <a:endParaRPr lang="en-US"/>
        </a:p>
      </dgm:t>
    </dgm:pt>
  </dgm:ptLst>
  <dgm:cxnLst>
    <dgm:cxn modelId="{E6503CAB-5FA6-4F36-BF0D-DF9350ACFBE8}" type="presOf" srcId="{3C79BCE2-7247-4C37-91C6-78EE40839151}" destId="{6CB900EE-23AB-48BA-B58B-ABF24778BC11}" srcOrd="0" destOrd="2" presId="urn:microsoft.com/office/officeart/2005/8/layout/vProcess5"/>
    <dgm:cxn modelId="{FC384357-B30C-4F1E-B3DB-004737435978}" type="presOf" srcId="{A14C4E85-EC61-4D47-976F-54EC6F2683DF}" destId="{6CB900EE-23AB-48BA-B58B-ABF24778BC11}" srcOrd="0" destOrd="0" presId="urn:microsoft.com/office/officeart/2005/8/layout/vProcess5"/>
    <dgm:cxn modelId="{104A416C-E2AA-4F14-B6D1-061E0D0CC861}" type="presOf" srcId="{870ACE44-3B19-4C03-931E-884517D68DE8}" destId="{CECDA332-2378-48A4-8725-89011DD5645A}" srcOrd="0" destOrd="0" presId="urn:microsoft.com/office/officeart/2005/8/layout/vProcess5"/>
    <dgm:cxn modelId="{E0A1E456-F7CA-46D1-BF57-38866A1DCE43}" srcId="{D6BB10B2-ADCC-4EC2-B03B-485E4D62C37A}" destId="{A14C4E85-EC61-4D47-976F-54EC6F2683DF}" srcOrd="2" destOrd="0" parTransId="{FCF8434E-30A2-45AD-8D6C-79A90E1ABF3F}" sibTransId="{CA6117BB-4852-43AF-8225-58736E1BAD47}"/>
    <dgm:cxn modelId="{47910236-4E4E-43AC-8042-15A236005CFC}" type="presOf" srcId="{5AA8604B-7C36-4340-A7EB-EBD18B8BEDC2}" destId="{BB4CEB16-DDD3-4952-9411-2E9419884F78}" srcOrd="0" destOrd="0" presId="urn:microsoft.com/office/officeart/2005/8/layout/vProcess5"/>
    <dgm:cxn modelId="{0087C73E-ED6F-44A1-8D4C-AEFBFBD1D162}" type="presOf" srcId="{C2DC2165-EB10-44B3-AB7F-AD077C8C6E68}" destId="{CECDA332-2378-48A4-8725-89011DD5645A}" srcOrd="0" destOrd="1" presId="urn:microsoft.com/office/officeart/2005/8/layout/vProcess5"/>
    <dgm:cxn modelId="{06538A9B-F24B-404A-AB05-D8C79F12518E}" type="presOf" srcId="{AD39FB89-BA82-4ADE-95C6-05558B3D1B53}" destId="{6423BAD7-E5A6-4816-A5AA-114EE720854F}" srcOrd="1" destOrd="4" presId="urn:microsoft.com/office/officeart/2005/8/layout/vProcess5"/>
    <dgm:cxn modelId="{1167D618-4FBB-40D2-8826-E97C26194B98}" type="presOf" srcId="{9676BB94-3DED-4235-8FF6-D542E8556835}" destId="{1EA0D2DB-CF45-45FA-963A-28EBFE87A220}" srcOrd="1" destOrd="2" presId="urn:microsoft.com/office/officeart/2005/8/layout/vProcess5"/>
    <dgm:cxn modelId="{A1FFBEC8-C5E4-4CFC-A187-939FCBE100C4}" srcId="{A14C4E85-EC61-4D47-976F-54EC6F2683DF}" destId="{18EBAB93-5B53-406A-99C4-69591C009BBC}" srcOrd="0" destOrd="0" parTransId="{D88EBCE8-417D-43BB-AA4D-36E093531D11}" sibTransId="{CD948B45-D609-44F7-922F-3B3121DB5761}"/>
    <dgm:cxn modelId="{1F3F078C-5E17-40DF-A7D8-4DB790B37C69}" srcId="{5AA8604B-7C36-4340-A7EB-EBD18B8BEDC2}" destId="{AD39FB89-BA82-4ADE-95C6-05558B3D1B53}" srcOrd="3" destOrd="0" parTransId="{1F109D63-817F-4AED-914F-78C00C3FD5A5}" sibTransId="{7A0B2F34-20A0-4203-9C74-DACE7BF2AA58}"/>
    <dgm:cxn modelId="{F40BBCFC-00FA-438A-8CCC-A905FB988B3C}" type="presOf" srcId="{04FDF14A-C6A5-4696-9F51-BFD8913D6FF2}" destId="{7B07D3D4-75B4-4167-A735-889E9523F457}" srcOrd="0" destOrd="0" presId="urn:microsoft.com/office/officeart/2005/8/layout/vProcess5"/>
    <dgm:cxn modelId="{FDB0ED2C-53F2-4477-93C1-4822CD6C7815}" type="presOf" srcId="{9676BB94-3DED-4235-8FF6-D542E8556835}" destId="{CECDA332-2378-48A4-8725-89011DD5645A}" srcOrd="0" destOrd="2" presId="urn:microsoft.com/office/officeart/2005/8/layout/vProcess5"/>
    <dgm:cxn modelId="{8B126EA6-3578-4816-BFEA-2C131132C700}" type="presOf" srcId="{3C79BCE2-7247-4C37-91C6-78EE40839151}" destId="{8F422A5F-377B-42FB-9217-7BECE779CCE3}" srcOrd="1" destOrd="2" presId="urn:microsoft.com/office/officeart/2005/8/layout/vProcess5"/>
    <dgm:cxn modelId="{17843581-9F3D-49FA-B157-A29E53F3E6CD}" srcId="{A14C4E85-EC61-4D47-976F-54EC6F2683DF}" destId="{B2A70D10-402A-4405-8818-AF2B0E125E4E}" srcOrd="2" destOrd="0" parTransId="{17F77A47-514D-4BB9-A076-A30D6C3E7529}" sibTransId="{9959757A-214B-4A20-977C-44F8CDC5DA97}"/>
    <dgm:cxn modelId="{8208A2BD-66F6-4A68-AE6D-C423C63CA401}" srcId="{870ACE44-3B19-4C03-931E-884517D68DE8}" destId="{9676BB94-3DED-4235-8FF6-D542E8556835}" srcOrd="1" destOrd="0" parTransId="{5F1B029E-D54E-4C06-BEF5-287EC1C1EEFB}" sibTransId="{C4089C27-C60E-490F-8B09-50F6B73DEB47}"/>
    <dgm:cxn modelId="{21FA5442-143B-41BC-985A-D51D3A1B0C13}" type="presOf" srcId="{C2DC2165-EB10-44B3-AB7F-AD077C8C6E68}" destId="{1EA0D2DB-CF45-45FA-963A-28EBFE87A220}" srcOrd="1" destOrd="1" presId="urn:microsoft.com/office/officeart/2005/8/layout/vProcess5"/>
    <dgm:cxn modelId="{61F8C516-9666-4630-8DE0-8F37E915DE4A}" srcId="{A14C4E85-EC61-4D47-976F-54EC6F2683DF}" destId="{3C79BCE2-7247-4C37-91C6-78EE40839151}" srcOrd="1" destOrd="0" parTransId="{2783CA81-302D-4E7B-B98D-AEC6E250F946}" sibTransId="{63CF16B7-1C93-4A5D-A4C1-A73E83B76981}"/>
    <dgm:cxn modelId="{5F8EE85E-712E-47BD-B087-572041263BE4}" type="presOf" srcId="{B2A70D10-402A-4405-8818-AF2B0E125E4E}" destId="{8F422A5F-377B-42FB-9217-7BECE779CCE3}" srcOrd="1" destOrd="3" presId="urn:microsoft.com/office/officeart/2005/8/layout/vProcess5"/>
    <dgm:cxn modelId="{21CA6158-D2C9-4ED9-BA72-F1750045BF1C}" srcId="{5AA8604B-7C36-4340-A7EB-EBD18B8BEDC2}" destId="{43922EE2-2ED0-48C2-A14B-6CFC7BAEECA0}" srcOrd="1" destOrd="0" parTransId="{2A6A455C-6153-48D9-BC9E-F125E24B4C6A}" sibTransId="{59BA3BDC-58CB-4490-9035-00B8A005B5A6}"/>
    <dgm:cxn modelId="{78EF46D2-018E-4D12-8E02-F0A40A0572DE}" srcId="{5AA8604B-7C36-4340-A7EB-EBD18B8BEDC2}" destId="{146ABB25-51A1-4A0C-8138-D8300D410746}" srcOrd="0" destOrd="0" parTransId="{2EF54598-F766-413C-AE5F-071ECDF0ABF6}" sibTransId="{86F22B61-06B2-493A-8DCB-007B4370C4EA}"/>
    <dgm:cxn modelId="{C416DD2C-0AD9-4A05-BBB5-B42216C1DBAE}" srcId="{870ACE44-3B19-4C03-931E-884517D68DE8}" destId="{C2DC2165-EB10-44B3-AB7F-AD077C8C6E68}" srcOrd="0" destOrd="0" parTransId="{AFC5B02D-A8D9-4D77-A402-A90C30319647}" sibTransId="{DB8BC04D-A13F-4541-AF92-CFC64667658E}"/>
    <dgm:cxn modelId="{91BD840B-9C5C-4CBB-80BE-DFBA14BEB46B}" type="presOf" srcId="{D6BB10B2-ADCC-4EC2-B03B-485E4D62C37A}" destId="{21FE684D-3D07-4C0B-95E6-20DBE8467264}" srcOrd="0" destOrd="0" presId="urn:microsoft.com/office/officeart/2005/8/layout/vProcess5"/>
    <dgm:cxn modelId="{6243C988-CC31-4769-9057-8A1FF6FCE2E8}" srcId="{5AA8604B-7C36-4340-A7EB-EBD18B8BEDC2}" destId="{A85B2C04-F57E-4DE4-B9C6-14350F2442A0}" srcOrd="2" destOrd="0" parTransId="{FF8D4F32-C938-4DA0-81A4-792CE8188468}" sibTransId="{42412E57-D5A4-4BF9-9B65-2B9DD9B463B6}"/>
    <dgm:cxn modelId="{6B509027-58ED-4C80-BF72-429E39AADAB7}" type="presOf" srcId="{A14C4E85-EC61-4D47-976F-54EC6F2683DF}" destId="{8F422A5F-377B-42FB-9217-7BECE779CCE3}" srcOrd="1" destOrd="0" presId="urn:microsoft.com/office/officeart/2005/8/layout/vProcess5"/>
    <dgm:cxn modelId="{6265B102-47C7-491B-82F5-9AADD6E13F1D}" type="presOf" srcId="{43922EE2-2ED0-48C2-A14B-6CFC7BAEECA0}" destId="{6423BAD7-E5A6-4816-A5AA-114EE720854F}" srcOrd="1" destOrd="2" presId="urn:microsoft.com/office/officeart/2005/8/layout/vProcess5"/>
    <dgm:cxn modelId="{77DC8877-74B8-462C-AEF8-165DA6E3E000}" type="presOf" srcId="{870ACE44-3B19-4C03-931E-884517D68DE8}" destId="{1EA0D2DB-CF45-45FA-963A-28EBFE87A220}" srcOrd="1" destOrd="0" presId="urn:microsoft.com/office/officeart/2005/8/layout/vProcess5"/>
    <dgm:cxn modelId="{356DD0C0-DF80-4354-8712-51684726FDB7}" type="presOf" srcId="{AD39FB89-BA82-4ADE-95C6-05558B3D1B53}" destId="{BB4CEB16-DDD3-4952-9411-2E9419884F78}" srcOrd="0" destOrd="4" presId="urn:microsoft.com/office/officeart/2005/8/layout/vProcess5"/>
    <dgm:cxn modelId="{3ACA1F40-270A-45DB-B186-329EFEAED00F}" type="presOf" srcId="{A85B2C04-F57E-4DE4-B9C6-14350F2442A0}" destId="{BB4CEB16-DDD3-4952-9411-2E9419884F78}" srcOrd="0" destOrd="3" presId="urn:microsoft.com/office/officeart/2005/8/layout/vProcess5"/>
    <dgm:cxn modelId="{AC2D27FE-4240-4077-8208-A1818A2BACF1}" srcId="{D6BB10B2-ADCC-4EC2-B03B-485E4D62C37A}" destId="{5AA8604B-7C36-4340-A7EB-EBD18B8BEDC2}" srcOrd="1" destOrd="0" parTransId="{A638FE6F-2216-4E0A-A8A4-DBC2336E114C}" sibTransId="{4FABBCB4-F7BF-4ECE-975F-355F52A9BD99}"/>
    <dgm:cxn modelId="{5050B05B-FF43-4AA0-AA49-FD2D06D5966C}" type="presOf" srcId="{B2A70D10-402A-4405-8818-AF2B0E125E4E}" destId="{6CB900EE-23AB-48BA-B58B-ABF24778BC11}" srcOrd="0" destOrd="3" presId="urn:microsoft.com/office/officeart/2005/8/layout/vProcess5"/>
    <dgm:cxn modelId="{3241EB33-DF32-4F80-AE93-2EFFD248D97D}" type="presOf" srcId="{146ABB25-51A1-4A0C-8138-D8300D410746}" destId="{BB4CEB16-DDD3-4952-9411-2E9419884F78}" srcOrd="0" destOrd="1" presId="urn:microsoft.com/office/officeart/2005/8/layout/vProcess5"/>
    <dgm:cxn modelId="{7DC43B70-525B-4826-9FAB-3ED5AD6834C5}" type="presOf" srcId="{18EBAB93-5B53-406A-99C4-69591C009BBC}" destId="{8F422A5F-377B-42FB-9217-7BECE779CCE3}" srcOrd="1" destOrd="1" presId="urn:microsoft.com/office/officeart/2005/8/layout/vProcess5"/>
    <dgm:cxn modelId="{2A8EAF65-76FC-453D-BA4D-17F630614B0F}" type="presOf" srcId="{5AA8604B-7C36-4340-A7EB-EBD18B8BEDC2}" destId="{6423BAD7-E5A6-4816-A5AA-114EE720854F}" srcOrd="1" destOrd="0" presId="urn:microsoft.com/office/officeart/2005/8/layout/vProcess5"/>
    <dgm:cxn modelId="{0A2673EB-D750-413B-AE03-B46C9E634B6B}" type="presOf" srcId="{18EBAB93-5B53-406A-99C4-69591C009BBC}" destId="{6CB900EE-23AB-48BA-B58B-ABF24778BC11}" srcOrd="0" destOrd="1" presId="urn:microsoft.com/office/officeart/2005/8/layout/vProcess5"/>
    <dgm:cxn modelId="{A0AFD957-8285-4486-AEC7-456E9FECC171}" type="presOf" srcId="{4FABBCB4-F7BF-4ECE-975F-355F52A9BD99}" destId="{8F4A3F6C-C226-4C0C-A47A-D16AC6672BD3}" srcOrd="0" destOrd="0" presId="urn:microsoft.com/office/officeart/2005/8/layout/vProcess5"/>
    <dgm:cxn modelId="{B4A6B3A3-065F-43DD-9379-359FC824599F}" type="presOf" srcId="{43922EE2-2ED0-48C2-A14B-6CFC7BAEECA0}" destId="{BB4CEB16-DDD3-4952-9411-2E9419884F78}" srcOrd="0" destOrd="2" presId="urn:microsoft.com/office/officeart/2005/8/layout/vProcess5"/>
    <dgm:cxn modelId="{34292512-53ED-4C49-8C9A-942E46979F2F}" type="presOf" srcId="{A85B2C04-F57E-4DE4-B9C6-14350F2442A0}" destId="{6423BAD7-E5A6-4816-A5AA-114EE720854F}" srcOrd="1" destOrd="3" presId="urn:microsoft.com/office/officeart/2005/8/layout/vProcess5"/>
    <dgm:cxn modelId="{FD8F1216-AE16-4E89-B8A3-426F3D0B5083}" srcId="{D6BB10B2-ADCC-4EC2-B03B-485E4D62C37A}" destId="{870ACE44-3B19-4C03-931E-884517D68DE8}" srcOrd="0" destOrd="0" parTransId="{4055375D-946E-46E6-8F8F-8A12DED7226A}" sibTransId="{04FDF14A-C6A5-4696-9F51-BFD8913D6FF2}"/>
    <dgm:cxn modelId="{0BB72D00-8EB5-464C-9C3D-06EB7911E93F}" type="presOf" srcId="{146ABB25-51A1-4A0C-8138-D8300D410746}" destId="{6423BAD7-E5A6-4816-A5AA-114EE720854F}" srcOrd="1" destOrd="1" presId="urn:microsoft.com/office/officeart/2005/8/layout/vProcess5"/>
    <dgm:cxn modelId="{7FF61CB1-A770-4FF9-8510-0D835A23E6FA}" type="presParOf" srcId="{21FE684D-3D07-4C0B-95E6-20DBE8467264}" destId="{B2496F50-A647-43F9-958B-2A19B9B05C0B}" srcOrd="0" destOrd="0" presId="urn:microsoft.com/office/officeart/2005/8/layout/vProcess5"/>
    <dgm:cxn modelId="{4461B6EB-1E0D-4D4E-8CD5-59570F65E80E}" type="presParOf" srcId="{21FE684D-3D07-4C0B-95E6-20DBE8467264}" destId="{CECDA332-2378-48A4-8725-89011DD5645A}" srcOrd="1" destOrd="0" presId="urn:microsoft.com/office/officeart/2005/8/layout/vProcess5"/>
    <dgm:cxn modelId="{318AA397-5843-4E18-A45B-822A036F0C79}" type="presParOf" srcId="{21FE684D-3D07-4C0B-95E6-20DBE8467264}" destId="{BB4CEB16-DDD3-4952-9411-2E9419884F78}" srcOrd="2" destOrd="0" presId="urn:microsoft.com/office/officeart/2005/8/layout/vProcess5"/>
    <dgm:cxn modelId="{A6653D42-31BA-4077-8C4A-D8E5A4354E03}" type="presParOf" srcId="{21FE684D-3D07-4C0B-95E6-20DBE8467264}" destId="{6CB900EE-23AB-48BA-B58B-ABF24778BC11}" srcOrd="3" destOrd="0" presId="urn:microsoft.com/office/officeart/2005/8/layout/vProcess5"/>
    <dgm:cxn modelId="{72ED8B93-752F-4E15-8DE3-0209D3E35D4A}" type="presParOf" srcId="{21FE684D-3D07-4C0B-95E6-20DBE8467264}" destId="{7B07D3D4-75B4-4167-A735-889E9523F457}" srcOrd="4" destOrd="0" presId="urn:microsoft.com/office/officeart/2005/8/layout/vProcess5"/>
    <dgm:cxn modelId="{A5FB2E16-2ED2-409F-91EA-1E823ED0D851}" type="presParOf" srcId="{21FE684D-3D07-4C0B-95E6-20DBE8467264}" destId="{8F4A3F6C-C226-4C0C-A47A-D16AC6672BD3}" srcOrd="5" destOrd="0" presId="urn:microsoft.com/office/officeart/2005/8/layout/vProcess5"/>
    <dgm:cxn modelId="{391A9932-6D8E-43A2-8F4C-C898BB02E5EE}" type="presParOf" srcId="{21FE684D-3D07-4C0B-95E6-20DBE8467264}" destId="{1EA0D2DB-CF45-45FA-963A-28EBFE87A220}" srcOrd="6" destOrd="0" presId="urn:microsoft.com/office/officeart/2005/8/layout/vProcess5"/>
    <dgm:cxn modelId="{1248F5FE-FB7D-48AD-8627-4037F29CFA6F}" type="presParOf" srcId="{21FE684D-3D07-4C0B-95E6-20DBE8467264}" destId="{6423BAD7-E5A6-4816-A5AA-114EE720854F}" srcOrd="7" destOrd="0" presId="urn:microsoft.com/office/officeart/2005/8/layout/vProcess5"/>
    <dgm:cxn modelId="{E829E0C6-8E3F-448B-A301-2B2CAEA09D0A}" type="presParOf" srcId="{21FE684D-3D07-4C0B-95E6-20DBE8467264}" destId="{8F422A5F-377B-42FB-9217-7BECE779CCE3}"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8C9A4-D939-4D00-9721-56BB7232B7CD}">
      <dsp:nvSpPr>
        <dsp:cNvPr id="0" name=""/>
        <dsp:cNvSpPr/>
      </dsp:nvSpPr>
      <dsp:spPr>
        <a:xfrm>
          <a:off x="0" y="1453558"/>
          <a:ext cx="6626807"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43B9C1D-713E-41F5-93BF-D69EF5EA9140}">
      <dsp:nvSpPr>
        <dsp:cNvPr id="0" name=""/>
        <dsp:cNvSpPr/>
      </dsp:nvSpPr>
      <dsp:spPr>
        <a:xfrm>
          <a:off x="331340" y="1117915"/>
          <a:ext cx="4638764"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334" tIns="0" rIns="175334" bIns="0" numCol="1" spcCol="1270" anchor="ctr" anchorCtr="0">
          <a:noAutofit/>
        </a:bodyPr>
        <a:lstStyle/>
        <a:p>
          <a:pPr lvl="0" algn="l" defTabSz="1022350">
            <a:lnSpc>
              <a:spcPct val="90000"/>
            </a:lnSpc>
            <a:spcBef>
              <a:spcPct val="0"/>
            </a:spcBef>
            <a:spcAft>
              <a:spcPct val="35000"/>
            </a:spcAft>
          </a:pPr>
          <a:r>
            <a:rPr lang="en-US" sz="2300" kern="1200" dirty="0" smtClean="0"/>
            <a:t>Every Student Succeeds Act (ESSA)</a:t>
          </a:r>
          <a:endParaRPr lang="en-US" sz="2300" kern="1200" dirty="0"/>
        </a:p>
      </dsp:txBody>
      <dsp:txXfrm>
        <a:off x="364484" y="1151059"/>
        <a:ext cx="4572476" cy="612672"/>
      </dsp:txXfrm>
    </dsp:sp>
    <dsp:sp modelId="{10DDD4C9-5F73-4593-BC85-5D86CE392451}">
      <dsp:nvSpPr>
        <dsp:cNvPr id="0" name=""/>
        <dsp:cNvSpPr/>
      </dsp:nvSpPr>
      <dsp:spPr>
        <a:xfrm>
          <a:off x="0" y="2500675"/>
          <a:ext cx="6626807"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6A9CDE-0E70-4135-A261-11397BCFBC84}">
      <dsp:nvSpPr>
        <dsp:cNvPr id="0" name=""/>
        <dsp:cNvSpPr/>
      </dsp:nvSpPr>
      <dsp:spPr>
        <a:xfrm>
          <a:off x="331340" y="2161196"/>
          <a:ext cx="4638764"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334" tIns="0" rIns="175334" bIns="0" numCol="1" spcCol="1270" anchor="ctr" anchorCtr="0">
          <a:noAutofit/>
        </a:bodyPr>
        <a:lstStyle/>
        <a:p>
          <a:pPr lvl="0" algn="l" defTabSz="1022350">
            <a:lnSpc>
              <a:spcPct val="90000"/>
            </a:lnSpc>
            <a:spcBef>
              <a:spcPct val="0"/>
            </a:spcBef>
            <a:spcAft>
              <a:spcPct val="35000"/>
            </a:spcAft>
          </a:pPr>
          <a:r>
            <a:rPr lang="en-US" sz="2300" kern="1200" dirty="0" smtClean="0"/>
            <a:t>State Mandates</a:t>
          </a:r>
          <a:endParaRPr lang="en-US" sz="2300" kern="1200" dirty="0"/>
        </a:p>
      </dsp:txBody>
      <dsp:txXfrm>
        <a:off x="364484" y="2194340"/>
        <a:ext cx="4572476" cy="612672"/>
      </dsp:txXfrm>
    </dsp:sp>
    <dsp:sp modelId="{77A77410-6892-4DA2-B629-592A28A860CA}">
      <dsp:nvSpPr>
        <dsp:cNvPr id="0" name=""/>
        <dsp:cNvSpPr/>
      </dsp:nvSpPr>
      <dsp:spPr>
        <a:xfrm>
          <a:off x="0" y="3543956"/>
          <a:ext cx="6626807"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4942B70-AA94-4AE9-8730-727FDBB5D635}">
      <dsp:nvSpPr>
        <dsp:cNvPr id="0" name=""/>
        <dsp:cNvSpPr/>
      </dsp:nvSpPr>
      <dsp:spPr>
        <a:xfrm>
          <a:off x="331340" y="3204476"/>
          <a:ext cx="4638764"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334" tIns="0" rIns="175334" bIns="0" numCol="1" spcCol="1270" anchor="ctr" anchorCtr="0">
          <a:noAutofit/>
        </a:bodyPr>
        <a:lstStyle/>
        <a:p>
          <a:pPr lvl="0" algn="l" defTabSz="1022350">
            <a:lnSpc>
              <a:spcPct val="90000"/>
            </a:lnSpc>
            <a:spcBef>
              <a:spcPct val="0"/>
            </a:spcBef>
            <a:spcAft>
              <a:spcPct val="35000"/>
            </a:spcAft>
          </a:pPr>
          <a:r>
            <a:rPr lang="en-US" sz="2300" kern="1200" dirty="0" smtClean="0"/>
            <a:t>Public Reporting</a:t>
          </a:r>
          <a:endParaRPr lang="en-US" sz="2300" kern="1200" dirty="0"/>
        </a:p>
      </dsp:txBody>
      <dsp:txXfrm>
        <a:off x="364484" y="3237620"/>
        <a:ext cx="4572476" cy="6126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F1A2B9-9B8C-4F3B-AFC6-3631CA587CB0}">
      <dsp:nvSpPr>
        <dsp:cNvPr id="0" name=""/>
        <dsp:cNvSpPr/>
      </dsp:nvSpPr>
      <dsp:spPr>
        <a:xfrm>
          <a:off x="4099062" y="1967357"/>
          <a:ext cx="1455227" cy="14552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en-US" sz="3100" kern="1200" dirty="0" smtClean="0"/>
            <a:t>Who?</a:t>
          </a:r>
          <a:endParaRPr lang="en-US" sz="3100" kern="1200" dirty="0"/>
        </a:p>
      </dsp:txBody>
      <dsp:txXfrm>
        <a:off x="4312175" y="2180470"/>
        <a:ext cx="1029001" cy="1029001"/>
      </dsp:txXfrm>
    </dsp:sp>
    <dsp:sp modelId="{55F912A9-7A83-4674-8D7C-BD60F2E6B7E6}">
      <dsp:nvSpPr>
        <dsp:cNvPr id="0" name=""/>
        <dsp:cNvSpPr/>
      </dsp:nvSpPr>
      <dsp:spPr>
        <a:xfrm rot="16200000">
          <a:off x="4712361" y="1510750"/>
          <a:ext cx="228629" cy="4947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4746656" y="1644000"/>
        <a:ext cx="160040" cy="296867"/>
      </dsp:txXfrm>
    </dsp:sp>
    <dsp:sp modelId="{0EE51A12-85AA-4744-A13D-31D513B0AC10}">
      <dsp:nvSpPr>
        <dsp:cNvPr id="0" name=""/>
        <dsp:cNvSpPr/>
      </dsp:nvSpPr>
      <dsp:spPr>
        <a:xfrm>
          <a:off x="3855355" y="-220493"/>
          <a:ext cx="1942641" cy="17564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Full-Time students</a:t>
          </a:r>
          <a:endParaRPr lang="en-US" sz="2400" kern="1200" dirty="0"/>
        </a:p>
      </dsp:txBody>
      <dsp:txXfrm>
        <a:off x="4139848" y="36737"/>
        <a:ext cx="1373655" cy="1242014"/>
      </dsp:txXfrm>
    </dsp:sp>
    <dsp:sp modelId="{D84BA125-17D3-48F9-84C2-D9F1201961C8}">
      <dsp:nvSpPr>
        <dsp:cNvPr id="0" name=""/>
        <dsp:cNvSpPr/>
      </dsp:nvSpPr>
      <dsp:spPr>
        <a:xfrm>
          <a:off x="5629295" y="2447582"/>
          <a:ext cx="180695" cy="4947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5629295" y="2546537"/>
        <a:ext cx="126487" cy="296867"/>
      </dsp:txXfrm>
    </dsp:sp>
    <dsp:sp modelId="{213A479B-CB29-4FEE-B1A3-AE92A9520686}">
      <dsp:nvSpPr>
        <dsp:cNvPr id="0" name=""/>
        <dsp:cNvSpPr/>
      </dsp:nvSpPr>
      <dsp:spPr>
        <a:xfrm>
          <a:off x="5895224" y="1759150"/>
          <a:ext cx="1937359" cy="187164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Part-Time students</a:t>
          </a:r>
          <a:endParaRPr lang="en-US" sz="2400" kern="1200" dirty="0"/>
        </a:p>
      </dsp:txBody>
      <dsp:txXfrm>
        <a:off x="6178944" y="2033245"/>
        <a:ext cx="1369919" cy="1323450"/>
      </dsp:txXfrm>
    </dsp:sp>
    <dsp:sp modelId="{CCE4008F-82F6-4758-97A4-3E98A982EA38}">
      <dsp:nvSpPr>
        <dsp:cNvPr id="0" name=""/>
        <dsp:cNvSpPr/>
      </dsp:nvSpPr>
      <dsp:spPr>
        <a:xfrm rot="5400000">
          <a:off x="4751665" y="3312480"/>
          <a:ext cx="150021" cy="4947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4774168" y="3388932"/>
        <a:ext cx="105015" cy="296867"/>
      </dsp:txXfrm>
    </dsp:sp>
    <dsp:sp modelId="{ACCCA869-551C-4BBC-BE54-61DB61DA8A43}">
      <dsp:nvSpPr>
        <dsp:cNvPr id="0" name=""/>
        <dsp:cNvSpPr/>
      </dsp:nvSpPr>
      <dsp:spPr>
        <a:xfrm>
          <a:off x="3579932" y="3705644"/>
          <a:ext cx="2493488" cy="2053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Students placed in other public and private centers</a:t>
          </a:r>
          <a:endParaRPr lang="en-US" sz="2400" kern="1200" dirty="0"/>
        </a:p>
      </dsp:txBody>
      <dsp:txXfrm>
        <a:off x="3945095" y="4006315"/>
        <a:ext cx="1763162" cy="1451765"/>
      </dsp:txXfrm>
    </dsp:sp>
    <dsp:sp modelId="{594D102C-DE37-4612-8C0A-114676A6474B}">
      <dsp:nvSpPr>
        <dsp:cNvPr id="0" name=""/>
        <dsp:cNvSpPr/>
      </dsp:nvSpPr>
      <dsp:spPr>
        <a:xfrm rot="10800000">
          <a:off x="3861310" y="2447582"/>
          <a:ext cx="168011" cy="4947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rot="10800000">
        <a:off x="3911713" y="2546537"/>
        <a:ext cx="117608" cy="296867"/>
      </dsp:txXfrm>
    </dsp:sp>
    <dsp:sp modelId="{18FF9D16-9277-4815-9B98-45FD55D786F0}">
      <dsp:nvSpPr>
        <dsp:cNvPr id="0" name=""/>
        <dsp:cNvSpPr/>
      </dsp:nvSpPr>
      <dsp:spPr>
        <a:xfrm>
          <a:off x="1796838" y="1725651"/>
          <a:ext cx="1985221" cy="193863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Students in local or regional jails</a:t>
          </a:r>
          <a:endParaRPr lang="en-US" sz="2400" kern="1200" dirty="0"/>
        </a:p>
      </dsp:txBody>
      <dsp:txXfrm>
        <a:off x="2087567" y="2009558"/>
        <a:ext cx="1403763" cy="13708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CDA332-2378-48A4-8725-89011DD5645A}">
      <dsp:nvSpPr>
        <dsp:cNvPr id="0" name=""/>
        <dsp:cNvSpPr/>
      </dsp:nvSpPr>
      <dsp:spPr>
        <a:xfrm>
          <a:off x="0" y="0"/>
          <a:ext cx="9489558" cy="1824546"/>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Upload Data</a:t>
          </a:r>
          <a:endParaRPr lang="en-US" sz="2200" kern="1200" dirty="0"/>
        </a:p>
        <a:p>
          <a:pPr marL="171450" lvl="1" indent="-171450" algn="l" defTabSz="755650">
            <a:lnSpc>
              <a:spcPct val="90000"/>
            </a:lnSpc>
            <a:spcBef>
              <a:spcPct val="0"/>
            </a:spcBef>
            <a:spcAft>
              <a:spcPct val="15000"/>
            </a:spcAft>
            <a:buChar char="••"/>
          </a:pPr>
          <a:r>
            <a:rPr lang="en-US" sz="1700" kern="1200" dirty="0" smtClean="0"/>
            <a:t>Resolve all errors </a:t>
          </a:r>
          <a:endParaRPr lang="en-US" sz="1700" kern="1200" dirty="0"/>
        </a:p>
        <a:p>
          <a:pPr marL="171450" lvl="1" indent="-171450" algn="l" defTabSz="755650">
            <a:lnSpc>
              <a:spcPct val="90000"/>
            </a:lnSpc>
            <a:spcBef>
              <a:spcPct val="0"/>
            </a:spcBef>
            <a:spcAft>
              <a:spcPct val="15000"/>
            </a:spcAft>
            <a:buChar char="••"/>
          </a:pPr>
          <a:r>
            <a:rPr lang="en-US" sz="1700" kern="1200" dirty="0" smtClean="0"/>
            <a:t>Review Verification Report</a:t>
          </a:r>
          <a:endParaRPr lang="en-US" sz="1700" kern="1200" dirty="0"/>
        </a:p>
      </dsp:txBody>
      <dsp:txXfrm>
        <a:off x="53439" y="53439"/>
        <a:ext cx="7520730" cy="1717668"/>
      </dsp:txXfrm>
    </dsp:sp>
    <dsp:sp modelId="{BB4CEB16-DDD3-4952-9411-2E9419884F78}">
      <dsp:nvSpPr>
        <dsp:cNvPr id="0" name=""/>
        <dsp:cNvSpPr/>
      </dsp:nvSpPr>
      <dsp:spPr>
        <a:xfrm>
          <a:off x="837313" y="2128637"/>
          <a:ext cx="9489558" cy="1824546"/>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Submit For Local Approval</a:t>
          </a:r>
          <a:endParaRPr lang="en-US" sz="2200" kern="1200" dirty="0"/>
        </a:p>
        <a:p>
          <a:pPr marL="171450" lvl="1" indent="-171450" algn="l" defTabSz="755650">
            <a:lnSpc>
              <a:spcPct val="90000"/>
            </a:lnSpc>
            <a:spcBef>
              <a:spcPct val="0"/>
            </a:spcBef>
            <a:spcAft>
              <a:spcPct val="15000"/>
            </a:spcAft>
            <a:buChar char="••"/>
          </a:pPr>
          <a:r>
            <a:rPr lang="en-US" sz="1700" kern="1200" dirty="0" smtClean="0"/>
            <a:t>All Local Approvers </a:t>
          </a:r>
          <a:r>
            <a:rPr lang="en-US" sz="1700" kern="1200" dirty="0" smtClean="0"/>
            <a:t>review </a:t>
          </a:r>
          <a:r>
            <a:rPr lang="en-US" sz="1700" kern="1200" dirty="0" smtClean="0"/>
            <a:t>appropriate reports</a:t>
          </a:r>
          <a:endParaRPr lang="en-US" sz="1700" kern="1200" dirty="0"/>
        </a:p>
        <a:p>
          <a:pPr marL="171450" lvl="1" indent="-171450" algn="l" defTabSz="755650">
            <a:lnSpc>
              <a:spcPct val="90000"/>
            </a:lnSpc>
            <a:spcBef>
              <a:spcPct val="0"/>
            </a:spcBef>
            <a:spcAft>
              <a:spcPct val="15000"/>
            </a:spcAft>
            <a:buChar char="••"/>
          </a:pPr>
          <a:r>
            <a:rPr lang="en-US" sz="1700" kern="1200" dirty="0" smtClean="0"/>
            <a:t>Not all Approvers see all reports</a:t>
          </a:r>
          <a:endParaRPr lang="en-US" sz="1700" kern="1200" dirty="0"/>
        </a:p>
        <a:p>
          <a:pPr marL="171450" lvl="1" indent="-171450" algn="l" defTabSz="755650">
            <a:lnSpc>
              <a:spcPct val="90000"/>
            </a:lnSpc>
            <a:spcBef>
              <a:spcPct val="0"/>
            </a:spcBef>
            <a:spcAft>
              <a:spcPct val="15000"/>
            </a:spcAft>
            <a:buChar char="••"/>
          </a:pPr>
          <a:r>
            <a:rPr lang="en-US" sz="1700" kern="1200" dirty="0" smtClean="0"/>
            <a:t>Must have access to SRC Application</a:t>
          </a:r>
          <a:endParaRPr lang="en-US" sz="1700" kern="1200" dirty="0"/>
        </a:p>
        <a:p>
          <a:pPr marL="171450" lvl="1" indent="-171450" algn="l" defTabSz="755650">
            <a:lnSpc>
              <a:spcPct val="90000"/>
            </a:lnSpc>
            <a:spcBef>
              <a:spcPct val="0"/>
            </a:spcBef>
            <a:spcAft>
              <a:spcPct val="15000"/>
            </a:spcAft>
            <a:buChar char="••"/>
          </a:pPr>
          <a:r>
            <a:rPr lang="en-US" sz="1700" kern="1200" dirty="0" smtClean="0"/>
            <a:t>Collection Manager monitor the process until </a:t>
          </a:r>
          <a:r>
            <a:rPr lang="en-US" sz="1700" kern="1200" dirty="0" smtClean="0"/>
            <a:t>all approvals are complete</a:t>
          </a:r>
          <a:endParaRPr lang="en-US" sz="1700" kern="1200" dirty="0"/>
        </a:p>
      </dsp:txBody>
      <dsp:txXfrm>
        <a:off x="890752" y="2182076"/>
        <a:ext cx="7359410" cy="1717668"/>
      </dsp:txXfrm>
    </dsp:sp>
    <dsp:sp modelId="{6CB900EE-23AB-48BA-B58B-ABF24778BC11}">
      <dsp:nvSpPr>
        <dsp:cNvPr id="0" name=""/>
        <dsp:cNvSpPr/>
      </dsp:nvSpPr>
      <dsp:spPr>
        <a:xfrm>
          <a:off x="1674627" y="4257275"/>
          <a:ext cx="9489558" cy="1824546"/>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Submit For Verification</a:t>
          </a:r>
          <a:endParaRPr lang="en-US" sz="2200" kern="1200" dirty="0"/>
        </a:p>
        <a:p>
          <a:pPr marL="171450" lvl="1" indent="-171450" algn="l" defTabSz="755650">
            <a:lnSpc>
              <a:spcPct val="90000"/>
            </a:lnSpc>
            <a:spcBef>
              <a:spcPct val="0"/>
            </a:spcBef>
            <a:spcAft>
              <a:spcPct val="15000"/>
            </a:spcAft>
            <a:buChar char="••"/>
          </a:pPr>
          <a:r>
            <a:rPr lang="en-US" sz="1700" kern="1200" dirty="0" smtClean="0"/>
            <a:t>Select Submit for Verification</a:t>
          </a:r>
          <a:endParaRPr lang="en-US" sz="1700" kern="1200" dirty="0"/>
        </a:p>
        <a:p>
          <a:pPr marL="171450" lvl="1" indent="-171450" algn="l" defTabSz="755650">
            <a:lnSpc>
              <a:spcPct val="90000"/>
            </a:lnSpc>
            <a:spcBef>
              <a:spcPct val="0"/>
            </a:spcBef>
            <a:spcAft>
              <a:spcPct val="15000"/>
            </a:spcAft>
            <a:buChar char="••"/>
          </a:pPr>
          <a:r>
            <a:rPr lang="en-US" sz="1700" kern="1200" dirty="0" smtClean="0"/>
            <a:t>Sends the reports to SDCA</a:t>
          </a:r>
          <a:endParaRPr lang="en-US" sz="1700" kern="1200" dirty="0"/>
        </a:p>
        <a:p>
          <a:pPr marL="171450" lvl="1" indent="-171450" algn="l" defTabSz="755650">
            <a:lnSpc>
              <a:spcPct val="90000"/>
            </a:lnSpc>
            <a:spcBef>
              <a:spcPct val="0"/>
            </a:spcBef>
            <a:spcAft>
              <a:spcPct val="15000"/>
            </a:spcAft>
            <a:buChar char="••"/>
          </a:pPr>
          <a:r>
            <a:rPr lang="en-US" sz="1700" kern="1200" dirty="0" smtClean="0"/>
            <a:t>Superintendent or designee needs SDCA permissions, not SRC. </a:t>
          </a:r>
          <a:endParaRPr lang="en-US" sz="1700" kern="1200" dirty="0"/>
        </a:p>
      </dsp:txBody>
      <dsp:txXfrm>
        <a:off x="1728066" y="4310714"/>
        <a:ext cx="7359410" cy="1717668"/>
      </dsp:txXfrm>
    </dsp:sp>
    <dsp:sp modelId="{7B07D3D4-75B4-4167-A735-889E9523F457}">
      <dsp:nvSpPr>
        <dsp:cNvPr id="0" name=""/>
        <dsp:cNvSpPr/>
      </dsp:nvSpPr>
      <dsp:spPr>
        <a:xfrm>
          <a:off x="8303602" y="1383614"/>
          <a:ext cx="1185955" cy="1185955"/>
        </a:xfrm>
        <a:prstGeom prst="downArrow">
          <a:avLst>
            <a:gd name="adj1" fmla="val 55000"/>
            <a:gd name="adj2" fmla="val 45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dirty="0"/>
        </a:p>
      </dsp:txBody>
      <dsp:txXfrm>
        <a:off x="8570442" y="1383614"/>
        <a:ext cx="652275" cy="892431"/>
      </dsp:txXfrm>
    </dsp:sp>
    <dsp:sp modelId="{8F4A3F6C-C226-4C0C-A47A-D16AC6672BD3}">
      <dsp:nvSpPr>
        <dsp:cNvPr id="0" name=""/>
        <dsp:cNvSpPr/>
      </dsp:nvSpPr>
      <dsp:spPr>
        <a:xfrm>
          <a:off x="9140916" y="3500088"/>
          <a:ext cx="1185955" cy="1185955"/>
        </a:xfrm>
        <a:prstGeom prst="downArrow">
          <a:avLst>
            <a:gd name="adj1" fmla="val 55000"/>
            <a:gd name="adj2" fmla="val 45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dirty="0"/>
        </a:p>
      </dsp:txBody>
      <dsp:txXfrm>
        <a:off x="9407756" y="3500088"/>
        <a:ext cx="652275" cy="89243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70128E-993C-4902-8012-4837AFDCDFE9}" type="datetimeFigureOut">
              <a:rPr lang="en-US" smtClean="0"/>
              <a:t>9/14/2022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DDA28-A9E5-470C-8A90-D17729306CEC}" type="slidenum">
              <a:rPr lang="en-US" smtClean="0"/>
              <a:t>‹#›</a:t>
            </a:fld>
            <a:endParaRPr lang="en-US"/>
          </a:p>
        </p:txBody>
      </p:sp>
    </p:spTree>
    <p:extLst>
      <p:ext uri="{BB962C8B-B14F-4D97-AF65-F5344CB8AC3E}">
        <p14:creationId xmlns:p14="http://schemas.microsoft.com/office/powerpoint/2010/main" val="3834701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29" name="Google Shape;22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22139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Jail records (N) refer back to introduction information. How ADM relates to the days</a:t>
            </a:r>
            <a:r>
              <a:rPr lang="en-US" baseline="0" dirty="0" smtClean="0"/>
              <a:t> reported present and absent. Number of KG FTE used </a:t>
            </a:r>
            <a:r>
              <a:rPr lang="en-US" sz="1200" b="0" i="0" kern="1200" dirty="0" smtClean="0">
                <a:solidFill>
                  <a:schemeClr val="tx1"/>
                </a:solidFill>
                <a:effectLst/>
                <a:latin typeface="+mn-lt"/>
                <a:ea typeface="+mn-ea"/>
                <a:cs typeface="+mn-cs"/>
              </a:rPr>
              <a:t>for purposes of calculating Adjusted ADM. For more information,</a:t>
            </a:r>
            <a:r>
              <a:rPr lang="en-US" sz="1200" b="0" i="0" kern="1200" baseline="0" dirty="0" smtClean="0">
                <a:solidFill>
                  <a:schemeClr val="tx1"/>
                </a:solidFill>
                <a:effectLst/>
                <a:latin typeface="+mn-lt"/>
                <a:ea typeface="+mn-ea"/>
                <a:cs typeface="+mn-cs"/>
              </a:rPr>
              <a:t> see the page itself.</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17</a:t>
            </a:fld>
            <a:endParaRPr lang="en-US"/>
          </a:p>
        </p:txBody>
      </p:sp>
    </p:spTree>
    <p:extLst>
      <p:ext uri="{BB962C8B-B14F-4D97-AF65-F5344CB8AC3E}">
        <p14:creationId xmlns:p14="http://schemas.microsoft.com/office/powerpoint/2010/main" val="30268958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Certificate</a:t>
            </a:r>
            <a:r>
              <a:rPr lang="en-US" baseline="0" dirty="0" smtClean="0"/>
              <a:t> Generator for number 3</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18</a:t>
            </a:fld>
            <a:endParaRPr lang="en-US"/>
          </a:p>
        </p:txBody>
      </p:sp>
    </p:spTree>
    <p:extLst>
      <p:ext uri="{BB962C8B-B14F-4D97-AF65-F5344CB8AC3E}">
        <p14:creationId xmlns:p14="http://schemas.microsoft.com/office/powerpoint/2010/main" val="1361883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This collection contains data elements for Accreditation and On Time Graduation and are locked down for public reporting in early/mid September. However, divisions can resubmit these collections through the fall if needed (to update AP data, dropouts, graduates, etc</a:t>
            </a:r>
            <a:r>
              <a:rPr lang="en-US" sz="1200" b="0" i="0" kern="1200" dirty="0" smtClean="0">
                <a:solidFill>
                  <a:schemeClr val="tx1"/>
                </a:solidFill>
                <a:effectLst/>
                <a:latin typeface="+mn-lt"/>
                <a:ea typeface="+mn-ea"/>
                <a:cs typeface="+mn-cs"/>
              </a:rPr>
              <a:t>.) We expect it to be successful by then because preliminary</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Accred</a:t>
            </a:r>
            <a:r>
              <a:rPr lang="en-US" sz="1200" b="0" i="0" kern="1200" baseline="0" dirty="0" smtClean="0">
                <a:solidFill>
                  <a:schemeClr val="tx1"/>
                </a:solidFill>
                <a:effectLst/>
                <a:latin typeface="+mn-lt"/>
                <a:ea typeface="+mn-ea"/>
                <a:cs typeface="+mn-cs"/>
              </a:rPr>
              <a:t> reports become available to LEA’s</a:t>
            </a:r>
            <a:endParaRPr lang="en-US" dirty="0" smtClean="0"/>
          </a:p>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20</a:t>
            </a:fld>
            <a:endParaRPr lang="en-US"/>
          </a:p>
        </p:txBody>
      </p:sp>
    </p:spTree>
    <p:extLst>
      <p:ext uri="{BB962C8B-B14F-4D97-AF65-F5344CB8AC3E}">
        <p14:creationId xmlns:p14="http://schemas.microsoft.com/office/powerpoint/2010/main" val="3650592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 that advanced</a:t>
            </a:r>
            <a:r>
              <a:rPr lang="en-US" baseline="0" dirty="0" smtClean="0"/>
              <a:t> placement data is only on the SQP’s. All other SQP data is published in at least one other location. CTE data on MSC doesn’t have demographics so it all come together</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21</a:t>
            </a:fld>
            <a:endParaRPr lang="en-US"/>
          </a:p>
        </p:txBody>
      </p:sp>
    </p:spTree>
    <p:extLst>
      <p:ext uri="{BB962C8B-B14F-4D97-AF65-F5344CB8AC3E}">
        <p14:creationId xmlns:p14="http://schemas.microsoft.com/office/powerpoint/2010/main" val="5994153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R201/W201</a:t>
            </a:r>
          </a:p>
          <a:p>
            <a:r>
              <a:rPr lang="en-US" sz="1200" kern="1200" dirty="0" smtClean="0">
                <a:solidFill>
                  <a:schemeClr val="tx1"/>
                </a:solidFill>
                <a:effectLst/>
                <a:latin typeface="+mn-lt"/>
                <a:ea typeface="+mn-ea"/>
                <a:cs typeface="+mn-cs"/>
              </a:rPr>
              <a:t>Transfer from a public school in the same local education agency</a:t>
            </a:r>
          </a:p>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22</a:t>
            </a:fld>
            <a:endParaRPr lang="en-US"/>
          </a:p>
        </p:txBody>
      </p:sp>
    </p:spTree>
    <p:extLst>
      <p:ext uri="{BB962C8B-B14F-4D97-AF65-F5344CB8AC3E}">
        <p14:creationId xmlns:p14="http://schemas.microsoft.com/office/powerpoint/2010/main" val="34721897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R201/W201</a:t>
            </a:r>
          </a:p>
          <a:p>
            <a:r>
              <a:rPr lang="en-US" sz="1200" kern="1200" dirty="0" smtClean="0">
                <a:solidFill>
                  <a:schemeClr val="tx1"/>
                </a:solidFill>
                <a:effectLst/>
                <a:latin typeface="+mn-lt"/>
                <a:ea typeface="+mn-ea"/>
                <a:cs typeface="+mn-cs"/>
              </a:rPr>
              <a:t>Transfer from a public school in the same local education agency</a:t>
            </a:r>
          </a:p>
          <a:p>
            <a:r>
              <a:rPr lang="en-US" dirty="0" smtClean="0"/>
              <a:t>If you’re wondering why we don’t add a third record, like we did</a:t>
            </a:r>
            <a:r>
              <a:rPr lang="en-US" baseline="0" dirty="0" smtClean="0"/>
              <a:t> for Kylie, we have to remember the reporting rule about one record per student per school. There is no difference in record 1 and record 3 so they must be combined. </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23</a:t>
            </a:fld>
            <a:endParaRPr lang="en-US"/>
          </a:p>
        </p:txBody>
      </p:sp>
    </p:spTree>
    <p:extLst>
      <p:ext uri="{BB962C8B-B14F-4D97-AF65-F5344CB8AC3E}">
        <p14:creationId xmlns:p14="http://schemas.microsoft.com/office/powerpoint/2010/main" val="16298403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to pay attention to beg school year</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24</a:t>
            </a:fld>
            <a:endParaRPr lang="en-US"/>
          </a:p>
        </p:txBody>
      </p:sp>
    </p:spTree>
    <p:extLst>
      <p:ext uri="{BB962C8B-B14F-4D97-AF65-F5344CB8AC3E}">
        <p14:creationId xmlns:p14="http://schemas.microsoft.com/office/powerpoint/2010/main" val="35930545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soon as any LEA submits</a:t>
            </a:r>
            <a:r>
              <a:rPr lang="en-US" baseline="0" dirty="0" smtClean="0"/>
              <a:t> a summer file, sliders slide. </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25</a:t>
            </a:fld>
            <a:endParaRPr lang="en-US"/>
          </a:p>
        </p:txBody>
      </p:sp>
    </p:spTree>
    <p:extLst>
      <p:ext uri="{BB962C8B-B14F-4D97-AF65-F5344CB8AC3E}">
        <p14:creationId xmlns:p14="http://schemas.microsoft.com/office/powerpoint/2010/main" val="15190313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only student reported on Summer. Only for graduates.</a:t>
            </a:r>
            <a:r>
              <a:rPr lang="en-US" baseline="0" dirty="0" smtClean="0"/>
              <a:t> This is why everyone must submit a file and verify – leads to the final grads</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26</a:t>
            </a:fld>
            <a:endParaRPr lang="en-US"/>
          </a:p>
        </p:txBody>
      </p:sp>
    </p:spTree>
    <p:extLst>
      <p:ext uri="{BB962C8B-B14F-4D97-AF65-F5344CB8AC3E}">
        <p14:creationId xmlns:p14="http://schemas.microsoft.com/office/powerpoint/2010/main" val="202106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file submission type follows the same process.</a:t>
            </a:r>
          </a:p>
          <a:p>
            <a:r>
              <a:rPr lang="en-US" dirty="0" smtClean="0"/>
              <a:t>A collection is and is not considered complete on time until all steps have been completed. </a:t>
            </a:r>
          </a:p>
        </p:txBody>
      </p:sp>
      <p:sp>
        <p:nvSpPr>
          <p:cNvPr id="4" name="Slide Number Placeholder 3"/>
          <p:cNvSpPr>
            <a:spLocks noGrp="1"/>
          </p:cNvSpPr>
          <p:nvPr>
            <p:ph type="sldNum" sz="quarter" idx="10"/>
          </p:nvPr>
        </p:nvSpPr>
        <p:spPr/>
        <p:txBody>
          <a:bodyPr/>
          <a:lstStyle/>
          <a:p>
            <a:fld id="{8571A650-665F-B049-BFDF-C141BB58E043}" type="slidenum">
              <a:rPr lang="en-US" smtClean="0"/>
              <a:pPr/>
              <a:t>34</a:t>
            </a:fld>
            <a:endParaRPr lang="en-US" dirty="0"/>
          </a:p>
        </p:txBody>
      </p:sp>
    </p:spTree>
    <p:extLst>
      <p:ext uri="{BB962C8B-B14F-4D97-AF65-F5344CB8AC3E}">
        <p14:creationId xmlns:p14="http://schemas.microsoft.com/office/powerpoint/2010/main" val="4073921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FF0000"/>
                </a:solidFill>
              </a:rPr>
              <a:t>Not all elements are required on each collection. We will review how to tell which elements are required by submission type later in the presentation. We use everything.</a:t>
            </a:r>
            <a:r>
              <a:rPr lang="en-US" baseline="0" dirty="0" smtClean="0">
                <a:solidFill>
                  <a:srgbClr val="FF0000"/>
                </a:solidFill>
              </a:rPr>
              <a:t> Nothing is extraneous or just ‘nice to know’. </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5</a:t>
            </a:fld>
            <a:endParaRPr lang="en-US"/>
          </a:p>
        </p:txBody>
      </p:sp>
    </p:spTree>
    <p:extLst>
      <p:ext uri="{BB962C8B-B14F-4D97-AF65-F5344CB8AC3E}">
        <p14:creationId xmlns:p14="http://schemas.microsoft.com/office/powerpoint/2010/main" val="36160399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37</a:t>
            </a:fld>
            <a:endParaRPr lang="en-US"/>
          </a:p>
        </p:txBody>
      </p:sp>
    </p:spTree>
    <p:extLst>
      <p:ext uri="{BB962C8B-B14F-4D97-AF65-F5344CB8AC3E}">
        <p14:creationId xmlns:p14="http://schemas.microsoft.com/office/powerpoint/2010/main" val="5720760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38</a:t>
            </a:fld>
            <a:endParaRPr lang="en-US"/>
          </a:p>
        </p:txBody>
      </p:sp>
    </p:spTree>
    <p:extLst>
      <p:ext uri="{BB962C8B-B14F-4D97-AF65-F5344CB8AC3E}">
        <p14:creationId xmlns:p14="http://schemas.microsoft.com/office/powerpoint/2010/main" val="2000664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39</a:t>
            </a:fld>
            <a:endParaRPr lang="en-US"/>
          </a:p>
        </p:txBody>
      </p:sp>
    </p:spTree>
    <p:extLst>
      <p:ext uri="{BB962C8B-B14F-4D97-AF65-F5344CB8AC3E}">
        <p14:creationId xmlns:p14="http://schemas.microsoft.com/office/powerpoint/2010/main" val="5940195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40</a:t>
            </a:fld>
            <a:endParaRPr lang="en-US"/>
          </a:p>
        </p:txBody>
      </p:sp>
    </p:spTree>
    <p:extLst>
      <p:ext uri="{BB962C8B-B14F-4D97-AF65-F5344CB8AC3E}">
        <p14:creationId xmlns:p14="http://schemas.microsoft.com/office/powerpoint/2010/main" val="15779875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41</a:t>
            </a:fld>
            <a:endParaRPr lang="en-US"/>
          </a:p>
        </p:txBody>
      </p:sp>
    </p:spTree>
    <p:extLst>
      <p:ext uri="{BB962C8B-B14F-4D97-AF65-F5344CB8AC3E}">
        <p14:creationId xmlns:p14="http://schemas.microsoft.com/office/powerpoint/2010/main" val="9398753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Tuesday Telegram – vendors get this too! Divisions should communicate them</a:t>
            </a:r>
            <a:r>
              <a:rPr lang="en-US" baseline="0" dirty="0" smtClean="0"/>
              <a:t> directly.</a:t>
            </a:r>
            <a:endParaRPr lang="en-US" dirty="0" smtClean="0"/>
          </a:p>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42</a:t>
            </a:fld>
            <a:endParaRPr lang="en-US"/>
          </a:p>
        </p:txBody>
      </p:sp>
    </p:spTree>
    <p:extLst>
      <p:ext uri="{BB962C8B-B14F-4D97-AF65-F5344CB8AC3E}">
        <p14:creationId xmlns:p14="http://schemas.microsoft.com/office/powerpoint/2010/main" val="26995038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Tuesday Telegram – vendors get this too! Divisions should </a:t>
            </a:r>
            <a:r>
              <a:rPr lang="en-US" dirty="0" smtClean="0"/>
              <a:t>communicate</a:t>
            </a:r>
            <a:endParaRPr lang="en-US" dirty="0" smtClean="0"/>
          </a:p>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43</a:t>
            </a:fld>
            <a:endParaRPr lang="en-US"/>
          </a:p>
        </p:txBody>
      </p:sp>
    </p:spTree>
    <p:extLst>
      <p:ext uri="{BB962C8B-B14F-4D97-AF65-F5344CB8AC3E}">
        <p14:creationId xmlns:p14="http://schemas.microsoft.com/office/powerpoint/2010/main" val="16045621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29" name="Google Shape;22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53416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solidFill>
                  <a:srgbClr val="FF0000"/>
                </a:solidFill>
              </a:rPr>
              <a:t>To comply with the information and reporting requirements for adequate yearly progress, report cards, and other federal reporting requirements, the Student Record Collection System was implemented to consolidate and promote efficiency in processing multiple data collections.   </a:t>
            </a:r>
            <a:r>
              <a:rPr lang="en-US" i="1" baseline="0" dirty="0" smtClean="0">
                <a:solidFill>
                  <a:srgbClr val="FF0000"/>
                </a:solidFill>
              </a:rPr>
              <a:t>Open the data elements to view the scope of SRC and the file submission types</a:t>
            </a: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40DDDA28-A9E5-470C-8A90-D17729306CEC}" type="slidenum">
              <a:rPr lang="en-US" smtClean="0"/>
              <a:t>6</a:t>
            </a:fld>
            <a:endParaRPr lang="en-US"/>
          </a:p>
        </p:txBody>
      </p:sp>
    </p:spTree>
    <p:extLst>
      <p:ext uri="{BB962C8B-B14F-4D97-AF65-F5344CB8AC3E}">
        <p14:creationId xmlns:p14="http://schemas.microsoft.com/office/powerpoint/2010/main" val="4234719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Every student who depends on a public school division in Virginia for a free appropriate public education must be included in each student record collection.  This includes all full-time and part-time students served in the division's schools as well as those the division has helped place in other public and private schools/centers regardless of how the placements are funded.  Students in local or regional jails are reported by the division that serves the jail.</a:t>
            </a: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40DDDA28-A9E5-470C-8A90-D17729306CEC}" type="slidenum">
              <a:rPr lang="en-US" smtClean="0"/>
              <a:t>7</a:t>
            </a:fld>
            <a:endParaRPr lang="en-US"/>
          </a:p>
        </p:txBody>
      </p:sp>
    </p:spTree>
    <p:extLst>
      <p:ext uri="{BB962C8B-B14F-4D97-AF65-F5344CB8AC3E}">
        <p14:creationId xmlns:p14="http://schemas.microsoft.com/office/powerpoint/2010/main" val="1373740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Moved to previous slide: Every </a:t>
            </a:r>
            <a:r>
              <a:rPr lang="en-US" sz="1200" kern="1200" dirty="0" smtClean="0">
                <a:solidFill>
                  <a:schemeClr val="tx1"/>
                </a:solidFill>
                <a:effectLst/>
                <a:latin typeface="+mn-lt"/>
                <a:ea typeface="+mn-ea"/>
                <a:cs typeface="+mn-cs"/>
              </a:rPr>
              <a:t>student who depends on a public school division in Virginia for a free appropriate public education must be included in each student record collection.  This includes all full-time and part-time students served in the division's schools as well as those the division has helped place in other public and private schools/centers regardless of how the placements are funded.  Students in local or regional jails are reported by the division that serves the jail</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 Tie it all back to funding. Does not include students who are</a:t>
            </a:r>
            <a:r>
              <a:rPr lang="en-US" sz="1200" b="1" kern="1200" baseline="0" dirty="0" smtClean="0">
                <a:solidFill>
                  <a:schemeClr val="tx1"/>
                </a:solidFill>
                <a:effectLst/>
                <a:latin typeface="+mn-lt"/>
                <a:ea typeface="+mn-ea"/>
                <a:cs typeface="+mn-cs"/>
              </a:rPr>
              <a:t> just served in public schools and not publicly funded.</a:t>
            </a:r>
            <a:endParaRPr lang="en-US" sz="1200" b="1"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8</a:t>
            </a:fld>
            <a:endParaRPr lang="en-US"/>
          </a:p>
        </p:txBody>
      </p:sp>
    </p:spTree>
    <p:extLst>
      <p:ext uri="{BB962C8B-B14F-4D97-AF65-F5344CB8AC3E}">
        <p14:creationId xmlns:p14="http://schemas.microsoft.com/office/powerpoint/2010/main" val="2883571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9</a:t>
            </a:fld>
            <a:endParaRPr lang="en-US"/>
          </a:p>
        </p:txBody>
      </p:sp>
    </p:spTree>
    <p:extLst>
      <p:ext uri="{BB962C8B-B14F-4D97-AF65-F5344CB8AC3E}">
        <p14:creationId xmlns:p14="http://schemas.microsoft.com/office/powerpoint/2010/main" val="41147432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In general, the school division (Serving Division) that provides the educational services to the student will submit a record(s) for the student.  An exception to this rule is when Tuition Code 19 is used to report a student served in a non-membership school in another LEA. </a:t>
            </a:r>
            <a:r>
              <a:rPr lang="en-US" b="1" dirty="0" smtClean="0"/>
              <a:t>Note:</a:t>
            </a:r>
            <a:r>
              <a:rPr lang="en-US" dirty="0" smtClean="0"/>
              <a:t>  The LEAs’ division numbers are all less than or equal to 218, the Department Juvenile Justice’s division number is 917.  Therefore, if the Serving Division number is greater than 218 OR not equal to 917, the Responsible Division will report the record(s).  If a student is receiving services from a State Operated Program (SOP), then the LEA is still responsible for reporting that student because SOPs do not report data to the Virginia Department of Education. The record(s) of a student who is enrolled in a half-day program at a Governor’s School, local Alternative Ed centers, regional Special Ed center, regional CTE centers, STEM Academies, Virtual Virginia or any other type of regional center or school should have the Governor’s School or other type of regional center or school listed as the Serving Division and Serving School/Center. </a:t>
            </a:r>
          </a:p>
          <a:p>
            <a:pPr lvl="1"/>
            <a:r>
              <a:rPr lang="en-US" dirty="0" smtClean="0"/>
              <a:t>When a non-resident student from a state outside of Virginia is served in Virginia, the Responsible Division is 888 and the Responsible School is the corresponding state code.  The LEA in Virginia is the Serving Division.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11</a:t>
            </a:fld>
            <a:endParaRPr lang="en-US"/>
          </a:p>
        </p:txBody>
      </p:sp>
    </p:spTree>
    <p:extLst>
      <p:ext uri="{BB962C8B-B14F-4D97-AF65-F5344CB8AC3E}">
        <p14:creationId xmlns:p14="http://schemas.microsoft.com/office/powerpoint/2010/main" val="4161874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K-3 Class Size</a:t>
            </a:r>
            <a:r>
              <a:rPr lang="en-US" baseline="0" dirty="0" smtClean="0"/>
              <a:t> Reduction goes hand in hand with a successful file </a:t>
            </a:r>
            <a:r>
              <a:rPr lang="en-US" baseline="0" dirty="0" smtClean="0"/>
              <a:t>submission. Public reports for number of students receiving This division/school level data that we can’t tell from the student level data. </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14</a:t>
            </a:fld>
            <a:endParaRPr lang="en-US"/>
          </a:p>
        </p:txBody>
      </p:sp>
    </p:spTree>
    <p:extLst>
      <p:ext uri="{BB962C8B-B14F-4D97-AF65-F5344CB8AC3E}">
        <p14:creationId xmlns:p14="http://schemas.microsoft.com/office/powerpoint/2010/main" val="14467371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very important to verify</a:t>
            </a:r>
            <a:r>
              <a:rPr lang="en-US" baseline="0" dirty="0" smtClean="0"/>
              <a:t> the data in the reports. It is widely used for research (internal and external) publicly published tools, and program office reports to support decision making. (VPI Reports depend on a locked Fall SRC.</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15</a:t>
            </a:fld>
            <a:endParaRPr lang="en-US"/>
          </a:p>
        </p:txBody>
      </p:sp>
    </p:spTree>
    <p:extLst>
      <p:ext uri="{BB962C8B-B14F-4D97-AF65-F5344CB8AC3E}">
        <p14:creationId xmlns:p14="http://schemas.microsoft.com/office/powerpoint/2010/main" val="39532780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5410D7D0-E191-4C83-8A0F-12414189B1E3}"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Rectangle 7" descr="VDOE Logo"/>
          <p:cNvSpPr/>
          <p:nvPr userDrawn="1"/>
        </p:nvSpPr>
        <p:spPr>
          <a:xfrm>
            <a:off x="2020701" y="919537"/>
            <a:ext cx="10893915" cy="5938463"/>
          </a:xfrm>
          <a:prstGeom prst="rect">
            <a:avLst/>
          </a:prstGeom>
          <a:blipFill dpi="0" rotWithShape="1">
            <a:blip r:embed="rId2">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20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05403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D541-267A-DAF0-C4B8-B92F657E07DD}"/>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5" name="Date Placeholder 4"/>
          <p:cNvSpPr>
            <a:spLocks noGrp="1"/>
          </p:cNvSpPr>
          <p:nvPr>
            <p:ph type="dt" sz="half" idx="10"/>
          </p:nvPr>
        </p:nvSpPr>
        <p:spPr/>
        <p:txBody>
          <a:bodyPr/>
          <a:lstStyle/>
          <a:p>
            <a:fld id="{F06C96A5-1280-4BBD-93AB-AD67D678B93B}" type="datetime1">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911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2590-EA3D-2431-8ECC-6E434A51295E}"/>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9/14/2022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44165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B387-EEF6-85E8-878F-7654D7B03C94}"/>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9/14/2022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32358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D157-36F0-A5D1-DE89-F14DFFE208CB}"/>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17859DFB-BBD1-424E-8E61-D0F07BC8954A}" type="datetime1">
              <a:rPr lang="en-US" smtClean="0"/>
              <a:t>9/14/2022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1266679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DC38-4FAD-4906-B701-8C1D07FFDAE2}" type="datetime1">
              <a:rPr lang="en-US" smtClean="0"/>
              <a:t>9/14/2022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431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C962E0-DFCC-480B-934F-571908404525}" type="datetime1">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611398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8677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Picture Placeholder 2"/>
          <p:cNvSpPr>
            <a:spLocks noGrp="1"/>
          </p:cNvSpPr>
          <p:nvPr>
            <p:ph type="pic" idx="13"/>
          </p:nvPr>
        </p:nvSpPr>
        <p:spPr>
          <a:xfrm>
            <a:off x="5183188" y="3451509"/>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Picture Placeholder 2"/>
          <p:cNvSpPr>
            <a:spLocks noGrp="1"/>
          </p:cNvSpPr>
          <p:nvPr>
            <p:ph type="pic" idx="14"/>
          </p:nvPr>
        </p:nvSpPr>
        <p:spPr>
          <a:xfrm>
            <a:off x="8383588" y="3451508"/>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7768318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58930"/>
            <a:ext cx="10515600" cy="471803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9/14/2022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dirty="0"/>
          </a:p>
        </p:txBody>
      </p:sp>
      <p:sp>
        <p:nvSpPr>
          <p:cNvPr id="8" name="Text Placeholder 10"/>
          <p:cNvSpPr>
            <a:spLocks noGrp="1"/>
          </p:cNvSpPr>
          <p:nvPr>
            <p:ph type="body" sz="quarter" idx="13" hasCustomPrompt="1"/>
          </p:nvPr>
        </p:nvSpPr>
        <p:spPr>
          <a:xfrm>
            <a:off x="0" y="0"/>
            <a:ext cx="12192000" cy="1323975"/>
          </a:xfrm>
          <a:noFill/>
        </p:spPr>
        <p:txBody>
          <a:bodyPr lIns="822960" tIns="640080">
            <a:normAutofit/>
          </a:bodyPr>
          <a:lstStyle>
            <a:lvl1pPr marL="0" indent="0">
              <a:buNone/>
              <a:defRPr sz="4400" cap="small" baseline="0">
                <a:solidFill>
                  <a:schemeClr val="tx1"/>
                </a:solidFill>
                <a:latin typeface="+mj-lt"/>
              </a:defRPr>
            </a:lvl1pPr>
          </a:lstStyle>
          <a:p>
            <a:pPr lvl="0"/>
            <a:r>
              <a:rPr lang="en-US" dirty="0"/>
              <a:t>Click Here to Edit Master Title</a:t>
            </a:r>
          </a:p>
        </p:txBody>
      </p:sp>
    </p:spTree>
    <p:extLst>
      <p:ext uri="{BB962C8B-B14F-4D97-AF65-F5344CB8AC3E}">
        <p14:creationId xmlns:p14="http://schemas.microsoft.com/office/powerpoint/2010/main" val="2799609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04C249E-D282-4660-885A-F74A817FB28E}"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81739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E2D3C0D-AEE8-4C37-B586-2E02B9B135CF}"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7" name="Rectangle 6" descr="VDOE Logo"/>
          <p:cNvSpPr/>
          <p:nvPr userDrawn="1"/>
        </p:nvSpPr>
        <p:spPr>
          <a:xfrm>
            <a:off x="2020701" y="919537"/>
            <a:ext cx="10893915" cy="5938463"/>
          </a:xfrm>
          <a:prstGeom prst="rect">
            <a:avLst/>
          </a:prstGeom>
          <a:blipFill dpi="0" rotWithShape="1">
            <a:blip r:embed="rId2">
              <a:alphaModFix amt="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7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1581738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gradFill rotWithShape="1">
          <a:gsLst>
            <a:gs pos="0">
              <a:srgbClr val="3E5B91"/>
            </a:gs>
            <a:gs pos="50000">
              <a:srgbClr val="1A4480"/>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0181799C-EA78-4FD4-8B5A-E18EB096E5C6}"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784977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BD67D3E-DC23-56D0-E49A-79F87FFEB4C8}"/>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2A720E70-56EB-42D6-915F-EA4C717EB9E4}"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Content Placeholder 2"/>
          <p:cNvSpPr>
            <a:spLocks noGrp="1"/>
          </p:cNvSpPr>
          <p:nvPr>
            <p:ph idx="1"/>
          </p:nvPr>
        </p:nvSpPr>
        <p:spPr>
          <a:xfrm>
            <a:off x="838200" y="1458930"/>
            <a:ext cx="10515600" cy="471803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6124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8566EF1-4ABD-9736-83E3-A0AB60E23EF0}"/>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838200" y="1458930"/>
            <a:ext cx="10515600" cy="471803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08869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6961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bg>
      <p:bgPr>
        <a:gradFill flip="none" rotWithShape="1">
          <a:gsLst>
            <a:gs pos="0">
              <a:schemeClr val="tx1"/>
            </a:gs>
            <a:gs pos="50000">
              <a:srgbClr val="1A4480"/>
            </a:gs>
            <a:gs pos="100000">
              <a:srgbClr val="3E5B9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56991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0B6B-6944-E12E-832D-39E6B070307C}"/>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06C96A5-1280-4BBD-93AB-AD67D678B93B}" type="datetime1">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595260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71C4-ABB1-43BF-A1B6-165F4DBACD94}" type="datetime1">
              <a:rPr lang="en-US" smtClean="0"/>
              <a:t>9/14/2022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02BAA-C61A-4A39-BDF1-4340D572B82C}" type="slidenum">
              <a:rPr lang="en-US" smtClean="0"/>
              <a:t>‹#›</a:t>
            </a:fld>
            <a:endParaRPr lang="en-US"/>
          </a:p>
        </p:txBody>
      </p:sp>
    </p:spTree>
    <p:extLst>
      <p:ext uri="{BB962C8B-B14F-4D97-AF65-F5344CB8AC3E}">
        <p14:creationId xmlns:p14="http://schemas.microsoft.com/office/powerpoint/2010/main" val="246808779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4" r:id="rId3"/>
    <p:sldLayoutId id="2147483686" r:id="rId4"/>
    <p:sldLayoutId id="2147483674" r:id="rId5"/>
    <p:sldLayoutId id="2147483687" r:id="rId6"/>
    <p:sldLayoutId id="2147483675" r:id="rId7"/>
    <p:sldLayoutId id="2147483691" r:id="rId8"/>
    <p:sldLayoutId id="2147483676" r:id="rId9"/>
    <p:sldLayoutId id="2147483689" r:id="rId10"/>
    <p:sldLayoutId id="2147483677" r:id="rId11"/>
    <p:sldLayoutId id="2147483690" r:id="rId12"/>
    <p:sldLayoutId id="2147483678" r:id="rId13"/>
    <p:sldLayoutId id="2147483679" r:id="rId14"/>
    <p:sldLayoutId id="2147483680" r:id="rId15"/>
    <p:sldLayoutId id="2147483681" r:id="rId16"/>
    <p:sldLayoutId id="2147483688" r:id="rId17"/>
    <p:sldLayoutId id="2147483692"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rgbClr val="555555"/>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Calibri" panose="020F0502020204030204" pitchFamily="34" charset="0"/>
        <a:buChar char="-"/>
        <a:defRPr sz="2400" kern="1200">
          <a:solidFill>
            <a:srgbClr val="555555"/>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65000"/>
        <a:buFont typeface="Courier New" panose="02070309020205020404" pitchFamily="49" charset="0"/>
        <a:buChar char="o"/>
        <a:defRPr sz="2000" kern="1200">
          <a:solidFill>
            <a:srgbClr val="555555"/>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rgbClr val="555555"/>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Calibri" panose="020F0502020204030204" pitchFamily="34" charset="0"/>
        <a:buChar char="-"/>
        <a:defRPr sz="18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s://doe.virginia.gov/statistics_reports/enrollment/home_school_religious_exempt/index.shtml"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p1pe.doe.virginia.gov/apex/f?p=180:1:::::p_session_id,p_application_name:3079480230065022375,fallmembership" TargetMode="External"/><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https://law.lis.virginia.gov/admincode/title8/agency20/chapter131/section80/"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s://schoolquality.virginia.gov/" TargetMode="External"/><Relationship Id="rId2" Type="http://schemas.openxmlformats.org/officeDocument/2006/relationships/notesSlide" Target="../notesSlides/notesSlide13.xml"/><Relationship Id="rId1" Type="http://schemas.openxmlformats.org/officeDocument/2006/relationships/slideLayout" Target="../slideLayouts/slideLayout15.xml"/><Relationship Id="rId4" Type="http://schemas.openxmlformats.org/officeDocument/2006/relationships/hyperlink" Target="https://doe.virginia.gov/statistics_reports/supts_annual_report/index.shtml"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9.xml"/><Relationship Id="rId1" Type="http://schemas.openxmlformats.org/officeDocument/2006/relationships/slideLayout" Target="../slideLayouts/slideLayout1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hyperlink" Target="https://doe.virginia.gov/info_management/data_collection/student_record_collection/index.shtml"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45.xml.rels><?xml version="1.0" encoding="UTF-8" standalone="yes"?>
<Relationships xmlns="http://schemas.openxmlformats.org/package/2006/relationships"><Relationship Id="rId3" Type="http://schemas.openxmlformats.org/officeDocument/2006/relationships/hyperlink" Target="mailto:Brittney.Kanard@doe.virginia.gov" TargetMode="External"/><Relationship Id="rId2" Type="http://schemas.openxmlformats.org/officeDocument/2006/relationships/hyperlink" Target="http://www.doe.virginia.gov/info_management/data_collection/student_record_collection/index.shtml" TargetMode="External"/><Relationship Id="rId1" Type="http://schemas.openxmlformats.org/officeDocument/2006/relationships/slideLayout" Target="../slideLayouts/slideLayout6.xml"/><Relationship Id="rId6" Type="http://schemas.openxmlformats.org/officeDocument/2006/relationships/hyperlink" Target="mailto:Susan.M.Williams@doe.virginia.gov" TargetMode="External"/><Relationship Id="rId5" Type="http://schemas.openxmlformats.org/officeDocument/2006/relationships/hyperlink" Target="mailto:Carol.WellsBazzichi@doe.virginia.gov" TargetMode="External"/><Relationship Id="rId4" Type="http://schemas.openxmlformats.org/officeDocument/2006/relationships/hyperlink" Target="mailto:resultshelp@doe.virginia.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Student Record Collection Introduction</a:t>
            </a:r>
            <a:endParaRPr lang="en-US" dirty="0"/>
          </a:p>
        </p:txBody>
      </p:sp>
      <p:sp>
        <p:nvSpPr>
          <p:cNvPr id="3" name="Subtitle 2"/>
          <p:cNvSpPr>
            <a:spLocks noGrp="1"/>
          </p:cNvSpPr>
          <p:nvPr>
            <p:ph type="subTitle" idx="1"/>
          </p:nvPr>
        </p:nvSpPr>
        <p:spPr/>
        <p:txBody>
          <a:bodyPr/>
          <a:lstStyle/>
          <a:p>
            <a:r>
              <a:rPr lang="en-US" dirty="0" smtClean="0"/>
              <a:t>Virginia Department of Education</a:t>
            </a:r>
          </a:p>
          <a:p>
            <a:r>
              <a:rPr lang="en-US" dirty="0" smtClean="0"/>
              <a:t>Office of Data Services</a:t>
            </a:r>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1</a:t>
            </a:fld>
            <a:endParaRPr lang="en-US"/>
          </a:p>
        </p:txBody>
      </p:sp>
    </p:spTree>
    <p:extLst>
      <p:ext uri="{BB962C8B-B14F-4D97-AF65-F5344CB8AC3E}">
        <p14:creationId xmlns:p14="http://schemas.microsoft.com/office/powerpoint/2010/main" val="631499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Records Scenario</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10</a:t>
            </a:fld>
            <a:endParaRPr lang="en-US"/>
          </a:p>
        </p:txBody>
      </p:sp>
      <p:sp>
        <p:nvSpPr>
          <p:cNvPr id="7" name="Rectangle 4"/>
          <p:cNvSpPr>
            <a:spLocks noGrp="1" noChangeArrowheads="1"/>
          </p:cNvSpPr>
          <p:nvPr>
            <p:ph sz="half" idx="1"/>
          </p:nvPr>
        </p:nvSpPr>
        <p:spPr bwMode="auto">
          <a:xfrm>
            <a:off x="508000" y="3939824"/>
            <a:ext cx="5511800" cy="2416526"/>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tx2"/>
                </a:solidFill>
              </a:rPr>
              <a:t>Fall </a:t>
            </a:r>
            <a:r>
              <a:rPr lang="en-US" altLang="en-US" sz="2800" u="sng" dirty="0">
                <a:solidFill>
                  <a:schemeClr val="tx2"/>
                </a:solidFill>
              </a:rPr>
              <a:t>(record 1)</a:t>
            </a:r>
          </a:p>
          <a:p>
            <a:pPr lvl="1"/>
            <a:r>
              <a:rPr lang="en-US" altLang="en-US" sz="2000" dirty="0">
                <a:solidFill>
                  <a:schemeClr val="tx2"/>
                </a:solidFill>
              </a:rPr>
              <a:t>Responsible </a:t>
            </a:r>
            <a:r>
              <a:rPr lang="en-US" altLang="en-US" sz="2000" dirty="0" smtClean="0">
                <a:solidFill>
                  <a:schemeClr val="tx2"/>
                </a:solidFill>
              </a:rPr>
              <a:t>Div. </a:t>
            </a:r>
            <a:r>
              <a:rPr lang="en-US" altLang="en-US" sz="2000" dirty="0">
                <a:solidFill>
                  <a:schemeClr val="tx2"/>
                </a:solidFill>
              </a:rPr>
              <a:t>= 36, Responsible </a:t>
            </a:r>
            <a:r>
              <a:rPr lang="en-US" altLang="en-US" sz="2000" dirty="0" smtClean="0">
                <a:solidFill>
                  <a:schemeClr val="tx2"/>
                </a:solidFill>
              </a:rPr>
              <a:t>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dirty="0">
                <a:solidFill>
                  <a:schemeClr val="tx2"/>
                </a:solidFill>
              </a:rPr>
              <a:t>Serving </a:t>
            </a:r>
            <a:r>
              <a:rPr lang="en-US" altLang="en-US" sz="2000" dirty="0" smtClean="0">
                <a:solidFill>
                  <a:schemeClr val="tx2"/>
                </a:solidFill>
              </a:rPr>
              <a:t>Div. </a:t>
            </a:r>
            <a:r>
              <a:rPr lang="en-US" altLang="en-US" sz="2000" dirty="0">
                <a:solidFill>
                  <a:schemeClr val="tx2"/>
                </a:solidFill>
              </a:rPr>
              <a:t>= 36, Serving </a:t>
            </a:r>
            <a:r>
              <a:rPr lang="en-US" altLang="en-US" sz="2000" dirty="0" smtClean="0">
                <a:solidFill>
                  <a:schemeClr val="tx2"/>
                </a:solidFill>
              </a:rPr>
              <a:t>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b="1" dirty="0">
                <a:solidFill>
                  <a:schemeClr val="tx2"/>
                </a:solidFill>
              </a:rPr>
              <a:t>Active Status Code = </a:t>
            </a:r>
            <a:r>
              <a:rPr lang="en-US" altLang="en-US" sz="2000" b="1" dirty="0" smtClean="0">
                <a:solidFill>
                  <a:schemeClr val="tx2"/>
                </a:solidFill>
              </a:rPr>
              <a:t>I</a:t>
            </a:r>
            <a:endParaRPr lang="en-US" altLang="en-US" sz="2000" b="1" dirty="0">
              <a:solidFill>
                <a:schemeClr val="tx2"/>
              </a:solidFill>
            </a:endParaRPr>
          </a:p>
          <a:p>
            <a:pPr lvl="1"/>
            <a:r>
              <a:rPr lang="en-US" altLang="en-US" sz="2000" dirty="0">
                <a:solidFill>
                  <a:schemeClr val="tx2"/>
                </a:solidFill>
              </a:rPr>
              <a:t>Aggregate Days Present/Absent = </a:t>
            </a:r>
            <a:r>
              <a:rPr lang="en-US" altLang="en-US" sz="2000" dirty="0" smtClean="0">
                <a:solidFill>
                  <a:schemeClr val="tx2"/>
                </a:solidFill>
              </a:rPr>
              <a:t>15/2</a:t>
            </a:r>
            <a:endParaRPr lang="en-US" altLang="en-US" sz="2000" dirty="0">
              <a:solidFill>
                <a:schemeClr val="tx2"/>
              </a:solidFill>
            </a:endParaRPr>
          </a:p>
          <a:p>
            <a:pPr lvl="1"/>
            <a:r>
              <a:rPr lang="en-US" altLang="en-US" sz="2000" dirty="0">
                <a:solidFill>
                  <a:schemeClr val="tx2"/>
                </a:solidFill>
              </a:rPr>
              <a:t>Non-Public FTE is blank</a:t>
            </a:r>
          </a:p>
        </p:txBody>
      </p:sp>
      <p:sp>
        <p:nvSpPr>
          <p:cNvPr id="8" name="Rectangle 6"/>
          <p:cNvSpPr>
            <a:spLocks noGrp="1" noChangeArrowheads="1"/>
          </p:cNvSpPr>
          <p:nvPr>
            <p:ph sz="half" idx="2"/>
          </p:nvPr>
        </p:nvSpPr>
        <p:spPr bwMode="auto">
          <a:xfrm>
            <a:off x="6172200" y="3939822"/>
            <a:ext cx="5511800" cy="2416527"/>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hlink"/>
                </a:solidFill>
              </a:rPr>
              <a:t>Fall </a:t>
            </a:r>
            <a:r>
              <a:rPr lang="en-US" altLang="en-US" sz="2800" u="sng" dirty="0">
                <a:solidFill>
                  <a:schemeClr val="hlink"/>
                </a:solidFill>
              </a:rPr>
              <a:t>(record 2)</a:t>
            </a:r>
          </a:p>
          <a:p>
            <a:pPr lvl="1"/>
            <a:r>
              <a:rPr lang="en-US" altLang="en-US" sz="2000" dirty="0">
                <a:solidFill>
                  <a:schemeClr val="hlink"/>
                </a:solidFill>
              </a:rPr>
              <a:t>Responsible </a:t>
            </a:r>
            <a:r>
              <a:rPr lang="en-US" altLang="en-US" sz="2000" dirty="0" smtClean="0">
                <a:solidFill>
                  <a:schemeClr val="hlink"/>
                </a:solidFill>
              </a:rPr>
              <a:t>Div. </a:t>
            </a:r>
            <a:r>
              <a:rPr lang="en-US" altLang="en-US" sz="2000" dirty="0">
                <a:solidFill>
                  <a:schemeClr val="hlink"/>
                </a:solidFill>
              </a:rPr>
              <a:t>= 36, Responsible </a:t>
            </a:r>
            <a:r>
              <a:rPr lang="en-US" altLang="en-US" sz="2000" dirty="0" smtClean="0">
                <a:solidFill>
                  <a:schemeClr val="hlink"/>
                </a:solidFill>
              </a:rPr>
              <a:t>School </a:t>
            </a:r>
            <a:r>
              <a:rPr lang="en-US" altLang="en-US" sz="2000" dirty="0">
                <a:solidFill>
                  <a:schemeClr val="hlink"/>
                </a:solidFill>
              </a:rPr>
              <a:t>= </a:t>
            </a:r>
            <a:r>
              <a:rPr lang="en-US" altLang="en-US" sz="2000" dirty="0" smtClean="0">
                <a:solidFill>
                  <a:schemeClr val="hlink"/>
                </a:solidFill>
              </a:rPr>
              <a:t>099</a:t>
            </a:r>
            <a:endParaRPr lang="en-US" altLang="en-US" sz="2000" dirty="0">
              <a:solidFill>
                <a:schemeClr val="hlink"/>
              </a:solidFill>
            </a:endParaRPr>
          </a:p>
          <a:p>
            <a:pPr lvl="1"/>
            <a:r>
              <a:rPr lang="en-US" altLang="en-US" sz="2000" dirty="0">
                <a:solidFill>
                  <a:schemeClr val="hlink"/>
                </a:solidFill>
              </a:rPr>
              <a:t>Serving </a:t>
            </a:r>
            <a:r>
              <a:rPr lang="en-US" altLang="en-US" sz="2000" dirty="0" smtClean="0">
                <a:solidFill>
                  <a:schemeClr val="hlink"/>
                </a:solidFill>
              </a:rPr>
              <a:t>Div. </a:t>
            </a:r>
            <a:r>
              <a:rPr lang="en-US" altLang="en-US" sz="2000" dirty="0">
                <a:solidFill>
                  <a:schemeClr val="hlink"/>
                </a:solidFill>
              </a:rPr>
              <a:t>= 36, Serving </a:t>
            </a:r>
            <a:r>
              <a:rPr lang="en-US" altLang="en-US" sz="2000" dirty="0" smtClean="0">
                <a:solidFill>
                  <a:schemeClr val="hlink"/>
                </a:solidFill>
              </a:rPr>
              <a:t>School </a:t>
            </a:r>
            <a:r>
              <a:rPr lang="en-US" altLang="en-US" sz="2000" dirty="0">
                <a:solidFill>
                  <a:schemeClr val="hlink"/>
                </a:solidFill>
              </a:rPr>
              <a:t>= </a:t>
            </a:r>
            <a:r>
              <a:rPr lang="en-US" altLang="en-US" sz="2000" dirty="0" smtClean="0">
                <a:solidFill>
                  <a:schemeClr val="hlink"/>
                </a:solidFill>
              </a:rPr>
              <a:t>099</a:t>
            </a:r>
            <a:endParaRPr lang="en-US" altLang="en-US" sz="2000" dirty="0">
              <a:solidFill>
                <a:schemeClr val="hlink"/>
              </a:solidFill>
            </a:endParaRPr>
          </a:p>
          <a:p>
            <a:pPr lvl="1"/>
            <a:r>
              <a:rPr lang="en-US" altLang="en-US" sz="2000" b="1" dirty="0">
                <a:solidFill>
                  <a:schemeClr val="hlink"/>
                </a:solidFill>
              </a:rPr>
              <a:t>Active Status Code = A</a:t>
            </a:r>
          </a:p>
          <a:p>
            <a:pPr lvl="1"/>
            <a:r>
              <a:rPr lang="en-US" altLang="en-US" sz="2000" dirty="0">
                <a:solidFill>
                  <a:schemeClr val="hlink"/>
                </a:solidFill>
              </a:rPr>
              <a:t>Aggregate Days Present/Absent = </a:t>
            </a:r>
            <a:r>
              <a:rPr lang="en-US" altLang="en-US" sz="2000" dirty="0" smtClean="0">
                <a:solidFill>
                  <a:schemeClr val="hlink"/>
                </a:solidFill>
              </a:rPr>
              <a:t>12/0</a:t>
            </a:r>
            <a:endParaRPr lang="en-US" altLang="en-US" sz="2000" dirty="0">
              <a:solidFill>
                <a:schemeClr val="hlink"/>
              </a:solidFill>
            </a:endParaRPr>
          </a:p>
          <a:p>
            <a:pPr lvl="1"/>
            <a:r>
              <a:rPr lang="en-US" altLang="en-US" sz="2000" b="1" dirty="0">
                <a:solidFill>
                  <a:schemeClr val="hlink"/>
                </a:solidFill>
              </a:rPr>
              <a:t>Non-Public FTE = 25</a:t>
            </a:r>
          </a:p>
        </p:txBody>
      </p:sp>
      <p:sp>
        <p:nvSpPr>
          <p:cNvPr id="10" name="TextBox 9"/>
          <p:cNvSpPr txBox="1"/>
          <p:nvPr/>
        </p:nvSpPr>
        <p:spPr>
          <a:xfrm>
            <a:off x="508000" y="1404937"/>
            <a:ext cx="11176000" cy="2246769"/>
          </a:xfrm>
          <a:prstGeom prst="rect">
            <a:avLst/>
          </a:prstGeom>
          <a:noFill/>
        </p:spPr>
        <p:txBody>
          <a:bodyPr wrap="square" rtlCol="0">
            <a:spAutoFit/>
          </a:bodyPr>
          <a:lstStyle/>
          <a:p>
            <a:r>
              <a:rPr lang="en-US" sz="2800" dirty="0" smtClean="0"/>
              <a:t>Joseph starts the school year on the first day as a second grader in </a:t>
            </a:r>
            <a:r>
              <a:rPr lang="en-US" sz="2800" dirty="0" err="1" smtClean="0"/>
              <a:t>Petsworth</a:t>
            </a:r>
            <a:r>
              <a:rPr lang="en-US" sz="2800" dirty="0" smtClean="0"/>
              <a:t> Primary in Lehigh County (36/099). For personal reasons, his mother decides to homeschool Joseph but he needs some extra support with reading. He goes into the same school for Language Arts instruction as a part time student. </a:t>
            </a:r>
            <a:endParaRPr lang="en-US" sz="2800" dirty="0"/>
          </a:p>
        </p:txBody>
      </p:sp>
    </p:spTree>
    <p:extLst>
      <p:ext uri="{BB962C8B-B14F-4D97-AF65-F5344CB8AC3E}">
        <p14:creationId xmlns:p14="http://schemas.microsoft.com/office/powerpoint/2010/main" val="18789669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Reporting </a:t>
            </a:r>
            <a:r>
              <a:rPr lang="en-US" dirty="0" smtClean="0"/>
              <a:t>Rules </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11</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a:bodyPr>
          <a:lstStyle/>
          <a:p>
            <a:r>
              <a:rPr lang="en-US" sz="3200" dirty="0" smtClean="0"/>
              <a:t>The Reporting Division</a:t>
            </a:r>
          </a:p>
          <a:p>
            <a:pPr lvl="1"/>
            <a:r>
              <a:rPr lang="en-US" sz="2800" dirty="0" smtClean="0"/>
              <a:t>Reporting Division is typically the Serving Division</a:t>
            </a:r>
          </a:p>
          <a:p>
            <a:pPr lvl="1"/>
            <a:r>
              <a:rPr lang="en-US" sz="2800" dirty="0" smtClean="0"/>
              <a:t>Only </a:t>
            </a:r>
            <a:r>
              <a:rPr lang="en-US" sz="2800" dirty="0"/>
              <a:t>the LEAs, the School for the Deaf and Blind, and the Department of Juvenile Justice </a:t>
            </a:r>
            <a:r>
              <a:rPr lang="en-US" sz="2800" dirty="0" smtClean="0"/>
              <a:t>report </a:t>
            </a:r>
            <a:r>
              <a:rPr lang="en-US" sz="2800" dirty="0"/>
              <a:t>data to the Virginia Department of Education.  </a:t>
            </a:r>
            <a:endParaRPr lang="en-US" sz="2800" dirty="0"/>
          </a:p>
          <a:p>
            <a:pPr lvl="1"/>
            <a:r>
              <a:rPr lang="en-US" sz="2800" dirty="0" smtClean="0"/>
              <a:t>If </a:t>
            </a:r>
            <a:r>
              <a:rPr lang="en-US" sz="2800" dirty="0"/>
              <a:t>a student receives educational services from another source, then the division that is fiscally responsible for that student will report a record(s) for the student</a:t>
            </a:r>
            <a:r>
              <a:rPr lang="en-US" sz="2800" dirty="0" smtClean="0"/>
              <a:t>. (responsible division = reporting division)</a:t>
            </a:r>
            <a:endParaRPr lang="en-US" sz="2800" dirty="0"/>
          </a:p>
          <a:p>
            <a:pPr lvl="1"/>
            <a:endParaRPr lang="en-US" dirty="0"/>
          </a:p>
        </p:txBody>
      </p:sp>
    </p:spTree>
    <p:extLst>
      <p:ext uri="{BB962C8B-B14F-4D97-AF65-F5344CB8AC3E}">
        <p14:creationId xmlns:p14="http://schemas.microsoft.com/office/powerpoint/2010/main" val="1063685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File Submission Types</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Fall</a:t>
            </a:r>
          </a:p>
          <a:p>
            <a:r>
              <a:rPr lang="en-US" dirty="0" smtClean="0"/>
              <a:t>Spring</a:t>
            </a:r>
          </a:p>
          <a:p>
            <a:r>
              <a:rPr lang="en-US" dirty="0" smtClean="0"/>
              <a:t>End of Year (EOY)</a:t>
            </a:r>
          </a:p>
          <a:p>
            <a:r>
              <a:rPr lang="en-US" dirty="0" smtClean="0"/>
              <a:t>Summer</a:t>
            </a:r>
          </a:p>
          <a:p>
            <a:r>
              <a:rPr lang="en-US" dirty="0" smtClean="0"/>
              <a:t>Presubmission</a:t>
            </a:r>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12</a:t>
            </a:fld>
            <a:endParaRPr lang="en-US"/>
          </a:p>
        </p:txBody>
      </p:sp>
    </p:spTree>
    <p:extLst>
      <p:ext uri="{BB962C8B-B14F-4D97-AF65-F5344CB8AC3E}">
        <p14:creationId xmlns:p14="http://schemas.microsoft.com/office/powerpoint/2010/main" val="4226041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SRC </a:t>
            </a:r>
            <a:r>
              <a:rPr lang="en-US" dirty="0" smtClean="0"/>
              <a:t>File Submission Types</a:t>
            </a:r>
            <a:endParaRPr lang="en-US" dirty="0"/>
          </a:p>
        </p:txBody>
      </p:sp>
      <p:sp>
        <p:nvSpPr>
          <p:cNvPr id="4" name="Content Placeholder 3"/>
          <p:cNvSpPr>
            <a:spLocks noGrp="1"/>
          </p:cNvSpPr>
          <p:nvPr>
            <p:ph sz="half" idx="2"/>
          </p:nvPr>
        </p:nvSpPr>
        <p:spPr>
          <a:xfrm>
            <a:off x="489098" y="1548623"/>
            <a:ext cx="10864702" cy="2002652"/>
          </a:xfrm>
        </p:spPr>
        <p:txBody>
          <a:bodyPr/>
          <a:lstStyle/>
          <a:p>
            <a:r>
              <a:rPr lang="en-US" dirty="0" smtClean="0"/>
              <a:t>A</a:t>
            </a:r>
            <a:r>
              <a:rPr lang="en-US" sz="3200" dirty="0" smtClean="0">
                <a:solidFill>
                  <a:srgbClr val="FF0000"/>
                </a:solidFill>
              </a:rPr>
              <a:t>?</a:t>
            </a:r>
            <a:r>
              <a:rPr lang="en-US" dirty="0" smtClean="0"/>
              <a:t>2022099</a:t>
            </a:r>
            <a:endParaRPr lang="en-US" dirty="0"/>
          </a:p>
        </p:txBody>
      </p:sp>
      <p:sp>
        <p:nvSpPr>
          <p:cNvPr id="5" name="Slide Number Placeholder 4"/>
          <p:cNvSpPr>
            <a:spLocks noGrp="1"/>
          </p:cNvSpPr>
          <p:nvPr>
            <p:ph type="sldNum" sz="quarter" idx="12"/>
          </p:nvPr>
        </p:nvSpPr>
        <p:spPr/>
        <p:txBody>
          <a:bodyPr/>
          <a:lstStyle/>
          <a:p>
            <a:fld id="{B2102BAA-C61A-4A39-BDF1-4340D572B82C}" type="slidenum">
              <a:rPr lang="en-US" smtClean="0"/>
              <a:t>13</a:t>
            </a:fld>
            <a:endParaRPr lang="en-US"/>
          </a:p>
        </p:txBody>
      </p:sp>
      <p:pic>
        <p:nvPicPr>
          <p:cNvPr id="3" name="Picture 2"/>
          <p:cNvPicPr>
            <a:picLocks noChangeAspect="1"/>
          </p:cNvPicPr>
          <p:nvPr/>
        </p:nvPicPr>
        <p:blipFill>
          <a:blip r:embed="rId2"/>
          <a:stretch>
            <a:fillRect/>
          </a:stretch>
        </p:blipFill>
        <p:spPr>
          <a:xfrm>
            <a:off x="170010" y="2075710"/>
            <a:ext cx="11183790" cy="4146016"/>
          </a:xfrm>
          <a:prstGeom prst="rect">
            <a:avLst/>
          </a:prstGeom>
        </p:spPr>
      </p:pic>
    </p:spTree>
    <p:extLst>
      <p:ext uri="{BB962C8B-B14F-4D97-AF65-F5344CB8AC3E}">
        <p14:creationId xmlns:p14="http://schemas.microsoft.com/office/powerpoint/2010/main" val="18594608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Fall SRC</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14</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467833" y="1458930"/>
            <a:ext cx="10885967" cy="4718033"/>
          </a:xfrm>
        </p:spPr>
        <p:txBody>
          <a:bodyPr>
            <a:normAutofit/>
          </a:bodyPr>
          <a:lstStyle/>
          <a:p>
            <a:r>
              <a:rPr lang="en-US" dirty="0" smtClean="0"/>
              <a:t>Who is included?</a:t>
            </a:r>
          </a:p>
          <a:p>
            <a:pPr lvl="1"/>
            <a:r>
              <a:rPr lang="en-US" dirty="0" smtClean="0"/>
              <a:t>Students with at least one day of membership </a:t>
            </a:r>
            <a:r>
              <a:rPr lang="en-US" dirty="0" smtClean="0"/>
              <a:t>as of </a:t>
            </a:r>
            <a:r>
              <a:rPr lang="en-US" dirty="0" smtClean="0"/>
              <a:t>10/1</a:t>
            </a:r>
          </a:p>
          <a:p>
            <a:pPr lvl="1"/>
            <a:r>
              <a:rPr lang="en-US" dirty="0" smtClean="0"/>
              <a:t>Students who were active on the previous EOY and did not return </a:t>
            </a:r>
            <a:endParaRPr lang="en-US" dirty="0" smtClean="0"/>
          </a:p>
          <a:p>
            <a:r>
              <a:rPr lang="en-US" dirty="0" smtClean="0"/>
              <a:t>Reporting Timeline</a:t>
            </a:r>
          </a:p>
          <a:p>
            <a:pPr lvl="1">
              <a:lnSpc>
                <a:spcPct val="100000"/>
              </a:lnSpc>
            </a:pPr>
            <a:r>
              <a:rPr lang="en-US" dirty="0" smtClean="0"/>
              <a:t>Opens 10/1 </a:t>
            </a:r>
            <a:r>
              <a:rPr lang="en-US" i="1" dirty="0"/>
              <a:t>(unless it falls on a weekend)</a:t>
            </a:r>
          </a:p>
          <a:p>
            <a:pPr lvl="1"/>
            <a:r>
              <a:rPr lang="en-US" dirty="0" smtClean="0"/>
              <a:t>Successful file submission due two weeks later</a:t>
            </a:r>
          </a:p>
          <a:p>
            <a:pPr lvl="1"/>
            <a:r>
              <a:rPr lang="en-US" dirty="0" smtClean="0"/>
              <a:t>Closes the last Friday in October </a:t>
            </a:r>
            <a:r>
              <a:rPr lang="en-US" i="1" dirty="0" smtClean="0"/>
              <a:t>(includes verification)</a:t>
            </a:r>
          </a:p>
          <a:p>
            <a:r>
              <a:rPr lang="en-US" dirty="0"/>
              <a:t>Miscellaneous Collection</a:t>
            </a:r>
          </a:p>
          <a:p>
            <a:pPr lvl="1"/>
            <a:r>
              <a:rPr lang="en-US" dirty="0" smtClean="0">
                <a:hlinkClick r:id="rId3"/>
              </a:rPr>
              <a:t>Number of Children Receiving Home Instruction</a:t>
            </a:r>
            <a:endParaRPr lang="en-US" dirty="0" smtClean="0"/>
          </a:p>
          <a:p>
            <a:pPr lvl="1"/>
            <a:r>
              <a:rPr lang="en-US" dirty="0" smtClean="0">
                <a:hlinkClick r:id="rId3"/>
              </a:rPr>
              <a:t>Number of Religious </a:t>
            </a:r>
            <a:r>
              <a:rPr lang="en-US" dirty="0" smtClean="0">
                <a:hlinkClick r:id="rId3"/>
              </a:rPr>
              <a:t>Exemptions </a:t>
            </a:r>
            <a:endParaRPr lang="en-US" dirty="0" smtClean="0"/>
          </a:p>
          <a:p>
            <a:pPr lvl="1"/>
            <a:r>
              <a:rPr lang="en-US" dirty="0" smtClean="0"/>
              <a:t>Days </a:t>
            </a:r>
            <a:r>
              <a:rPr lang="en-US" dirty="0" smtClean="0"/>
              <a:t>in </a:t>
            </a:r>
            <a:r>
              <a:rPr lang="en-US" dirty="0" smtClean="0"/>
              <a:t>Session</a:t>
            </a:r>
            <a:endParaRPr lang="en-US" dirty="0" smtClean="0"/>
          </a:p>
        </p:txBody>
      </p:sp>
    </p:spTree>
    <p:extLst>
      <p:ext uri="{BB962C8B-B14F-4D97-AF65-F5344CB8AC3E}">
        <p14:creationId xmlns:p14="http://schemas.microsoft.com/office/powerpoint/2010/main" val="22368907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noAutofit/>
          </a:bodyPr>
          <a:lstStyle/>
          <a:p>
            <a:r>
              <a:rPr lang="en-US" sz="3600" dirty="0" smtClean="0"/>
              <a:t>Primary Products from Fall</a:t>
            </a:r>
            <a:endParaRPr lang="en-US" sz="3600" dirty="0"/>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normAutofit/>
          </a:bodyPr>
          <a:lstStyle/>
          <a:p>
            <a:r>
              <a:rPr lang="en-US" sz="1800" dirty="0" smtClean="0"/>
              <a:t>These reports and datasets come the data submitted on the Fall SRC. </a:t>
            </a:r>
            <a:endParaRPr lang="en-US" sz="1800" dirty="0"/>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903767"/>
            <a:ext cx="6172200" cy="5452583"/>
          </a:xfrm>
        </p:spPr>
        <p:txBody>
          <a:bodyPr>
            <a:normAutofit lnSpcReduction="10000"/>
          </a:bodyPr>
          <a:lstStyle/>
          <a:p>
            <a:pPr marL="514350" indent="-514350">
              <a:buFont typeface="+mj-lt"/>
              <a:buAutoNum type="arabicPeriod"/>
            </a:pPr>
            <a:r>
              <a:rPr lang="en-US" dirty="0" smtClean="0">
                <a:hlinkClick r:id="rId3"/>
              </a:rPr>
              <a:t>Fall Membership Build-a-Table Tool</a:t>
            </a:r>
            <a:endParaRPr lang="en-US" dirty="0" smtClean="0"/>
          </a:p>
          <a:p>
            <a:pPr marL="514350" indent="-514350">
              <a:buFont typeface="+mj-lt"/>
              <a:buAutoNum type="arabicPeriod"/>
            </a:pPr>
            <a:r>
              <a:rPr lang="en-US" dirty="0"/>
              <a:t>K-3 Class Size Reduction </a:t>
            </a:r>
            <a:r>
              <a:rPr lang="en-US" dirty="0" smtClean="0"/>
              <a:t>Program</a:t>
            </a:r>
          </a:p>
          <a:p>
            <a:pPr marL="514350" indent="-514350">
              <a:buFont typeface="+mj-lt"/>
              <a:buAutoNum type="arabicPeriod"/>
            </a:pPr>
            <a:r>
              <a:rPr lang="en-US" dirty="0" smtClean="0"/>
              <a:t>Annual Dropouts</a:t>
            </a:r>
          </a:p>
          <a:p>
            <a:pPr marL="514350" indent="-514350">
              <a:buFont typeface="+mj-lt"/>
              <a:buAutoNum type="arabicPeriod"/>
            </a:pPr>
            <a:r>
              <a:rPr lang="en-US" dirty="0" err="1" smtClean="0"/>
              <a:t>PreSchool</a:t>
            </a:r>
            <a:r>
              <a:rPr lang="en-US" dirty="0" smtClean="0"/>
              <a:t> </a:t>
            </a:r>
            <a:r>
              <a:rPr lang="en-US" dirty="0" smtClean="0"/>
              <a:t>Program Data</a:t>
            </a:r>
          </a:p>
          <a:p>
            <a:pPr marL="514350" indent="-514350">
              <a:buFont typeface="+mj-lt"/>
              <a:buAutoNum type="arabicPeriod"/>
            </a:pPr>
            <a:r>
              <a:rPr lang="en-US" dirty="0" smtClean="0"/>
              <a:t>Retentions</a:t>
            </a:r>
          </a:p>
          <a:p>
            <a:pPr marL="514350" indent="-514350">
              <a:buFont typeface="+mj-lt"/>
              <a:buAutoNum type="arabicPeriod"/>
            </a:pPr>
            <a:r>
              <a:rPr lang="en-US" dirty="0" smtClean="0"/>
              <a:t>Title III, Part A (EL and Immigrant Students)</a:t>
            </a:r>
          </a:p>
          <a:p>
            <a:pPr marL="514350" indent="-514350">
              <a:buFont typeface="+mj-lt"/>
              <a:buAutoNum type="arabicPeriod"/>
            </a:pPr>
            <a:r>
              <a:rPr lang="en-US" dirty="0" smtClean="0"/>
              <a:t>Internet and Device Access for Remote Instruction</a:t>
            </a:r>
          </a:p>
          <a:p>
            <a:pPr marL="514350" indent="-514350">
              <a:buFont typeface="+mj-lt"/>
              <a:buAutoNum type="arabicPeriod"/>
            </a:pPr>
            <a:r>
              <a:rPr lang="en-US" dirty="0"/>
              <a:t>Other Program Office </a:t>
            </a:r>
            <a:r>
              <a:rPr lang="en-US" dirty="0" smtClean="0"/>
              <a:t>Reports</a:t>
            </a:r>
            <a:endParaRPr lang="en-US" dirty="0"/>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15</a:t>
            </a:fld>
            <a:endParaRPr lang="en-US"/>
          </a:p>
        </p:txBody>
      </p:sp>
    </p:spTree>
    <p:extLst>
      <p:ext uri="{BB962C8B-B14F-4D97-AF65-F5344CB8AC3E}">
        <p14:creationId xmlns:p14="http://schemas.microsoft.com/office/powerpoint/2010/main" val="5129478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 – Private Placement Scenario</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16</a:t>
            </a:fld>
            <a:endParaRPr lang="en-US"/>
          </a:p>
        </p:txBody>
      </p:sp>
      <p:sp>
        <p:nvSpPr>
          <p:cNvPr id="7" name="Rectangle 4"/>
          <p:cNvSpPr>
            <a:spLocks noGrp="1" noChangeArrowheads="1"/>
          </p:cNvSpPr>
          <p:nvPr>
            <p:ph sz="half" idx="1"/>
          </p:nvPr>
        </p:nvSpPr>
        <p:spPr bwMode="auto">
          <a:xfrm>
            <a:off x="508000" y="3220819"/>
            <a:ext cx="5511800" cy="3454399"/>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tx2"/>
                </a:solidFill>
              </a:rPr>
              <a:t>Fall </a:t>
            </a:r>
            <a:r>
              <a:rPr lang="en-US" altLang="en-US" sz="2800" u="sng" dirty="0">
                <a:solidFill>
                  <a:schemeClr val="tx2"/>
                </a:solidFill>
              </a:rPr>
              <a:t>(record 1)</a:t>
            </a:r>
          </a:p>
          <a:p>
            <a:pPr lvl="1"/>
            <a:r>
              <a:rPr lang="en-US" altLang="en-US" sz="2000" dirty="0">
                <a:solidFill>
                  <a:schemeClr val="tx2"/>
                </a:solidFill>
              </a:rPr>
              <a:t>Responsible </a:t>
            </a:r>
            <a:r>
              <a:rPr lang="en-US" altLang="en-US" sz="2000" dirty="0" smtClean="0">
                <a:solidFill>
                  <a:schemeClr val="tx2"/>
                </a:solidFill>
              </a:rPr>
              <a:t>Div. </a:t>
            </a:r>
            <a:r>
              <a:rPr lang="en-US" altLang="en-US" sz="2000" dirty="0">
                <a:solidFill>
                  <a:schemeClr val="tx2"/>
                </a:solidFill>
              </a:rPr>
              <a:t>= </a:t>
            </a:r>
            <a:r>
              <a:rPr lang="en-US" altLang="en-US" sz="2000" dirty="0" smtClean="0">
                <a:solidFill>
                  <a:schemeClr val="tx2"/>
                </a:solidFill>
              </a:rPr>
              <a:t>36</a:t>
            </a:r>
          </a:p>
          <a:p>
            <a:pPr lvl="1"/>
            <a:r>
              <a:rPr lang="en-US" altLang="en-US" sz="2000" dirty="0" smtClean="0">
                <a:solidFill>
                  <a:schemeClr val="tx2"/>
                </a:solidFill>
              </a:rPr>
              <a:t>Responsible 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dirty="0">
                <a:solidFill>
                  <a:schemeClr val="tx2"/>
                </a:solidFill>
              </a:rPr>
              <a:t>Serving </a:t>
            </a:r>
            <a:r>
              <a:rPr lang="en-US" altLang="en-US" sz="2000" dirty="0" smtClean="0">
                <a:solidFill>
                  <a:schemeClr val="tx2"/>
                </a:solidFill>
              </a:rPr>
              <a:t>Div. </a:t>
            </a:r>
            <a:r>
              <a:rPr lang="en-US" altLang="en-US" sz="2000" dirty="0">
                <a:solidFill>
                  <a:schemeClr val="tx2"/>
                </a:solidFill>
              </a:rPr>
              <a:t>= </a:t>
            </a:r>
            <a:r>
              <a:rPr lang="en-US" altLang="en-US" sz="2000" dirty="0" smtClean="0">
                <a:solidFill>
                  <a:schemeClr val="tx2"/>
                </a:solidFill>
              </a:rPr>
              <a:t>52</a:t>
            </a:r>
          </a:p>
          <a:p>
            <a:pPr lvl="1"/>
            <a:r>
              <a:rPr lang="en-US" altLang="en-US" sz="2000" dirty="0" smtClean="0">
                <a:solidFill>
                  <a:schemeClr val="tx2"/>
                </a:solidFill>
              </a:rPr>
              <a:t>Serving 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dirty="0">
                <a:solidFill>
                  <a:schemeClr val="tx2"/>
                </a:solidFill>
              </a:rPr>
              <a:t>Active Status Code = </a:t>
            </a:r>
            <a:r>
              <a:rPr lang="en-US" altLang="en-US" sz="2000" dirty="0" smtClean="0">
                <a:solidFill>
                  <a:schemeClr val="tx2"/>
                </a:solidFill>
              </a:rPr>
              <a:t>I</a:t>
            </a:r>
          </a:p>
          <a:p>
            <a:pPr lvl="1"/>
            <a:r>
              <a:rPr lang="en-US" altLang="en-US" sz="2000" dirty="0" smtClean="0">
                <a:solidFill>
                  <a:schemeClr val="tx2"/>
                </a:solidFill>
              </a:rPr>
              <a:t>Exit Code = W304</a:t>
            </a:r>
          </a:p>
          <a:p>
            <a:pPr lvl="1"/>
            <a:r>
              <a:rPr lang="en-US" altLang="en-US" sz="2000" dirty="0" smtClean="0">
                <a:solidFill>
                  <a:schemeClr val="tx2"/>
                </a:solidFill>
              </a:rPr>
              <a:t>Exit Date = 9/27/2022</a:t>
            </a:r>
            <a:endParaRPr lang="en-US" altLang="en-US" sz="2000" dirty="0">
              <a:solidFill>
                <a:schemeClr val="tx2"/>
              </a:solidFill>
            </a:endParaRPr>
          </a:p>
          <a:p>
            <a:pPr lvl="1"/>
            <a:r>
              <a:rPr lang="en-US" altLang="en-US" sz="2000" dirty="0">
                <a:solidFill>
                  <a:schemeClr val="tx2"/>
                </a:solidFill>
              </a:rPr>
              <a:t>Aggregate Days Present/Absent = </a:t>
            </a:r>
            <a:r>
              <a:rPr lang="en-US" altLang="en-US" sz="2000" dirty="0" smtClean="0">
                <a:solidFill>
                  <a:schemeClr val="tx2"/>
                </a:solidFill>
              </a:rPr>
              <a:t>15/2</a:t>
            </a:r>
            <a:endParaRPr lang="en-US" altLang="en-US" sz="2000" dirty="0">
              <a:solidFill>
                <a:schemeClr val="tx2"/>
              </a:solidFill>
            </a:endParaRPr>
          </a:p>
        </p:txBody>
      </p:sp>
      <p:sp>
        <p:nvSpPr>
          <p:cNvPr id="8" name="Rectangle 6"/>
          <p:cNvSpPr>
            <a:spLocks noGrp="1" noChangeArrowheads="1"/>
          </p:cNvSpPr>
          <p:nvPr>
            <p:ph sz="half" idx="2"/>
          </p:nvPr>
        </p:nvSpPr>
        <p:spPr bwMode="auto">
          <a:xfrm>
            <a:off x="6172200" y="3220818"/>
            <a:ext cx="5511800" cy="3454399"/>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hlink"/>
                </a:solidFill>
              </a:rPr>
              <a:t>Fall </a:t>
            </a:r>
            <a:r>
              <a:rPr lang="en-US" altLang="en-US" sz="2800" u="sng" dirty="0">
                <a:solidFill>
                  <a:schemeClr val="hlink"/>
                </a:solidFill>
              </a:rPr>
              <a:t>(record 2)</a:t>
            </a:r>
          </a:p>
          <a:p>
            <a:pPr lvl="1"/>
            <a:r>
              <a:rPr lang="en-US" altLang="en-US" sz="2000" dirty="0">
                <a:solidFill>
                  <a:schemeClr val="hlink"/>
                </a:solidFill>
              </a:rPr>
              <a:t>Responsible </a:t>
            </a:r>
            <a:r>
              <a:rPr lang="en-US" altLang="en-US" sz="2000" dirty="0" smtClean="0">
                <a:solidFill>
                  <a:schemeClr val="hlink"/>
                </a:solidFill>
              </a:rPr>
              <a:t>Div. </a:t>
            </a:r>
            <a:r>
              <a:rPr lang="en-US" altLang="en-US" sz="2000" dirty="0">
                <a:solidFill>
                  <a:schemeClr val="hlink"/>
                </a:solidFill>
              </a:rPr>
              <a:t>= </a:t>
            </a:r>
            <a:r>
              <a:rPr lang="en-US" altLang="en-US" sz="2000" dirty="0" smtClean="0">
                <a:solidFill>
                  <a:schemeClr val="hlink"/>
                </a:solidFill>
              </a:rPr>
              <a:t>36</a:t>
            </a:r>
          </a:p>
          <a:p>
            <a:pPr lvl="1"/>
            <a:r>
              <a:rPr lang="en-US" altLang="en-US" sz="2000" dirty="0" smtClean="0">
                <a:solidFill>
                  <a:schemeClr val="hlink"/>
                </a:solidFill>
              </a:rPr>
              <a:t>Responsible School </a:t>
            </a:r>
            <a:r>
              <a:rPr lang="en-US" altLang="en-US" sz="2000" dirty="0">
                <a:solidFill>
                  <a:schemeClr val="hlink"/>
                </a:solidFill>
              </a:rPr>
              <a:t>= </a:t>
            </a:r>
            <a:r>
              <a:rPr lang="en-US" altLang="en-US" sz="2000" dirty="0" smtClean="0">
                <a:solidFill>
                  <a:schemeClr val="hlink"/>
                </a:solidFill>
              </a:rPr>
              <a:t>099</a:t>
            </a:r>
            <a:endParaRPr lang="en-US" altLang="en-US" sz="2000" dirty="0">
              <a:solidFill>
                <a:schemeClr val="hlink"/>
              </a:solidFill>
            </a:endParaRPr>
          </a:p>
          <a:p>
            <a:pPr lvl="1"/>
            <a:r>
              <a:rPr lang="en-US" altLang="en-US" sz="2000" dirty="0">
                <a:solidFill>
                  <a:schemeClr val="hlink"/>
                </a:solidFill>
              </a:rPr>
              <a:t>Serving </a:t>
            </a:r>
            <a:r>
              <a:rPr lang="en-US" altLang="en-US" sz="2000" dirty="0" smtClean="0">
                <a:solidFill>
                  <a:schemeClr val="hlink"/>
                </a:solidFill>
              </a:rPr>
              <a:t>Div. </a:t>
            </a:r>
            <a:r>
              <a:rPr lang="en-US" altLang="en-US" sz="2000" dirty="0">
                <a:solidFill>
                  <a:schemeClr val="hlink"/>
                </a:solidFill>
              </a:rPr>
              <a:t>= </a:t>
            </a:r>
            <a:r>
              <a:rPr lang="en-US" altLang="en-US" sz="2000" dirty="0" smtClean="0">
                <a:solidFill>
                  <a:schemeClr val="hlink"/>
                </a:solidFill>
              </a:rPr>
              <a:t>475</a:t>
            </a:r>
          </a:p>
          <a:p>
            <a:pPr lvl="1"/>
            <a:r>
              <a:rPr lang="en-US" altLang="en-US" sz="2000" dirty="0" smtClean="0">
                <a:solidFill>
                  <a:schemeClr val="hlink"/>
                </a:solidFill>
              </a:rPr>
              <a:t>Serving School </a:t>
            </a:r>
            <a:r>
              <a:rPr lang="en-US" altLang="en-US" sz="2000" dirty="0">
                <a:solidFill>
                  <a:schemeClr val="hlink"/>
                </a:solidFill>
              </a:rPr>
              <a:t>= </a:t>
            </a:r>
            <a:r>
              <a:rPr lang="en-US" altLang="en-US" sz="2000" dirty="0" smtClean="0">
                <a:solidFill>
                  <a:schemeClr val="hlink"/>
                </a:solidFill>
              </a:rPr>
              <a:t>600</a:t>
            </a:r>
            <a:endParaRPr lang="en-US" altLang="en-US" sz="2000" dirty="0">
              <a:solidFill>
                <a:schemeClr val="hlink"/>
              </a:solidFill>
            </a:endParaRPr>
          </a:p>
          <a:p>
            <a:pPr lvl="1"/>
            <a:r>
              <a:rPr lang="en-US" altLang="en-US" sz="2000" dirty="0">
                <a:solidFill>
                  <a:schemeClr val="hlink"/>
                </a:solidFill>
              </a:rPr>
              <a:t>Active Status Code = </a:t>
            </a:r>
            <a:r>
              <a:rPr lang="en-US" altLang="en-US" sz="2000" dirty="0">
                <a:solidFill>
                  <a:schemeClr val="hlink"/>
                </a:solidFill>
              </a:rPr>
              <a:t>A</a:t>
            </a:r>
          </a:p>
          <a:p>
            <a:pPr lvl="1"/>
            <a:r>
              <a:rPr lang="en-US" altLang="en-US" sz="2000" dirty="0">
                <a:solidFill>
                  <a:schemeClr val="hlink"/>
                </a:solidFill>
              </a:rPr>
              <a:t>Entry </a:t>
            </a:r>
            <a:r>
              <a:rPr lang="en-US" altLang="en-US" sz="2000" dirty="0">
                <a:solidFill>
                  <a:schemeClr val="hlink"/>
                </a:solidFill>
              </a:rPr>
              <a:t>Code = </a:t>
            </a:r>
            <a:r>
              <a:rPr lang="en-US" altLang="en-US" sz="2000" dirty="0">
                <a:solidFill>
                  <a:schemeClr val="hlink"/>
                </a:solidFill>
              </a:rPr>
              <a:t>R201</a:t>
            </a:r>
            <a:endParaRPr lang="en-US" altLang="en-US" sz="2000" dirty="0">
              <a:solidFill>
                <a:schemeClr val="hlink"/>
              </a:solidFill>
            </a:endParaRPr>
          </a:p>
          <a:p>
            <a:pPr lvl="1"/>
            <a:r>
              <a:rPr lang="en-US" altLang="en-US" sz="2000" dirty="0">
                <a:solidFill>
                  <a:schemeClr val="hlink"/>
                </a:solidFill>
              </a:rPr>
              <a:t>Entry </a:t>
            </a:r>
            <a:r>
              <a:rPr lang="en-US" altLang="en-US" sz="2000" dirty="0">
                <a:solidFill>
                  <a:schemeClr val="hlink"/>
                </a:solidFill>
              </a:rPr>
              <a:t>Date = </a:t>
            </a:r>
            <a:r>
              <a:rPr lang="en-US" altLang="en-US" sz="2000" dirty="0">
                <a:solidFill>
                  <a:schemeClr val="hlink"/>
                </a:solidFill>
              </a:rPr>
              <a:t>9/28/2022</a:t>
            </a:r>
            <a:endParaRPr lang="en-US" altLang="en-US" sz="2000" dirty="0">
              <a:solidFill>
                <a:schemeClr val="hlink"/>
              </a:solidFill>
            </a:endParaRPr>
          </a:p>
          <a:p>
            <a:pPr lvl="1"/>
            <a:r>
              <a:rPr lang="en-US" altLang="en-US" sz="2000" dirty="0">
                <a:solidFill>
                  <a:schemeClr val="hlink"/>
                </a:solidFill>
              </a:rPr>
              <a:t>Aggregate Days Present/Absent </a:t>
            </a:r>
            <a:r>
              <a:rPr lang="en-US" altLang="en-US" sz="2000" dirty="0">
                <a:solidFill>
                  <a:schemeClr val="hlink"/>
                </a:solidFill>
              </a:rPr>
              <a:t>= </a:t>
            </a:r>
            <a:r>
              <a:rPr lang="en-US" altLang="en-US" sz="2000" dirty="0" smtClean="0">
                <a:solidFill>
                  <a:schemeClr val="hlink"/>
                </a:solidFill>
              </a:rPr>
              <a:t>3/0</a:t>
            </a:r>
          </a:p>
          <a:p>
            <a:pPr lvl="1"/>
            <a:r>
              <a:rPr lang="en-US" altLang="en-US" sz="2000" dirty="0" smtClean="0">
                <a:solidFill>
                  <a:schemeClr val="hlink"/>
                </a:solidFill>
              </a:rPr>
              <a:t>Tuition Paid Code = 7</a:t>
            </a:r>
            <a:endParaRPr lang="en-US" altLang="en-US" sz="2000" dirty="0">
              <a:solidFill>
                <a:schemeClr val="hlink"/>
              </a:solidFill>
            </a:endParaRPr>
          </a:p>
        </p:txBody>
      </p:sp>
      <p:sp>
        <p:nvSpPr>
          <p:cNvPr id="10" name="TextBox 9"/>
          <p:cNvSpPr txBox="1"/>
          <p:nvPr/>
        </p:nvSpPr>
        <p:spPr>
          <a:xfrm>
            <a:off x="508000" y="1404937"/>
            <a:ext cx="11176000" cy="1815882"/>
          </a:xfrm>
          <a:prstGeom prst="rect">
            <a:avLst/>
          </a:prstGeom>
          <a:noFill/>
        </p:spPr>
        <p:txBody>
          <a:bodyPr wrap="square" rtlCol="0">
            <a:spAutoFit/>
          </a:bodyPr>
          <a:lstStyle/>
          <a:p>
            <a:r>
              <a:rPr lang="en-US" sz="2800" dirty="0" smtClean="0"/>
              <a:t>Kylie started the year at Green Middle in Lehigh County (52/099) after transferring from out of state. On September 28</a:t>
            </a:r>
            <a:r>
              <a:rPr lang="en-US" sz="2800" baseline="30000" dirty="0" smtClean="0"/>
              <a:t>th</a:t>
            </a:r>
            <a:r>
              <a:rPr lang="en-US" sz="2800" dirty="0" smtClean="0"/>
              <a:t>, she started receiving services from a private residential facility called New Beginnings (475/600). Luckily, CSA is funding the placement. </a:t>
            </a:r>
            <a:endParaRPr lang="en-US" sz="2800" dirty="0"/>
          </a:p>
        </p:txBody>
      </p:sp>
    </p:spTree>
    <p:extLst>
      <p:ext uri="{BB962C8B-B14F-4D97-AF65-F5344CB8AC3E}">
        <p14:creationId xmlns:p14="http://schemas.microsoft.com/office/powerpoint/2010/main" val="29879429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Spring SRC</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17</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a:bodyPr>
          <a:lstStyle/>
          <a:p>
            <a:r>
              <a:rPr lang="en-US" dirty="0"/>
              <a:t>Who is included?</a:t>
            </a:r>
          </a:p>
          <a:p>
            <a:pPr lvl="1"/>
            <a:r>
              <a:rPr lang="en-US" dirty="0" smtClean="0"/>
              <a:t>Students with at least one day in membership</a:t>
            </a:r>
            <a:r>
              <a:rPr lang="en-US" dirty="0" smtClean="0"/>
              <a:t> </a:t>
            </a:r>
            <a:r>
              <a:rPr lang="en-US" dirty="0"/>
              <a:t>as of </a:t>
            </a:r>
            <a:r>
              <a:rPr lang="en-US" dirty="0" smtClean="0"/>
              <a:t>March </a:t>
            </a:r>
            <a:r>
              <a:rPr lang="en-US" dirty="0" smtClean="0"/>
              <a:t>31</a:t>
            </a:r>
          </a:p>
          <a:p>
            <a:r>
              <a:rPr lang="en-US" dirty="0" smtClean="0"/>
              <a:t>Reporting </a:t>
            </a:r>
            <a:r>
              <a:rPr lang="en-US" dirty="0"/>
              <a:t>Timeline</a:t>
            </a:r>
          </a:p>
          <a:p>
            <a:pPr lvl="1"/>
            <a:r>
              <a:rPr lang="en-US" dirty="0"/>
              <a:t>Opens </a:t>
            </a:r>
            <a:r>
              <a:rPr lang="en-US" dirty="0" smtClean="0"/>
              <a:t>4/1 </a:t>
            </a:r>
            <a:r>
              <a:rPr lang="en-US" i="1" dirty="0"/>
              <a:t>(unless it falls on a weekend)</a:t>
            </a:r>
          </a:p>
          <a:p>
            <a:pPr lvl="1"/>
            <a:r>
              <a:rPr lang="en-US" dirty="0"/>
              <a:t>Successful file submission due two weeks later</a:t>
            </a:r>
          </a:p>
          <a:p>
            <a:pPr lvl="1"/>
            <a:r>
              <a:rPr lang="en-US" dirty="0"/>
              <a:t>Closes the last Friday in </a:t>
            </a:r>
            <a:r>
              <a:rPr lang="en-US" dirty="0" smtClean="0"/>
              <a:t>April </a:t>
            </a:r>
            <a:r>
              <a:rPr lang="en-US" i="1" dirty="0"/>
              <a:t>(includes verification</a:t>
            </a:r>
            <a:r>
              <a:rPr lang="en-US" i="1" dirty="0" smtClean="0"/>
              <a:t>)</a:t>
            </a:r>
            <a:endParaRPr lang="en-US" dirty="0"/>
          </a:p>
          <a:p>
            <a:r>
              <a:rPr lang="en-US" dirty="0"/>
              <a:t>Miscellaneous </a:t>
            </a:r>
            <a:r>
              <a:rPr lang="en-US" dirty="0" smtClean="0"/>
              <a:t>Collection</a:t>
            </a:r>
            <a:endParaRPr lang="en-US" dirty="0"/>
          </a:p>
          <a:p>
            <a:pPr lvl="1"/>
            <a:r>
              <a:rPr lang="en-US" dirty="0" smtClean="0"/>
              <a:t>Days in </a:t>
            </a:r>
            <a:r>
              <a:rPr lang="en-US" dirty="0" smtClean="0"/>
              <a:t>Session (used in ADM calculation)</a:t>
            </a:r>
            <a:endParaRPr lang="en-US" dirty="0" smtClean="0"/>
          </a:p>
          <a:p>
            <a:pPr lvl="1"/>
            <a:r>
              <a:rPr lang="en-US" dirty="0" smtClean="0"/>
              <a:t>Number of KG FTE</a:t>
            </a:r>
            <a:endParaRPr lang="en-US" dirty="0"/>
          </a:p>
        </p:txBody>
      </p:sp>
    </p:spTree>
    <p:extLst>
      <p:ext uri="{BB962C8B-B14F-4D97-AF65-F5344CB8AC3E}">
        <p14:creationId xmlns:p14="http://schemas.microsoft.com/office/powerpoint/2010/main" val="15136944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lstStyle/>
          <a:p>
            <a:r>
              <a:rPr lang="en-US" dirty="0" smtClean="0"/>
              <a:t>Products from Spring</a:t>
            </a:r>
            <a:endParaRPr lang="en-US" dirty="0"/>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lstStyle/>
          <a:p>
            <a:r>
              <a:rPr lang="en-US" dirty="0" smtClean="0"/>
              <a:t>These reports and datasets come the data submitted on the Spring SRC. </a:t>
            </a:r>
            <a:endParaRPr lang="en-US" dirty="0"/>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p:txBody>
          <a:bodyPr>
            <a:normAutofit lnSpcReduction="10000"/>
          </a:bodyPr>
          <a:lstStyle/>
          <a:p>
            <a:pPr marL="514350" indent="-514350">
              <a:buFont typeface="+mj-lt"/>
              <a:buAutoNum type="arabicPeriod"/>
            </a:pPr>
            <a:r>
              <a:rPr lang="en-US" dirty="0" smtClean="0"/>
              <a:t>March 31 ADM</a:t>
            </a:r>
            <a:endParaRPr lang="en-US" dirty="0"/>
          </a:p>
          <a:p>
            <a:pPr marL="514350" indent="-514350">
              <a:buFont typeface="+mj-lt"/>
              <a:buAutoNum type="arabicPeriod"/>
            </a:pPr>
            <a:r>
              <a:rPr lang="en-US" dirty="0" smtClean="0"/>
              <a:t>Special Education Regional Tuition Reimbursement Claims (First Semester)</a:t>
            </a:r>
            <a:endParaRPr lang="en-US" dirty="0"/>
          </a:p>
          <a:p>
            <a:pPr marL="514350" indent="-514350">
              <a:buFont typeface="+mj-lt"/>
              <a:buAutoNum type="arabicPeriod"/>
            </a:pPr>
            <a:r>
              <a:rPr lang="en-US" dirty="0" smtClean="0"/>
              <a:t>Early </a:t>
            </a:r>
            <a:r>
              <a:rPr lang="en-US" dirty="0"/>
              <a:t>C</a:t>
            </a:r>
            <a:r>
              <a:rPr lang="en-US" dirty="0" smtClean="0"/>
              <a:t>ollege Scholars</a:t>
            </a:r>
          </a:p>
          <a:p>
            <a:pPr marL="514350" indent="-514350">
              <a:buFont typeface="+mj-lt"/>
              <a:buAutoNum type="arabicPeriod"/>
            </a:pPr>
            <a:r>
              <a:rPr lang="en-US" dirty="0" smtClean="0"/>
              <a:t>Virginia High School League (membership)</a:t>
            </a:r>
            <a:endParaRPr lang="en-US" dirty="0"/>
          </a:p>
          <a:p>
            <a:pPr marL="514350" indent="-514350">
              <a:buFont typeface="+mj-lt"/>
              <a:buAutoNum type="arabicPeriod"/>
            </a:pPr>
            <a:r>
              <a:rPr lang="en-US" dirty="0" smtClean="0"/>
              <a:t>Comprehensive Services Act (CSA)</a:t>
            </a:r>
            <a:endParaRPr lang="en-US" dirty="0"/>
          </a:p>
          <a:p>
            <a:pPr marL="514350" indent="-514350">
              <a:buFont typeface="+mj-lt"/>
              <a:buAutoNum type="arabicPeriod"/>
            </a:pPr>
            <a:r>
              <a:rPr lang="en-US" dirty="0" smtClean="0"/>
              <a:t>Other Program Office Reports</a:t>
            </a:r>
            <a:endParaRPr lang="en-US" dirty="0"/>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18</a:t>
            </a:fld>
            <a:endParaRPr lang="en-US"/>
          </a:p>
        </p:txBody>
      </p:sp>
    </p:spTree>
    <p:extLst>
      <p:ext uri="{BB962C8B-B14F-4D97-AF65-F5344CB8AC3E}">
        <p14:creationId xmlns:p14="http://schemas.microsoft.com/office/powerpoint/2010/main" val="30427589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Spring – Private Placement Scenario</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19</a:t>
            </a:fld>
            <a:endParaRPr lang="en-US"/>
          </a:p>
        </p:txBody>
      </p:sp>
      <p:sp>
        <p:nvSpPr>
          <p:cNvPr id="7" name="Rectangle 4"/>
          <p:cNvSpPr>
            <a:spLocks noGrp="1" noChangeArrowheads="1"/>
          </p:cNvSpPr>
          <p:nvPr>
            <p:ph sz="half" idx="1"/>
          </p:nvPr>
        </p:nvSpPr>
        <p:spPr bwMode="auto">
          <a:xfrm>
            <a:off x="231423" y="2781287"/>
            <a:ext cx="3533423" cy="3732401"/>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tx2"/>
                </a:solidFill>
              </a:rPr>
              <a:t>Spring </a:t>
            </a:r>
            <a:r>
              <a:rPr lang="en-US" altLang="en-US" sz="2800" u="sng" dirty="0">
                <a:solidFill>
                  <a:schemeClr val="tx2"/>
                </a:solidFill>
              </a:rPr>
              <a:t>(record </a:t>
            </a:r>
            <a:r>
              <a:rPr lang="en-US" altLang="en-US" sz="2800" u="sng" dirty="0" smtClean="0">
                <a:solidFill>
                  <a:schemeClr val="tx2"/>
                </a:solidFill>
              </a:rPr>
              <a:t>1)</a:t>
            </a:r>
            <a:endParaRPr lang="en-US" altLang="en-US" sz="2800" u="sng" dirty="0">
              <a:solidFill>
                <a:schemeClr val="tx2"/>
              </a:solidFill>
            </a:endParaRPr>
          </a:p>
          <a:p>
            <a:pPr lvl="1"/>
            <a:r>
              <a:rPr lang="en-US" altLang="en-US" sz="2000" dirty="0">
                <a:solidFill>
                  <a:schemeClr val="tx2"/>
                </a:solidFill>
              </a:rPr>
              <a:t>Responsible </a:t>
            </a:r>
            <a:r>
              <a:rPr lang="en-US" altLang="en-US" sz="2000" dirty="0" smtClean="0">
                <a:solidFill>
                  <a:schemeClr val="tx2"/>
                </a:solidFill>
              </a:rPr>
              <a:t>Div. </a:t>
            </a:r>
            <a:r>
              <a:rPr lang="en-US" altLang="en-US" sz="2000" dirty="0">
                <a:solidFill>
                  <a:schemeClr val="tx2"/>
                </a:solidFill>
              </a:rPr>
              <a:t>= </a:t>
            </a:r>
            <a:r>
              <a:rPr lang="en-US" altLang="en-US" sz="2000" dirty="0" smtClean="0">
                <a:solidFill>
                  <a:schemeClr val="tx2"/>
                </a:solidFill>
              </a:rPr>
              <a:t>36</a:t>
            </a:r>
          </a:p>
          <a:p>
            <a:pPr lvl="1"/>
            <a:r>
              <a:rPr lang="en-US" altLang="en-US" sz="2000" dirty="0" smtClean="0">
                <a:solidFill>
                  <a:schemeClr val="tx2"/>
                </a:solidFill>
              </a:rPr>
              <a:t>Responsible 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dirty="0">
                <a:solidFill>
                  <a:schemeClr val="tx2"/>
                </a:solidFill>
              </a:rPr>
              <a:t>Serving </a:t>
            </a:r>
            <a:r>
              <a:rPr lang="en-US" altLang="en-US" sz="2000" dirty="0" smtClean="0">
                <a:solidFill>
                  <a:schemeClr val="tx2"/>
                </a:solidFill>
              </a:rPr>
              <a:t>Div. </a:t>
            </a:r>
            <a:r>
              <a:rPr lang="en-US" altLang="en-US" sz="2000" dirty="0">
                <a:solidFill>
                  <a:schemeClr val="tx2"/>
                </a:solidFill>
              </a:rPr>
              <a:t>= </a:t>
            </a:r>
            <a:r>
              <a:rPr lang="en-US" altLang="en-US" sz="2000" dirty="0" smtClean="0">
                <a:solidFill>
                  <a:schemeClr val="tx2"/>
                </a:solidFill>
              </a:rPr>
              <a:t>52</a:t>
            </a:r>
          </a:p>
          <a:p>
            <a:pPr lvl="1"/>
            <a:r>
              <a:rPr lang="en-US" altLang="en-US" sz="2000" dirty="0" smtClean="0">
                <a:solidFill>
                  <a:schemeClr val="tx2"/>
                </a:solidFill>
              </a:rPr>
              <a:t>Serving 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dirty="0">
                <a:solidFill>
                  <a:schemeClr val="tx2"/>
                </a:solidFill>
              </a:rPr>
              <a:t>Active Status Code = </a:t>
            </a:r>
            <a:r>
              <a:rPr lang="en-US" altLang="en-US" sz="2000" dirty="0" smtClean="0">
                <a:solidFill>
                  <a:schemeClr val="tx2"/>
                </a:solidFill>
              </a:rPr>
              <a:t>I</a:t>
            </a:r>
          </a:p>
          <a:p>
            <a:pPr lvl="1"/>
            <a:r>
              <a:rPr lang="en-US" altLang="en-US" sz="2000" dirty="0" smtClean="0">
                <a:solidFill>
                  <a:schemeClr val="tx2"/>
                </a:solidFill>
              </a:rPr>
              <a:t>Exit Code = W304</a:t>
            </a:r>
          </a:p>
          <a:p>
            <a:pPr lvl="1"/>
            <a:r>
              <a:rPr lang="en-US" altLang="en-US" sz="2000" dirty="0" smtClean="0">
                <a:solidFill>
                  <a:schemeClr val="tx2"/>
                </a:solidFill>
              </a:rPr>
              <a:t>Exit Date = 9/27/2022</a:t>
            </a:r>
            <a:endParaRPr lang="en-US" altLang="en-US" sz="2000" dirty="0">
              <a:solidFill>
                <a:schemeClr val="tx2"/>
              </a:solidFill>
            </a:endParaRPr>
          </a:p>
          <a:p>
            <a:pPr lvl="1"/>
            <a:r>
              <a:rPr lang="en-US" altLang="en-US" sz="2000" dirty="0">
                <a:solidFill>
                  <a:schemeClr val="tx2"/>
                </a:solidFill>
              </a:rPr>
              <a:t>Aggregate Days Present/Absent = </a:t>
            </a:r>
            <a:r>
              <a:rPr lang="en-US" altLang="en-US" sz="2000" dirty="0" smtClean="0">
                <a:solidFill>
                  <a:schemeClr val="tx2"/>
                </a:solidFill>
              </a:rPr>
              <a:t>15/2</a:t>
            </a:r>
            <a:r>
              <a:rPr lang="en-US" altLang="en-US" sz="2000" u="sng" dirty="0">
                <a:solidFill>
                  <a:schemeClr val="tx2"/>
                </a:solidFill>
              </a:rPr>
              <a:t>)</a:t>
            </a:r>
            <a:endParaRPr lang="en-US" altLang="en-US" sz="2000" dirty="0">
              <a:solidFill>
                <a:schemeClr val="tx2"/>
              </a:solidFill>
            </a:endParaRPr>
          </a:p>
        </p:txBody>
      </p:sp>
      <p:sp>
        <p:nvSpPr>
          <p:cNvPr id="8" name="Rectangle 6"/>
          <p:cNvSpPr>
            <a:spLocks noGrp="1" noChangeArrowheads="1"/>
          </p:cNvSpPr>
          <p:nvPr>
            <p:ph sz="half" idx="2"/>
          </p:nvPr>
        </p:nvSpPr>
        <p:spPr bwMode="auto">
          <a:xfrm>
            <a:off x="3945468" y="2779348"/>
            <a:ext cx="3513666" cy="3748979"/>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a:solidFill>
                  <a:schemeClr val="tx2"/>
                </a:solidFill>
              </a:rPr>
              <a:t>Spring </a:t>
            </a:r>
            <a:r>
              <a:rPr lang="en-US" altLang="en-US" sz="2800" u="sng" dirty="0">
                <a:solidFill>
                  <a:schemeClr val="tx2"/>
                </a:solidFill>
              </a:rPr>
              <a:t>(record 2)</a:t>
            </a:r>
          </a:p>
          <a:p>
            <a:pPr lvl="1"/>
            <a:r>
              <a:rPr lang="en-US" altLang="en-US" sz="2000" dirty="0">
                <a:solidFill>
                  <a:schemeClr val="tx2"/>
                </a:solidFill>
              </a:rPr>
              <a:t>Responsible </a:t>
            </a:r>
            <a:r>
              <a:rPr lang="en-US" altLang="en-US" sz="2000" dirty="0">
                <a:solidFill>
                  <a:schemeClr val="tx2"/>
                </a:solidFill>
              </a:rPr>
              <a:t>Div. </a:t>
            </a:r>
            <a:r>
              <a:rPr lang="en-US" altLang="en-US" sz="2000" dirty="0">
                <a:solidFill>
                  <a:schemeClr val="tx2"/>
                </a:solidFill>
              </a:rPr>
              <a:t>= </a:t>
            </a:r>
            <a:r>
              <a:rPr lang="en-US" altLang="en-US" sz="2000" dirty="0">
                <a:solidFill>
                  <a:schemeClr val="tx2"/>
                </a:solidFill>
              </a:rPr>
              <a:t>36</a:t>
            </a:r>
          </a:p>
          <a:p>
            <a:pPr lvl="1"/>
            <a:r>
              <a:rPr lang="en-US" altLang="en-US" sz="2000" dirty="0">
                <a:solidFill>
                  <a:schemeClr val="tx2"/>
                </a:solidFill>
              </a:rPr>
              <a:t>Responsible School </a:t>
            </a:r>
            <a:r>
              <a:rPr lang="en-US" altLang="en-US" sz="2000" dirty="0">
                <a:solidFill>
                  <a:schemeClr val="tx2"/>
                </a:solidFill>
              </a:rPr>
              <a:t>= </a:t>
            </a:r>
            <a:r>
              <a:rPr lang="en-US" altLang="en-US" sz="2000" dirty="0">
                <a:solidFill>
                  <a:schemeClr val="tx2"/>
                </a:solidFill>
              </a:rPr>
              <a:t>099</a:t>
            </a:r>
            <a:endParaRPr lang="en-US" altLang="en-US" sz="2000" dirty="0">
              <a:solidFill>
                <a:schemeClr val="tx2"/>
              </a:solidFill>
            </a:endParaRPr>
          </a:p>
          <a:p>
            <a:pPr lvl="1"/>
            <a:r>
              <a:rPr lang="en-US" altLang="en-US" sz="2000" dirty="0">
                <a:solidFill>
                  <a:schemeClr val="tx2"/>
                </a:solidFill>
              </a:rPr>
              <a:t>Serving </a:t>
            </a:r>
            <a:r>
              <a:rPr lang="en-US" altLang="en-US" sz="2000" dirty="0">
                <a:solidFill>
                  <a:schemeClr val="tx2"/>
                </a:solidFill>
              </a:rPr>
              <a:t>Div. </a:t>
            </a:r>
            <a:r>
              <a:rPr lang="en-US" altLang="en-US" sz="2000" dirty="0">
                <a:solidFill>
                  <a:schemeClr val="tx2"/>
                </a:solidFill>
              </a:rPr>
              <a:t>= </a:t>
            </a:r>
            <a:r>
              <a:rPr lang="en-US" altLang="en-US" sz="2000" dirty="0">
                <a:solidFill>
                  <a:schemeClr val="tx2"/>
                </a:solidFill>
              </a:rPr>
              <a:t>475</a:t>
            </a:r>
          </a:p>
          <a:p>
            <a:pPr lvl="1"/>
            <a:r>
              <a:rPr lang="en-US" altLang="en-US" sz="2000" dirty="0">
                <a:solidFill>
                  <a:schemeClr val="tx2"/>
                </a:solidFill>
              </a:rPr>
              <a:t>Serving School </a:t>
            </a:r>
            <a:r>
              <a:rPr lang="en-US" altLang="en-US" sz="2000" dirty="0">
                <a:solidFill>
                  <a:schemeClr val="tx2"/>
                </a:solidFill>
              </a:rPr>
              <a:t>= </a:t>
            </a:r>
            <a:r>
              <a:rPr lang="en-US" altLang="en-US" sz="2000" dirty="0">
                <a:solidFill>
                  <a:schemeClr val="tx2"/>
                </a:solidFill>
              </a:rPr>
              <a:t>600</a:t>
            </a:r>
            <a:endParaRPr lang="en-US" altLang="en-US" sz="2000" dirty="0">
              <a:solidFill>
                <a:schemeClr val="tx2"/>
              </a:solidFill>
            </a:endParaRPr>
          </a:p>
          <a:p>
            <a:pPr lvl="1"/>
            <a:r>
              <a:rPr lang="en-US" altLang="en-US" sz="2000" dirty="0">
                <a:solidFill>
                  <a:schemeClr val="tx2"/>
                </a:solidFill>
              </a:rPr>
              <a:t>Active Status Code = </a:t>
            </a:r>
            <a:r>
              <a:rPr lang="en-US" altLang="en-US" sz="2000" dirty="0">
                <a:solidFill>
                  <a:schemeClr val="tx2"/>
                </a:solidFill>
              </a:rPr>
              <a:t>I</a:t>
            </a:r>
            <a:endParaRPr lang="en-US" altLang="en-US" sz="2000" dirty="0">
              <a:solidFill>
                <a:schemeClr val="tx2"/>
              </a:solidFill>
            </a:endParaRPr>
          </a:p>
          <a:p>
            <a:pPr lvl="1"/>
            <a:r>
              <a:rPr lang="en-US" altLang="en-US" sz="2000" dirty="0">
                <a:solidFill>
                  <a:schemeClr val="tx2"/>
                </a:solidFill>
              </a:rPr>
              <a:t>Exit </a:t>
            </a:r>
            <a:r>
              <a:rPr lang="en-US" altLang="en-US" sz="2000" dirty="0">
                <a:solidFill>
                  <a:schemeClr val="tx2"/>
                </a:solidFill>
              </a:rPr>
              <a:t>Code = </a:t>
            </a:r>
            <a:r>
              <a:rPr lang="en-US" altLang="en-US" sz="2000" dirty="0">
                <a:solidFill>
                  <a:schemeClr val="tx2"/>
                </a:solidFill>
              </a:rPr>
              <a:t>W304</a:t>
            </a:r>
            <a:endParaRPr lang="en-US" altLang="en-US" sz="2000" dirty="0">
              <a:solidFill>
                <a:schemeClr val="tx2"/>
              </a:solidFill>
            </a:endParaRPr>
          </a:p>
          <a:p>
            <a:pPr lvl="1"/>
            <a:r>
              <a:rPr lang="en-US" altLang="en-US" sz="2000" dirty="0">
                <a:solidFill>
                  <a:schemeClr val="tx2"/>
                </a:solidFill>
              </a:rPr>
              <a:t>Exit </a:t>
            </a:r>
            <a:r>
              <a:rPr lang="en-US" altLang="en-US" sz="2000" dirty="0">
                <a:solidFill>
                  <a:schemeClr val="tx2"/>
                </a:solidFill>
              </a:rPr>
              <a:t>Date = </a:t>
            </a:r>
            <a:r>
              <a:rPr lang="en-US" altLang="en-US" sz="2000" dirty="0">
                <a:solidFill>
                  <a:schemeClr val="tx2"/>
                </a:solidFill>
              </a:rPr>
              <a:t>2/15/2023</a:t>
            </a:r>
            <a:endParaRPr lang="en-US" altLang="en-US" sz="2000" dirty="0">
              <a:solidFill>
                <a:schemeClr val="tx2"/>
              </a:solidFill>
            </a:endParaRPr>
          </a:p>
          <a:p>
            <a:pPr lvl="1"/>
            <a:r>
              <a:rPr lang="en-US" altLang="en-US" sz="2000" dirty="0">
                <a:solidFill>
                  <a:schemeClr val="tx2"/>
                </a:solidFill>
              </a:rPr>
              <a:t>Aggregate Days Present/Absent = </a:t>
            </a:r>
            <a:r>
              <a:rPr lang="en-US" altLang="en-US" sz="2000" dirty="0">
                <a:solidFill>
                  <a:schemeClr val="tx2"/>
                </a:solidFill>
              </a:rPr>
              <a:t>85/5</a:t>
            </a:r>
          </a:p>
          <a:p>
            <a:pPr lvl="1"/>
            <a:r>
              <a:rPr lang="en-US" altLang="en-US" sz="2000" dirty="0">
                <a:solidFill>
                  <a:schemeClr val="tx2"/>
                </a:solidFill>
              </a:rPr>
              <a:t>Tuition Paid Code = 7</a:t>
            </a:r>
            <a:endParaRPr lang="en-US" altLang="en-US" sz="2000" dirty="0">
              <a:solidFill>
                <a:schemeClr val="tx2"/>
              </a:solidFill>
            </a:endParaRPr>
          </a:p>
        </p:txBody>
      </p:sp>
      <p:sp>
        <p:nvSpPr>
          <p:cNvPr id="10" name="TextBox 9"/>
          <p:cNvSpPr txBox="1"/>
          <p:nvPr/>
        </p:nvSpPr>
        <p:spPr>
          <a:xfrm>
            <a:off x="508000" y="1404937"/>
            <a:ext cx="11176000" cy="1384995"/>
          </a:xfrm>
          <a:prstGeom prst="rect">
            <a:avLst/>
          </a:prstGeom>
          <a:noFill/>
        </p:spPr>
        <p:txBody>
          <a:bodyPr wrap="square" rtlCol="0">
            <a:spAutoFit/>
          </a:bodyPr>
          <a:lstStyle/>
          <a:p>
            <a:r>
              <a:rPr lang="en-US" sz="2800" dirty="0" smtClean="0"/>
              <a:t>Kylie’s services are changing so she needs a new placement. She is transferred from New Beginnings and enrolled at Bright Side (265/600) in February of 2023. </a:t>
            </a:r>
            <a:endParaRPr lang="en-US" sz="2800" dirty="0"/>
          </a:p>
        </p:txBody>
      </p:sp>
      <p:sp>
        <p:nvSpPr>
          <p:cNvPr id="9" name="Rectangle 6"/>
          <p:cNvSpPr txBox="1">
            <a:spLocks noChangeArrowheads="1"/>
          </p:cNvSpPr>
          <p:nvPr/>
        </p:nvSpPr>
        <p:spPr bwMode="auto">
          <a:xfrm>
            <a:off x="7639756" y="2779348"/>
            <a:ext cx="4044244" cy="3710892"/>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oAutofit/>
          </a:bodyPr>
          <a:lstStyle>
            <a:lvl1pPr marL="228600" indent="-228600" algn="l" defTabSz="914400" rtl="0" eaLnBrk="1" latinLnBrk="0" hangingPunct="1">
              <a:lnSpc>
                <a:spcPct val="90000"/>
              </a:lnSpc>
              <a:spcBef>
                <a:spcPct val="20000"/>
              </a:spcBef>
              <a:buClr>
                <a:schemeClr val="accent1"/>
              </a:buClr>
              <a:buFont typeface="Arial" panose="020B0604020202020204" pitchFamily="34" charset="0"/>
              <a:buChar char="•"/>
              <a:defRPr sz="3200" kern="1200">
                <a:solidFill>
                  <a:schemeClr val="bg1"/>
                </a:solidFill>
                <a:effectLst>
                  <a:outerShdw blurRad="38100" dist="38100" dir="2700000" algn="tl">
                    <a:srgbClr val="C0C0C0"/>
                  </a:outerShdw>
                </a:effectLst>
                <a:latin typeface="Times New Roman" panose="02020603050405020304" pitchFamily="18" charset="0"/>
                <a:ea typeface="+mn-ea"/>
                <a:cs typeface="+mn-cs"/>
              </a:defRPr>
            </a:lvl1pPr>
            <a:lvl2pPr marL="282575" indent="-168275" algn="l" defTabSz="914400" rtl="0" eaLnBrk="1" latinLnBrk="0" hangingPunct="1">
              <a:lnSpc>
                <a:spcPct val="90000"/>
              </a:lnSpc>
              <a:spcBef>
                <a:spcPct val="20000"/>
              </a:spcBef>
              <a:buClr>
                <a:schemeClr val="accent1"/>
              </a:buClr>
              <a:buFont typeface="Calibri" panose="020F0502020204030204" pitchFamily="34" charset="0"/>
              <a:buChar char="–"/>
              <a:defRPr sz="2400" kern="1200">
                <a:solidFill>
                  <a:schemeClr val="bg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ct val="20000"/>
              </a:spcBef>
              <a:buClr>
                <a:schemeClr val="accent1"/>
              </a:buClr>
              <a:buSzPct val="65000"/>
              <a:buFont typeface="Courier New" panose="02070309020205020404" pitchFamily="49" charset="0"/>
              <a:buChar char="•"/>
              <a:defRPr sz="2000" kern="1200">
                <a:solidFill>
                  <a:schemeClr val="bg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ct val="20000"/>
              </a:spcBef>
              <a:buClr>
                <a:schemeClr val="accent1"/>
              </a:buClr>
              <a:buFont typeface="Arial" panose="020B0604020202020204" pitchFamily="34" charset="0"/>
              <a:buChar char="–"/>
              <a:defRPr sz="1800" kern="1200">
                <a:solidFill>
                  <a:schemeClr val="bg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ct val="20000"/>
              </a:spcBef>
              <a:buClr>
                <a:schemeClr val="accent1"/>
              </a:buClr>
              <a:buFont typeface="Calibri" panose="020F0502020204030204" pitchFamily="34" charset="0"/>
              <a:buChar char="»"/>
              <a:defRPr sz="1800" kern="1200">
                <a:solidFill>
                  <a:schemeClr val="bg1"/>
                </a:solidFill>
                <a:latin typeface="Times New Roman" panose="02020603050405020304" pitchFamily="18" charset="0"/>
                <a:ea typeface="+mn-ea"/>
                <a:cs typeface="+mn-cs"/>
              </a:defRPr>
            </a:lvl5pPr>
            <a:lvl6pPr marL="25146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6pPr>
            <a:lvl7pPr marL="29718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7pPr>
            <a:lvl8pPr marL="34290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8pPr>
            <a:lvl9pPr marL="38862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9pPr>
          </a:lstStyle>
          <a:p>
            <a:pPr>
              <a:buFontTx/>
              <a:buNone/>
            </a:pPr>
            <a:r>
              <a:rPr lang="en-US" altLang="en-US" sz="2800" u="sng" dirty="0" smtClean="0">
                <a:solidFill>
                  <a:schemeClr val="hlink"/>
                </a:solidFill>
              </a:rPr>
              <a:t>Spring (record 3)</a:t>
            </a:r>
          </a:p>
          <a:p>
            <a:pPr lvl="1"/>
            <a:r>
              <a:rPr lang="en-US" altLang="en-US" sz="2000" dirty="0" smtClean="0">
                <a:solidFill>
                  <a:schemeClr val="hlink"/>
                </a:solidFill>
              </a:rPr>
              <a:t>Responsible Div. = 36</a:t>
            </a:r>
          </a:p>
          <a:p>
            <a:pPr lvl="1"/>
            <a:r>
              <a:rPr lang="en-US" altLang="en-US" sz="2000" dirty="0" smtClean="0">
                <a:solidFill>
                  <a:schemeClr val="hlink"/>
                </a:solidFill>
              </a:rPr>
              <a:t>Responsible School = 099</a:t>
            </a:r>
          </a:p>
          <a:p>
            <a:pPr lvl="1"/>
            <a:r>
              <a:rPr lang="en-US" altLang="en-US" sz="2000" dirty="0" smtClean="0">
                <a:solidFill>
                  <a:schemeClr val="hlink"/>
                </a:solidFill>
              </a:rPr>
              <a:t>Serving Div. = 265</a:t>
            </a:r>
          </a:p>
          <a:p>
            <a:pPr lvl="1"/>
            <a:r>
              <a:rPr lang="en-US" altLang="en-US" sz="2000" dirty="0" smtClean="0">
                <a:solidFill>
                  <a:schemeClr val="hlink"/>
                </a:solidFill>
              </a:rPr>
              <a:t>Serving School = 600</a:t>
            </a:r>
          </a:p>
          <a:p>
            <a:pPr lvl="1"/>
            <a:r>
              <a:rPr lang="en-US" altLang="en-US" sz="2000" dirty="0" smtClean="0">
                <a:solidFill>
                  <a:schemeClr val="hlink"/>
                </a:solidFill>
              </a:rPr>
              <a:t>Active Status Code = A</a:t>
            </a:r>
          </a:p>
          <a:p>
            <a:pPr lvl="1"/>
            <a:r>
              <a:rPr lang="en-US" altLang="en-US" sz="2000" dirty="0" smtClean="0">
                <a:solidFill>
                  <a:schemeClr val="hlink"/>
                </a:solidFill>
              </a:rPr>
              <a:t>Entry Code = R201</a:t>
            </a:r>
          </a:p>
          <a:p>
            <a:pPr lvl="1"/>
            <a:r>
              <a:rPr lang="en-US" altLang="en-US" sz="2000" dirty="0" smtClean="0">
                <a:solidFill>
                  <a:schemeClr val="hlink"/>
                </a:solidFill>
              </a:rPr>
              <a:t>Entry Date = 9/28/2022</a:t>
            </a:r>
          </a:p>
          <a:p>
            <a:pPr lvl="1"/>
            <a:r>
              <a:rPr lang="en-US" altLang="en-US" sz="2000" dirty="0" smtClean="0">
                <a:solidFill>
                  <a:schemeClr val="hlink"/>
                </a:solidFill>
              </a:rPr>
              <a:t>Aggregate Days Present/Absent = 26/0</a:t>
            </a:r>
          </a:p>
          <a:p>
            <a:pPr lvl="1"/>
            <a:r>
              <a:rPr lang="en-US" altLang="en-US" sz="2000" dirty="0" smtClean="0">
                <a:solidFill>
                  <a:schemeClr val="hlink"/>
                </a:solidFill>
              </a:rPr>
              <a:t>Tuition Paid Code = 7</a:t>
            </a:r>
            <a:endParaRPr lang="en-US" altLang="en-US" sz="2000" dirty="0">
              <a:solidFill>
                <a:schemeClr val="hlink"/>
              </a:solidFill>
            </a:endParaRPr>
          </a:p>
        </p:txBody>
      </p:sp>
    </p:spTree>
    <p:extLst>
      <p:ext uri="{BB962C8B-B14F-4D97-AF65-F5344CB8AC3E}">
        <p14:creationId xmlns:p14="http://schemas.microsoft.com/office/powerpoint/2010/main" val="943271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0"/>
          <p:cNvSpPr txBox="1">
            <a:spLocks noGrp="1"/>
          </p:cNvSpPr>
          <p:nvPr>
            <p:ph type="title" idx="4294967295"/>
          </p:nvPr>
        </p:nvSpPr>
        <p:spPr>
          <a:xfrm>
            <a:off x="0" y="0"/>
            <a:ext cx="12192000" cy="1462524"/>
          </a:xfrm>
          <a:prstGeom prst="rect">
            <a:avLst/>
          </a:prstGeom>
          <a:solidFill>
            <a:schemeClr val="tx1"/>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sz="4300" dirty="0" smtClean="0">
                <a:solidFill>
                  <a:schemeClr val="bg2"/>
                </a:solidFill>
              </a:rPr>
              <a:t>WEBINAR PARTICIPATION</a:t>
            </a:r>
            <a:endParaRPr sz="4300" dirty="0">
              <a:solidFill>
                <a:schemeClr val="bg2"/>
              </a:solidFill>
            </a:endParaRPr>
          </a:p>
        </p:txBody>
      </p:sp>
      <p:pic>
        <p:nvPicPr>
          <p:cNvPr id="232" name="Google Shape;232;p30"/>
          <p:cNvPicPr preferRelativeResize="0"/>
          <p:nvPr/>
        </p:nvPicPr>
        <p:blipFill rotWithShape="1">
          <a:blip r:embed="rId3">
            <a:alphaModFix/>
          </a:blip>
          <a:srcRect/>
          <a:stretch/>
        </p:blipFill>
        <p:spPr>
          <a:xfrm>
            <a:off x="1005301" y="2109802"/>
            <a:ext cx="4110274" cy="2842409"/>
          </a:xfrm>
          <a:prstGeom prst="rect">
            <a:avLst/>
          </a:prstGeom>
          <a:noFill/>
          <a:ln>
            <a:noFill/>
          </a:ln>
        </p:spPr>
      </p:pic>
      <p:pic>
        <p:nvPicPr>
          <p:cNvPr id="233" name="Google Shape;233;p30"/>
          <p:cNvPicPr preferRelativeResize="0"/>
          <p:nvPr/>
        </p:nvPicPr>
        <p:blipFill rotWithShape="1">
          <a:blip r:embed="rId4">
            <a:alphaModFix/>
          </a:blip>
          <a:srcRect/>
          <a:stretch/>
        </p:blipFill>
        <p:spPr>
          <a:xfrm>
            <a:off x="7951206" y="3179892"/>
            <a:ext cx="1786375" cy="1237600"/>
          </a:xfrm>
          <a:prstGeom prst="rect">
            <a:avLst/>
          </a:prstGeom>
          <a:noFill/>
          <a:ln>
            <a:noFill/>
          </a:ln>
        </p:spPr>
      </p:pic>
      <p:pic>
        <p:nvPicPr>
          <p:cNvPr id="234" name="Google Shape;234;p30"/>
          <p:cNvPicPr preferRelativeResize="0"/>
          <p:nvPr/>
        </p:nvPicPr>
        <p:blipFill rotWithShape="1">
          <a:blip r:embed="rId5">
            <a:alphaModFix/>
          </a:blip>
          <a:srcRect/>
          <a:stretch/>
        </p:blipFill>
        <p:spPr>
          <a:xfrm>
            <a:off x="5378948" y="3179892"/>
            <a:ext cx="1507625" cy="656954"/>
          </a:xfrm>
          <a:prstGeom prst="rect">
            <a:avLst/>
          </a:prstGeom>
          <a:noFill/>
          <a:ln>
            <a:noFill/>
          </a:ln>
        </p:spPr>
      </p:pic>
      <p:sp>
        <p:nvSpPr>
          <p:cNvPr id="235" name="Google Shape;235;p30"/>
          <p:cNvSpPr txBox="1"/>
          <p:nvPr/>
        </p:nvSpPr>
        <p:spPr>
          <a:xfrm>
            <a:off x="1125049" y="6139372"/>
            <a:ext cx="10015425" cy="718628"/>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0"/>
              </a:spcAft>
              <a:buClr>
                <a:srgbClr val="000000"/>
              </a:buClr>
              <a:buSzPts val="1800"/>
              <a:buFont typeface="Arial"/>
              <a:buNone/>
            </a:pPr>
            <a:r>
              <a:rPr lang="en-US" sz="1800" b="1" i="0" u="none" strike="noStrike" cap="none" dirty="0">
                <a:solidFill>
                  <a:srgbClr val="000000"/>
                </a:solidFill>
                <a:latin typeface="Trebuchet MS"/>
                <a:ea typeface="Trebuchet MS"/>
                <a:cs typeface="Trebuchet MS"/>
                <a:sym typeface="Trebuchet MS"/>
              </a:rPr>
              <a:t>This presentation will be available to participants once </a:t>
            </a:r>
            <a:r>
              <a:rPr lang="en-US" b="1" dirty="0" smtClean="0">
                <a:solidFill>
                  <a:srgbClr val="000000"/>
                </a:solidFill>
                <a:latin typeface="Trebuchet MS"/>
                <a:ea typeface="Trebuchet MS"/>
                <a:cs typeface="Trebuchet MS"/>
                <a:sym typeface="Trebuchet MS"/>
              </a:rPr>
              <a:t>this </a:t>
            </a:r>
            <a:r>
              <a:rPr lang="en-US" sz="1800" b="1" i="0" u="none" strike="noStrike" cap="none" dirty="0" smtClean="0">
                <a:solidFill>
                  <a:srgbClr val="000000"/>
                </a:solidFill>
                <a:latin typeface="Trebuchet MS"/>
                <a:ea typeface="Trebuchet MS"/>
                <a:cs typeface="Trebuchet MS"/>
                <a:sym typeface="Trebuchet MS"/>
              </a:rPr>
              <a:t>webinar has </a:t>
            </a:r>
            <a:r>
              <a:rPr lang="en-US" sz="1800" b="1" i="0" u="none" strike="noStrike" cap="none" dirty="0">
                <a:solidFill>
                  <a:srgbClr val="000000"/>
                </a:solidFill>
                <a:latin typeface="Trebuchet MS"/>
                <a:ea typeface="Trebuchet MS"/>
                <a:cs typeface="Trebuchet MS"/>
                <a:sym typeface="Trebuchet MS"/>
              </a:rPr>
              <a:t>been completed</a:t>
            </a:r>
            <a:endParaRPr sz="1800" b="1" i="0" u="none" strike="noStrike" cap="none" dirty="0">
              <a:solidFill>
                <a:srgbClr val="0000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5110603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End of Year (EOY)</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20</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a:bodyPr>
          <a:lstStyle/>
          <a:p>
            <a:r>
              <a:rPr lang="en-US" dirty="0"/>
              <a:t>Who is included?</a:t>
            </a:r>
          </a:p>
          <a:p>
            <a:pPr lvl="1"/>
            <a:r>
              <a:rPr lang="en-US" dirty="0"/>
              <a:t>Students with at least one day in membership as of </a:t>
            </a:r>
            <a:r>
              <a:rPr lang="en-US" dirty="0" smtClean="0"/>
              <a:t>the last day of school</a:t>
            </a:r>
          </a:p>
          <a:p>
            <a:r>
              <a:rPr lang="en-US" dirty="0" smtClean="0"/>
              <a:t>Reporting </a:t>
            </a:r>
            <a:r>
              <a:rPr lang="en-US" dirty="0"/>
              <a:t>Timeline</a:t>
            </a:r>
          </a:p>
          <a:p>
            <a:pPr lvl="1"/>
            <a:r>
              <a:rPr lang="en-US" dirty="0"/>
              <a:t>Opens </a:t>
            </a:r>
            <a:r>
              <a:rPr lang="en-US" dirty="0" smtClean="0"/>
              <a:t>Mid-May</a:t>
            </a:r>
            <a:endParaRPr lang="en-US" i="1" dirty="0"/>
          </a:p>
          <a:p>
            <a:pPr lvl="1"/>
            <a:r>
              <a:rPr lang="en-US" dirty="0"/>
              <a:t>Successful file submission due </a:t>
            </a:r>
            <a:r>
              <a:rPr lang="en-US" dirty="0" smtClean="0"/>
              <a:t>a few weeks before it closes</a:t>
            </a:r>
            <a:endParaRPr lang="en-US" dirty="0"/>
          </a:p>
          <a:p>
            <a:pPr lvl="1"/>
            <a:r>
              <a:rPr lang="en-US" dirty="0"/>
              <a:t>Closes </a:t>
            </a:r>
            <a:r>
              <a:rPr lang="en-US" dirty="0" smtClean="0"/>
              <a:t>Mid-July </a:t>
            </a:r>
            <a:r>
              <a:rPr lang="en-US" i="1" dirty="0"/>
              <a:t>(includes verification</a:t>
            </a:r>
            <a:r>
              <a:rPr lang="en-US" i="1" dirty="0" smtClean="0"/>
              <a:t>)</a:t>
            </a:r>
            <a:endParaRPr lang="en-US" dirty="0"/>
          </a:p>
          <a:p>
            <a:r>
              <a:rPr lang="en-US" dirty="0"/>
              <a:t>Miscellaneous Collection</a:t>
            </a:r>
          </a:p>
          <a:p>
            <a:pPr lvl="1"/>
            <a:r>
              <a:rPr lang="en-US" dirty="0" smtClean="0"/>
              <a:t>Days in </a:t>
            </a:r>
            <a:r>
              <a:rPr lang="en-US" dirty="0" smtClean="0"/>
              <a:t>Session (EOY ADM)</a:t>
            </a:r>
            <a:endParaRPr lang="en-US" dirty="0" smtClean="0"/>
          </a:p>
          <a:p>
            <a:pPr lvl="1"/>
            <a:r>
              <a:rPr lang="en-US" dirty="0" smtClean="0">
                <a:solidFill>
                  <a:schemeClr val="accent4">
                    <a:lumMod val="75000"/>
                  </a:schemeClr>
                </a:solidFill>
                <a:hlinkClick r:id="rId3"/>
              </a:rPr>
              <a:t>Number of Instructional </a:t>
            </a:r>
            <a:r>
              <a:rPr lang="en-US" dirty="0" smtClean="0">
                <a:solidFill>
                  <a:schemeClr val="accent4">
                    <a:lumMod val="75000"/>
                  </a:schemeClr>
                </a:solidFill>
                <a:hlinkClick r:id="rId3"/>
              </a:rPr>
              <a:t>Hours</a:t>
            </a:r>
            <a:endParaRPr lang="en-US" dirty="0"/>
          </a:p>
        </p:txBody>
      </p:sp>
    </p:spTree>
    <p:extLst>
      <p:ext uri="{BB962C8B-B14F-4D97-AF65-F5344CB8AC3E}">
        <p14:creationId xmlns:p14="http://schemas.microsoft.com/office/powerpoint/2010/main" val="280195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lstStyle/>
          <a:p>
            <a:r>
              <a:rPr lang="en-US" dirty="0" smtClean="0"/>
              <a:t>Products from EOY</a:t>
            </a:r>
            <a:endParaRPr lang="en-US" dirty="0"/>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lstStyle/>
          <a:p>
            <a:r>
              <a:rPr lang="en-US" dirty="0" smtClean="0"/>
              <a:t>These reports and datasets come the data submitted on the EOY SRC. </a:t>
            </a:r>
            <a:endParaRPr lang="en-US" dirty="0"/>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987425"/>
            <a:ext cx="6172200" cy="5583496"/>
          </a:xfrm>
        </p:spPr>
        <p:txBody>
          <a:bodyPr>
            <a:normAutofit fontScale="77500" lnSpcReduction="20000"/>
          </a:bodyPr>
          <a:lstStyle/>
          <a:p>
            <a:pPr marL="514350" indent="-514350">
              <a:buFont typeface="+mj-lt"/>
              <a:buAutoNum type="arabicPeriod"/>
            </a:pPr>
            <a:r>
              <a:rPr lang="en-US" dirty="0" smtClean="0">
                <a:hlinkClick r:id="rId3"/>
              </a:rPr>
              <a:t>School Quality </a:t>
            </a:r>
            <a:r>
              <a:rPr lang="en-US" dirty="0" smtClean="0">
                <a:hlinkClick r:id="rId3"/>
              </a:rPr>
              <a:t>Profiles</a:t>
            </a:r>
            <a:endParaRPr lang="en-US" dirty="0" smtClean="0"/>
          </a:p>
          <a:p>
            <a:pPr marL="971550" lvl="1" indent="-514350">
              <a:buFont typeface="+mj-lt"/>
              <a:buAutoNum type="arabicPeriod"/>
            </a:pPr>
            <a:r>
              <a:rPr lang="en-US" dirty="0" smtClean="0"/>
              <a:t>Advanced Placement </a:t>
            </a:r>
          </a:p>
          <a:p>
            <a:pPr marL="514350" indent="-514350">
              <a:buFont typeface="+mj-lt"/>
              <a:buAutoNum type="arabicPeriod"/>
            </a:pPr>
            <a:r>
              <a:rPr lang="en-US" dirty="0" smtClean="0"/>
              <a:t>EOY ADM/ADA</a:t>
            </a:r>
            <a:endParaRPr lang="en-US" dirty="0" smtClean="0"/>
          </a:p>
          <a:p>
            <a:pPr marL="514350" indent="-514350">
              <a:buFont typeface="+mj-lt"/>
              <a:buAutoNum type="arabicPeriod"/>
            </a:pPr>
            <a:r>
              <a:rPr lang="en-US" dirty="0" smtClean="0"/>
              <a:t>Accountability Calculations</a:t>
            </a:r>
          </a:p>
          <a:p>
            <a:pPr marL="971550" lvl="1" indent="-514350">
              <a:buFont typeface="+mj-lt"/>
              <a:buAutoNum type="arabicPeriod"/>
            </a:pPr>
            <a:r>
              <a:rPr lang="en-US" dirty="0" smtClean="0"/>
              <a:t>Chronic Absenteeism</a:t>
            </a:r>
          </a:p>
          <a:p>
            <a:pPr marL="971550" lvl="1" indent="-514350">
              <a:buFont typeface="+mj-lt"/>
              <a:buAutoNum type="arabicPeriod"/>
            </a:pPr>
            <a:r>
              <a:rPr lang="en-US" dirty="0" smtClean="0"/>
              <a:t>Cohort Graduates and Dropouts</a:t>
            </a:r>
          </a:p>
          <a:p>
            <a:pPr marL="971550" lvl="1" indent="-514350">
              <a:buFont typeface="+mj-lt"/>
              <a:buAutoNum type="arabicPeriod"/>
            </a:pPr>
            <a:r>
              <a:rPr lang="en-US" dirty="0" smtClean="0"/>
              <a:t>CTE Finishers</a:t>
            </a:r>
          </a:p>
          <a:p>
            <a:pPr marL="514350" indent="-514350">
              <a:buFont typeface="+mj-lt"/>
              <a:buAutoNum type="arabicPeriod"/>
            </a:pPr>
            <a:r>
              <a:rPr lang="en-US" dirty="0" smtClean="0"/>
              <a:t>Annual Graduates </a:t>
            </a:r>
            <a:r>
              <a:rPr lang="en-US" dirty="0" smtClean="0"/>
              <a:t>and Completion</a:t>
            </a:r>
          </a:p>
          <a:p>
            <a:pPr marL="514350" indent="-514350">
              <a:buFont typeface="+mj-lt"/>
              <a:buAutoNum type="arabicPeriod"/>
            </a:pPr>
            <a:r>
              <a:rPr lang="en-US" dirty="0" smtClean="0"/>
              <a:t>CTE </a:t>
            </a:r>
            <a:r>
              <a:rPr lang="en-US" dirty="0" smtClean="0"/>
              <a:t>Completer </a:t>
            </a:r>
            <a:r>
              <a:rPr lang="en-US" dirty="0" smtClean="0"/>
              <a:t>Demographics Report</a:t>
            </a:r>
            <a:endParaRPr lang="en-US" dirty="0" smtClean="0"/>
          </a:p>
          <a:p>
            <a:pPr marL="514350" indent="-514350">
              <a:buFont typeface="+mj-lt"/>
              <a:buAutoNum type="arabicPeriod"/>
            </a:pPr>
            <a:r>
              <a:rPr lang="en-US" dirty="0" smtClean="0"/>
              <a:t>Special Education Regional Tuition Reimbursement Claims (Second Semester)</a:t>
            </a:r>
          </a:p>
          <a:p>
            <a:pPr marL="514350" indent="-514350">
              <a:buFont typeface="+mj-lt"/>
              <a:buAutoNum type="arabicPeriod"/>
            </a:pPr>
            <a:r>
              <a:rPr lang="en-US" dirty="0" smtClean="0">
                <a:hlinkClick r:id="rId4"/>
              </a:rPr>
              <a:t>Superintendent's Annual Reports (SAR</a:t>
            </a:r>
            <a:r>
              <a:rPr lang="en-US" dirty="0" smtClean="0">
                <a:hlinkClick r:id="rId4"/>
              </a:rPr>
              <a:t>)</a:t>
            </a:r>
            <a:endParaRPr lang="en-US" dirty="0" smtClean="0"/>
          </a:p>
          <a:p>
            <a:pPr marL="514350" indent="-514350">
              <a:buFont typeface="+mj-lt"/>
              <a:buAutoNum type="arabicPeriod"/>
            </a:pPr>
            <a:r>
              <a:rPr lang="en-US" dirty="0" smtClean="0"/>
              <a:t>Gifted Program</a:t>
            </a:r>
          </a:p>
          <a:p>
            <a:pPr marL="514350" indent="-514350">
              <a:buFont typeface="+mj-lt"/>
              <a:buAutoNum type="arabicPeriod"/>
            </a:pPr>
            <a:r>
              <a:rPr lang="en-US" dirty="0" smtClean="0"/>
              <a:t>Seclusion </a:t>
            </a:r>
            <a:r>
              <a:rPr lang="en-US" dirty="0"/>
              <a:t>and Restraint</a:t>
            </a:r>
          </a:p>
          <a:p>
            <a:pPr marL="514350" indent="-514350">
              <a:buFont typeface="+mj-lt"/>
              <a:buAutoNum type="arabicPeriod"/>
            </a:pPr>
            <a:r>
              <a:rPr lang="en-US" dirty="0" smtClean="0"/>
              <a:t>Remote Instruction Percent of Time</a:t>
            </a:r>
            <a:endParaRPr lang="en-US" dirty="0" smtClean="0"/>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21</a:t>
            </a:fld>
            <a:endParaRPr lang="en-US"/>
          </a:p>
        </p:txBody>
      </p:sp>
    </p:spTree>
    <p:extLst>
      <p:ext uri="{BB962C8B-B14F-4D97-AF65-F5344CB8AC3E}">
        <p14:creationId xmlns:p14="http://schemas.microsoft.com/office/powerpoint/2010/main" val="14330388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EOY – Returning to School Scenario</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22</a:t>
            </a:fld>
            <a:endParaRPr lang="en-US"/>
          </a:p>
        </p:txBody>
      </p:sp>
      <p:sp>
        <p:nvSpPr>
          <p:cNvPr id="7" name="Rectangle 4"/>
          <p:cNvSpPr>
            <a:spLocks noGrp="1" noChangeArrowheads="1"/>
          </p:cNvSpPr>
          <p:nvPr>
            <p:ph sz="half" idx="1"/>
          </p:nvPr>
        </p:nvSpPr>
        <p:spPr bwMode="auto">
          <a:xfrm>
            <a:off x="508000" y="3220819"/>
            <a:ext cx="5511800" cy="3454399"/>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tx2"/>
                </a:solidFill>
              </a:rPr>
              <a:t>EOY </a:t>
            </a:r>
            <a:r>
              <a:rPr lang="en-US" altLang="en-US" sz="2800" u="sng" dirty="0">
                <a:solidFill>
                  <a:schemeClr val="tx2"/>
                </a:solidFill>
              </a:rPr>
              <a:t>(record 1)</a:t>
            </a:r>
          </a:p>
          <a:p>
            <a:pPr lvl="1"/>
            <a:r>
              <a:rPr lang="en-US" altLang="en-US" sz="2000" dirty="0">
                <a:solidFill>
                  <a:schemeClr val="tx2"/>
                </a:solidFill>
              </a:rPr>
              <a:t>Responsible </a:t>
            </a:r>
            <a:r>
              <a:rPr lang="en-US" altLang="en-US" sz="2000" dirty="0" smtClean="0">
                <a:solidFill>
                  <a:schemeClr val="tx2"/>
                </a:solidFill>
              </a:rPr>
              <a:t>Div. </a:t>
            </a:r>
            <a:r>
              <a:rPr lang="en-US" altLang="en-US" sz="2000" dirty="0">
                <a:solidFill>
                  <a:schemeClr val="tx2"/>
                </a:solidFill>
              </a:rPr>
              <a:t>= </a:t>
            </a:r>
            <a:r>
              <a:rPr lang="en-US" altLang="en-US" sz="2000" dirty="0" smtClean="0">
                <a:solidFill>
                  <a:schemeClr val="tx2"/>
                </a:solidFill>
              </a:rPr>
              <a:t>52</a:t>
            </a:r>
          </a:p>
          <a:p>
            <a:pPr lvl="1"/>
            <a:r>
              <a:rPr lang="en-US" altLang="en-US" sz="2000" dirty="0" smtClean="0">
                <a:solidFill>
                  <a:schemeClr val="tx2"/>
                </a:solidFill>
              </a:rPr>
              <a:t>Responsible 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dirty="0">
                <a:solidFill>
                  <a:schemeClr val="tx2"/>
                </a:solidFill>
              </a:rPr>
              <a:t>Serving </a:t>
            </a:r>
            <a:r>
              <a:rPr lang="en-US" altLang="en-US" sz="2000" dirty="0" smtClean="0">
                <a:solidFill>
                  <a:schemeClr val="tx2"/>
                </a:solidFill>
              </a:rPr>
              <a:t>Div. </a:t>
            </a:r>
            <a:r>
              <a:rPr lang="en-US" altLang="en-US" sz="2000" dirty="0">
                <a:solidFill>
                  <a:schemeClr val="tx2"/>
                </a:solidFill>
              </a:rPr>
              <a:t>= </a:t>
            </a:r>
            <a:r>
              <a:rPr lang="en-US" altLang="en-US" sz="2000" dirty="0" smtClean="0">
                <a:solidFill>
                  <a:schemeClr val="tx2"/>
                </a:solidFill>
              </a:rPr>
              <a:t>52</a:t>
            </a:r>
          </a:p>
          <a:p>
            <a:pPr lvl="1"/>
            <a:r>
              <a:rPr lang="en-US" altLang="en-US" sz="2000" dirty="0" smtClean="0">
                <a:solidFill>
                  <a:schemeClr val="tx2"/>
                </a:solidFill>
              </a:rPr>
              <a:t>Serving School </a:t>
            </a:r>
            <a:r>
              <a:rPr lang="en-US" altLang="en-US" sz="2000" dirty="0">
                <a:solidFill>
                  <a:schemeClr val="tx2"/>
                </a:solidFill>
              </a:rPr>
              <a:t>= </a:t>
            </a:r>
            <a:r>
              <a:rPr lang="en-US" altLang="en-US" sz="2000" dirty="0" smtClean="0">
                <a:solidFill>
                  <a:schemeClr val="tx2"/>
                </a:solidFill>
              </a:rPr>
              <a:t>099</a:t>
            </a:r>
            <a:endParaRPr lang="en-US" altLang="en-US" sz="2000" dirty="0">
              <a:solidFill>
                <a:schemeClr val="tx2"/>
              </a:solidFill>
            </a:endParaRPr>
          </a:p>
          <a:p>
            <a:pPr lvl="1"/>
            <a:r>
              <a:rPr lang="en-US" altLang="en-US" sz="2000" b="1" dirty="0">
                <a:solidFill>
                  <a:schemeClr val="tx2"/>
                </a:solidFill>
              </a:rPr>
              <a:t>Active Status Code = </a:t>
            </a:r>
            <a:r>
              <a:rPr lang="en-US" altLang="en-US" sz="2000" b="1" dirty="0" smtClean="0">
                <a:solidFill>
                  <a:schemeClr val="tx2"/>
                </a:solidFill>
              </a:rPr>
              <a:t>A</a:t>
            </a:r>
          </a:p>
          <a:p>
            <a:pPr lvl="1"/>
            <a:r>
              <a:rPr lang="en-US" altLang="en-US" sz="2000" dirty="0" smtClean="0">
                <a:solidFill>
                  <a:schemeClr val="tx2"/>
                </a:solidFill>
              </a:rPr>
              <a:t>Entry Code = R201</a:t>
            </a:r>
          </a:p>
          <a:p>
            <a:pPr lvl="1"/>
            <a:r>
              <a:rPr lang="en-US" altLang="en-US" sz="2000" dirty="0" smtClean="0">
                <a:solidFill>
                  <a:schemeClr val="tx2"/>
                </a:solidFill>
              </a:rPr>
              <a:t>Entry Date = 4/15/2023</a:t>
            </a:r>
            <a:endParaRPr lang="en-US" altLang="en-US" sz="2000" dirty="0">
              <a:solidFill>
                <a:schemeClr val="tx2"/>
              </a:solidFill>
            </a:endParaRPr>
          </a:p>
          <a:p>
            <a:pPr lvl="1"/>
            <a:r>
              <a:rPr lang="en-US" altLang="en-US" sz="2000" dirty="0">
                <a:solidFill>
                  <a:schemeClr val="tx2"/>
                </a:solidFill>
              </a:rPr>
              <a:t>Aggregate Days Present/Absent = </a:t>
            </a:r>
            <a:r>
              <a:rPr lang="en-US" altLang="en-US" sz="2000" dirty="0" smtClean="0">
                <a:solidFill>
                  <a:schemeClr val="tx2"/>
                </a:solidFill>
              </a:rPr>
              <a:t>104/2</a:t>
            </a:r>
            <a:endParaRPr lang="en-US" altLang="en-US" sz="2000" dirty="0">
              <a:solidFill>
                <a:schemeClr val="tx2"/>
              </a:solidFill>
            </a:endParaRPr>
          </a:p>
        </p:txBody>
      </p:sp>
      <p:sp>
        <p:nvSpPr>
          <p:cNvPr id="8" name="Rectangle 6"/>
          <p:cNvSpPr>
            <a:spLocks noGrp="1" noChangeArrowheads="1"/>
          </p:cNvSpPr>
          <p:nvPr>
            <p:ph sz="half" idx="2"/>
          </p:nvPr>
        </p:nvSpPr>
        <p:spPr bwMode="auto">
          <a:xfrm>
            <a:off x="6172200" y="3220818"/>
            <a:ext cx="5511800" cy="3454399"/>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hlink"/>
                </a:solidFill>
              </a:rPr>
              <a:t>EOY </a:t>
            </a:r>
            <a:r>
              <a:rPr lang="en-US" altLang="en-US" sz="2800" u="sng" dirty="0">
                <a:solidFill>
                  <a:schemeClr val="hlink"/>
                </a:solidFill>
              </a:rPr>
              <a:t>(record 2)</a:t>
            </a:r>
          </a:p>
          <a:p>
            <a:pPr lvl="1"/>
            <a:r>
              <a:rPr lang="en-US" altLang="en-US" sz="2000" dirty="0" smtClean="0">
                <a:solidFill>
                  <a:schemeClr val="hlink"/>
                </a:solidFill>
              </a:rPr>
              <a:t>Responsible Div. = 52</a:t>
            </a:r>
          </a:p>
          <a:p>
            <a:pPr lvl="1"/>
            <a:r>
              <a:rPr lang="en-US" altLang="en-US" sz="2000" dirty="0" smtClean="0">
                <a:solidFill>
                  <a:schemeClr val="hlink"/>
                </a:solidFill>
              </a:rPr>
              <a:t>Responsible School = 099</a:t>
            </a:r>
          </a:p>
          <a:p>
            <a:pPr lvl="1"/>
            <a:r>
              <a:rPr lang="en-US" altLang="en-US" sz="2000" dirty="0" smtClean="0">
                <a:solidFill>
                  <a:schemeClr val="hlink"/>
                </a:solidFill>
              </a:rPr>
              <a:t>Serving Div. </a:t>
            </a:r>
            <a:r>
              <a:rPr lang="en-US" altLang="en-US" sz="2000" dirty="0">
                <a:solidFill>
                  <a:schemeClr val="hlink"/>
                </a:solidFill>
              </a:rPr>
              <a:t>= </a:t>
            </a:r>
            <a:r>
              <a:rPr lang="en-US" altLang="en-US" sz="2000" dirty="0" smtClean="0">
                <a:solidFill>
                  <a:schemeClr val="hlink"/>
                </a:solidFill>
              </a:rPr>
              <a:t>110</a:t>
            </a:r>
          </a:p>
          <a:p>
            <a:pPr lvl="1"/>
            <a:r>
              <a:rPr lang="en-US" altLang="en-US" sz="2000" dirty="0" smtClean="0">
                <a:solidFill>
                  <a:schemeClr val="hlink"/>
                </a:solidFill>
              </a:rPr>
              <a:t>Serving School </a:t>
            </a:r>
            <a:r>
              <a:rPr lang="en-US" altLang="en-US" sz="2000" dirty="0">
                <a:solidFill>
                  <a:schemeClr val="hlink"/>
                </a:solidFill>
              </a:rPr>
              <a:t>= </a:t>
            </a:r>
            <a:r>
              <a:rPr lang="en-US" altLang="en-US" sz="2000" dirty="0" smtClean="0">
                <a:solidFill>
                  <a:schemeClr val="hlink"/>
                </a:solidFill>
              </a:rPr>
              <a:t>099</a:t>
            </a:r>
            <a:endParaRPr lang="en-US" altLang="en-US" sz="2000" dirty="0">
              <a:solidFill>
                <a:schemeClr val="hlink"/>
              </a:solidFill>
            </a:endParaRPr>
          </a:p>
          <a:p>
            <a:pPr lvl="1"/>
            <a:r>
              <a:rPr lang="en-US" altLang="en-US" sz="2000" b="1" dirty="0">
                <a:solidFill>
                  <a:schemeClr val="hlink"/>
                </a:solidFill>
              </a:rPr>
              <a:t>Active Status Code = </a:t>
            </a:r>
            <a:r>
              <a:rPr lang="en-US" altLang="en-US" sz="2000" b="1" dirty="0" smtClean="0">
                <a:solidFill>
                  <a:schemeClr val="hlink"/>
                </a:solidFill>
              </a:rPr>
              <a:t>I</a:t>
            </a:r>
            <a:endParaRPr lang="en-US" altLang="en-US" sz="2000" b="1" dirty="0">
              <a:solidFill>
                <a:schemeClr val="hlink"/>
              </a:solidFill>
            </a:endParaRPr>
          </a:p>
          <a:p>
            <a:pPr lvl="1"/>
            <a:r>
              <a:rPr lang="en-US" altLang="en-US" sz="2000" dirty="0" smtClean="0">
                <a:solidFill>
                  <a:schemeClr val="hlink"/>
                </a:solidFill>
              </a:rPr>
              <a:t>Exit </a:t>
            </a:r>
            <a:r>
              <a:rPr lang="en-US" altLang="en-US" sz="2000" dirty="0">
                <a:solidFill>
                  <a:schemeClr val="hlink"/>
                </a:solidFill>
              </a:rPr>
              <a:t>Code = </a:t>
            </a:r>
            <a:r>
              <a:rPr lang="en-US" altLang="en-US" sz="2000" dirty="0" smtClean="0">
                <a:solidFill>
                  <a:schemeClr val="hlink"/>
                </a:solidFill>
              </a:rPr>
              <a:t>W201</a:t>
            </a:r>
            <a:endParaRPr lang="en-US" altLang="en-US" sz="2000" dirty="0">
              <a:solidFill>
                <a:schemeClr val="hlink"/>
              </a:solidFill>
            </a:endParaRPr>
          </a:p>
          <a:p>
            <a:pPr lvl="1"/>
            <a:r>
              <a:rPr lang="en-US" altLang="en-US" sz="2000" dirty="0" smtClean="0">
                <a:solidFill>
                  <a:schemeClr val="hlink"/>
                </a:solidFill>
              </a:rPr>
              <a:t>Exit Date </a:t>
            </a:r>
            <a:r>
              <a:rPr lang="en-US" altLang="en-US" sz="2000" dirty="0">
                <a:solidFill>
                  <a:schemeClr val="hlink"/>
                </a:solidFill>
              </a:rPr>
              <a:t>= </a:t>
            </a:r>
            <a:r>
              <a:rPr lang="en-US" altLang="en-US" sz="2000" dirty="0" smtClean="0">
                <a:solidFill>
                  <a:schemeClr val="hlink"/>
                </a:solidFill>
              </a:rPr>
              <a:t>4/14/2023</a:t>
            </a:r>
            <a:endParaRPr lang="en-US" altLang="en-US" sz="2000" dirty="0">
              <a:solidFill>
                <a:schemeClr val="hlink"/>
              </a:solidFill>
            </a:endParaRPr>
          </a:p>
          <a:p>
            <a:pPr lvl="1"/>
            <a:r>
              <a:rPr lang="en-US" altLang="en-US" sz="2000" dirty="0">
                <a:solidFill>
                  <a:schemeClr val="hlink"/>
                </a:solidFill>
              </a:rPr>
              <a:t>Aggregate Days Present/Absent </a:t>
            </a:r>
            <a:r>
              <a:rPr lang="en-US" altLang="en-US" sz="2000" dirty="0">
                <a:solidFill>
                  <a:schemeClr val="hlink"/>
                </a:solidFill>
              </a:rPr>
              <a:t>= </a:t>
            </a:r>
            <a:r>
              <a:rPr lang="en-US" altLang="en-US" sz="2000" dirty="0" smtClean="0">
                <a:solidFill>
                  <a:schemeClr val="hlink"/>
                </a:solidFill>
              </a:rPr>
              <a:t>80/2</a:t>
            </a:r>
          </a:p>
          <a:p>
            <a:pPr lvl="1"/>
            <a:r>
              <a:rPr lang="en-US" altLang="en-US" sz="2000" dirty="0" smtClean="0">
                <a:solidFill>
                  <a:schemeClr val="hlink"/>
                </a:solidFill>
              </a:rPr>
              <a:t>Tuition Paid Code = 18</a:t>
            </a:r>
            <a:endParaRPr lang="en-US" altLang="en-US" sz="2000" dirty="0">
              <a:solidFill>
                <a:schemeClr val="hlink"/>
              </a:solidFill>
            </a:endParaRPr>
          </a:p>
        </p:txBody>
      </p:sp>
      <p:sp>
        <p:nvSpPr>
          <p:cNvPr id="10" name="TextBox 9"/>
          <p:cNvSpPr txBox="1"/>
          <p:nvPr/>
        </p:nvSpPr>
        <p:spPr>
          <a:xfrm>
            <a:off x="508000" y="1402997"/>
            <a:ext cx="11176000" cy="1815882"/>
          </a:xfrm>
          <a:prstGeom prst="rect">
            <a:avLst/>
          </a:prstGeom>
          <a:noFill/>
        </p:spPr>
        <p:txBody>
          <a:bodyPr wrap="square" rtlCol="0">
            <a:spAutoFit/>
          </a:bodyPr>
          <a:lstStyle/>
          <a:p>
            <a:r>
              <a:rPr lang="en-US" sz="2800" dirty="0" smtClean="0"/>
              <a:t>Malachi started the year in Green Middle (52/099). In November, their dad decided to enroll Malachi in the division’s virtual program which has a school number of 110/099. By Spring, Malachi was missing his friends and sports were starting up so he wanted to go back to Green Middle full time. </a:t>
            </a:r>
            <a:endParaRPr lang="en-US" sz="2800" dirty="0"/>
          </a:p>
        </p:txBody>
      </p:sp>
    </p:spTree>
    <p:extLst>
      <p:ext uri="{BB962C8B-B14F-4D97-AF65-F5344CB8AC3E}">
        <p14:creationId xmlns:p14="http://schemas.microsoft.com/office/powerpoint/2010/main" val="41649810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EOY – Returning to School Scenario</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23</a:t>
            </a:fld>
            <a:endParaRPr lang="en-US"/>
          </a:p>
        </p:txBody>
      </p:sp>
      <p:sp>
        <p:nvSpPr>
          <p:cNvPr id="7" name="Rectangle 4"/>
          <p:cNvSpPr>
            <a:spLocks noGrp="1" noChangeArrowheads="1"/>
          </p:cNvSpPr>
          <p:nvPr>
            <p:ph sz="half" idx="1"/>
          </p:nvPr>
        </p:nvSpPr>
        <p:spPr bwMode="auto">
          <a:xfrm>
            <a:off x="508000" y="3220819"/>
            <a:ext cx="3612444" cy="3454399"/>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tx2"/>
                </a:solidFill>
              </a:rPr>
              <a:t>EOY </a:t>
            </a:r>
            <a:r>
              <a:rPr lang="en-US" altLang="en-US" sz="2800" u="sng" dirty="0">
                <a:solidFill>
                  <a:schemeClr val="tx2"/>
                </a:solidFill>
              </a:rPr>
              <a:t>(record 1)</a:t>
            </a:r>
          </a:p>
          <a:p>
            <a:pPr lvl="1"/>
            <a:r>
              <a:rPr lang="en-US" altLang="en-US" sz="2000" b="1" dirty="0">
                <a:solidFill>
                  <a:schemeClr val="tx2"/>
                </a:solidFill>
              </a:rPr>
              <a:t>Responsible </a:t>
            </a:r>
            <a:r>
              <a:rPr lang="en-US" altLang="en-US" sz="2000" b="1" dirty="0" smtClean="0">
                <a:solidFill>
                  <a:schemeClr val="tx2"/>
                </a:solidFill>
              </a:rPr>
              <a:t>Div. </a:t>
            </a:r>
            <a:r>
              <a:rPr lang="en-US" altLang="en-US" sz="2000" b="1" dirty="0">
                <a:solidFill>
                  <a:schemeClr val="tx2"/>
                </a:solidFill>
              </a:rPr>
              <a:t>= </a:t>
            </a:r>
            <a:r>
              <a:rPr lang="en-US" altLang="en-US" sz="2000" b="1" dirty="0" smtClean="0">
                <a:solidFill>
                  <a:schemeClr val="tx2"/>
                </a:solidFill>
              </a:rPr>
              <a:t>52</a:t>
            </a:r>
          </a:p>
          <a:p>
            <a:pPr lvl="1"/>
            <a:r>
              <a:rPr lang="en-US" altLang="en-US" sz="2000" b="1" dirty="0" smtClean="0">
                <a:solidFill>
                  <a:schemeClr val="tx2"/>
                </a:solidFill>
              </a:rPr>
              <a:t>Responsible School </a:t>
            </a:r>
            <a:r>
              <a:rPr lang="en-US" altLang="en-US" sz="2000" b="1" dirty="0">
                <a:solidFill>
                  <a:schemeClr val="tx2"/>
                </a:solidFill>
              </a:rPr>
              <a:t>= </a:t>
            </a:r>
            <a:r>
              <a:rPr lang="en-US" altLang="en-US" sz="2000" b="1" dirty="0" smtClean="0">
                <a:solidFill>
                  <a:schemeClr val="tx2"/>
                </a:solidFill>
              </a:rPr>
              <a:t>099</a:t>
            </a:r>
            <a:endParaRPr lang="en-US" altLang="en-US" sz="2000" b="1" dirty="0">
              <a:solidFill>
                <a:schemeClr val="tx2"/>
              </a:solidFill>
            </a:endParaRPr>
          </a:p>
          <a:p>
            <a:pPr lvl="1"/>
            <a:r>
              <a:rPr lang="en-US" altLang="en-US" sz="2000" b="1" dirty="0">
                <a:solidFill>
                  <a:schemeClr val="tx2"/>
                </a:solidFill>
              </a:rPr>
              <a:t>Serving </a:t>
            </a:r>
            <a:r>
              <a:rPr lang="en-US" altLang="en-US" sz="2000" b="1" dirty="0" smtClean="0">
                <a:solidFill>
                  <a:schemeClr val="tx2"/>
                </a:solidFill>
              </a:rPr>
              <a:t>Div. </a:t>
            </a:r>
            <a:r>
              <a:rPr lang="en-US" altLang="en-US" sz="2000" b="1" dirty="0">
                <a:solidFill>
                  <a:schemeClr val="tx2"/>
                </a:solidFill>
              </a:rPr>
              <a:t>= </a:t>
            </a:r>
            <a:r>
              <a:rPr lang="en-US" altLang="en-US" sz="2000" b="1" dirty="0" smtClean="0">
                <a:solidFill>
                  <a:schemeClr val="tx2"/>
                </a:solidFill>
              </a:rPr>
              <a:t>52</a:t>
            </a:r>
          </a:p>
          <a:p>
            <a:pPr lvl="1"/>
            <a:r>
              <a:rPr lang="en-US" altLang="en-US" sz="2000" b="1" dirty="0" smtClean="0">
                <a:solidFill>
                  <a:schemeClr val="tx2"/>
                </a:solidFill>
              </a:rPr>
              <a:t>Serving School </a:t>
            </a:r>
            <a:r>
              <a:rPr lang="en-US" altLang="en-US" sz="2000" b="1" dirty="0">
                <a:solidFill>
                  <a:schemeClr val="tx2"/>
                </a:solidFill>
              </a:rPr>
              <a:t>= </a:t>
            </a:r>
            <a:r>
              <a:rPr lang="en-US" altLang="en-US" sz="2000" b="1" dirty="0" smtClean="0">
                <a:solidFill>
                  <a:schemeClr val="tx2"/>
                </a:solidFill>
              </a:rPr>
              <a:t>099</a:t>
            </a:r>
            <a:endParaRPr lang="en-US" altLang="en-US" sz="2000" b="1" dirty="0">
              <a:solidFill>
                <a:schemeClr val="tx2"/>
              </a:solidFill>
            </a:endParaRPr>
          </a:p>
          <a:p>
            <a:pPr lvl="1"/>
            <a:r>
              <a:rPr lang="en-US" altLang="en-US" sz="2000" b="1" dirty="0">
                <a:solidFill>
                  <a:schemeClr val="tx2"/>
                </a:solidFill>
              </a:rPr>
              <a:t>Active Status Code = I</a:t>
            </a:r>
            <a:endParaRPr lang="en-US" altLang="en-US" sz="2000" b="1" dirty="0" smtClean="0">
              <a:solidFill>
                <a:schemeClr val="tx2"/>
              </a:solidFill>
            </a:endParaRPr>
          </a:p>
          <a:p>
            <a:pPr lvl="1"/>
            <a:r>
              <a:rPr lang="en-US" altLang="en-US" sz="2000" dirty="0" smtClean="0">
                <a:solidFill>
                  <a:schemeClr val="tx2"/>
                </a:solidFill>
              </a:rPr>
              <a:t>Exit Code = W201</a:t>
            </a:r>
          </a:p>
          <a:p>
            <a:pPr lvl="1"/>
            <a:r>
              <a:rPr lang="en-US" altLang="en-US" sz="2000" dirty="0" smtClean="0">
                <a:solidFill>
                  <a:schemeClr val="tx2"/>
                </a:solidFill>
              </a:rPr>
              <a:t>Exit Date = 11/15/2022</a:t>
            </a:r>
            <a:endParaRPr lang="en-US" altLang="en-US" sz="2000" dirty="0">
              <a:solidFill>
                <a:schemeClr val="tx2"/>
              </a:solidFill>
            </a:endParaRPr>
          </a:p>
          <a:p>
            <a:pPr lvl="1"/>
            <a:r>
              <a:rPr lang="en-US" altLang="en-US" sz="2000" dirty="0">
                <a:solidFill>
                  <a:schemeClr val="tx2"/>
                </a:solidFill>
              </a:rPr>
              <a:t>Aggregate Days Present/Absent = </a:t>
            </a:r>
            <a:r>
              <a:rPr lang="en-US" altLang="en-US" sz="2000" dirty="0" smtClean="0">
                <a:solidFill>
                  <a:schemeClr val="tx2"/>
                </a:solidFill>
              </a:rPr>
              <a:t>35/2</a:t>
            </a:r>
            <a:endParaRPr lang="en-US" altLang="en-US" sz="2000" dirty="0">
              <a:solidFill>
                <a:schemeClr val="tx2"/>
              </a:solidFill>
            </a:endParaRPr>
          </a:p>
        </p:txBody>
      </p:sp>
      <p:sp>
        <p:nvSpPr>
          <p:cNvPr id="8" name="Rectangle 6"/>
          <p:cNvSpPr>
            <a:spLocks noGrp="1" noChangeArrowheads="1"/>
          </p:cNvSpPr>
          <p:nvPr>
            <p:ph sz="half" idx="2"/>
          </p:nvPr>
        </p:nvSpPr>
        <p:spPr bwMode="auto">
          <a:xfrm>
            <a:off x="4460521" y="3218878"/>
            <a:ext cx="3536244" cy="3454399"/>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None/>
            </a:pPr>
            <a:r>
              <a:rPr lang="en-US" altLang="en-US" sz="2800" u="sng" dirty="0">
                <a:solidFill>
                  <a:schemeClr val="tx2"/>
                </a:solidFill>
              </a:rPr>
              <a:t>EOY </a:t>
            </a:r>
            <a:r>
              <a:rPr lang="en-US" altLang="en-US" sz="2800" u="sng" dirty="0">
                <a:solidFill>
                  <a:schemeClr val="tx2"/>
                </a:solidFill>
              </a:rPr>
              <a:t>(record 2)</a:t>
            </a:r>
          </a:p>
          <a:p>
            <a:pPr lvl="1"/>
            <a:r>
              <a:rPr lang="en-US" altLang="en-US" sz="2000" dirty="0">
                <a:solidFill>
                  <a:schemeClr val="tx2"/>
                </a:solidFill>
              </a:rPr>
              <a:t>Responsible Div. = 52</a:t>
            </a:r>
          </a:p>
          <a:p>
            <a:pPr lvl="1"/>
            <a:r>
              <a:rPr lang="en-US" altLang="en-US" sz="2000" dirty="0">
                <a:solidFill>
                  <a:schemeClr val="tx2"/>
                </a:solidFill>
              </a:rPr>
              <a:t>Responsible School = 099</a:t>
            </a:r>
          </a:p>
          <a:p>
            <a:pPr lvl="1"/>
            <a:r>
              <a:rPr lang="en-US" altLang="en-US" sz="2000" dirty="0">
                <a:solidFill>
                  <a:schemeClr val="tx2"/>
                </a:solidFill>
              </a:rPr>
              <a:t>Serving Div. </a:t>
            </a:r>
            <a:r>
              <a:rPr lang="en-US" altLang="en-US" sz="2000" dirty="0">
                <a:solidFill>
                  <a:schemeClr val="tx2"/>
                </a:solidFill>
              </a:rPr>
              <a:t>= </a:t>
            </a:r>
            <a:r>
              <a:rPr lang="en-US" altLang="en-US" sz="2000" dirty="0">
                <a:solidFill>
                  <a:schemeClr val="tx2"/>
                </a:solidFill>
              </a:rPr>
              <a:t>110</a:t>
            </a:r>
          </a:p>
          <a:p>
            <a:pPr lvl="1"/>
            <a:r>
              <a:rPr lang="en-US" altLang="en-US" sz="2000" dirty="0">
                <a:solidFill>
                  <a:schemeClr val="tx2"/>
                </a:solidFill>
              </a:rPr>
              <a:t>Serving School </a:t>
            </a:r>
            <a:r>
              <a:rPr lang="en-US" altLang="en-US" sz="2000" dirty="0">
                <a:solidFill>
                  <a:schemeClr val="tx2"/>
                </a:solidFill>
              </a:rPr>
              <a:t>= </a:t>
            </a:r>
            <a:r>
              <a:rPr lang="en-US" altLang="en-US" sz="2000" dirty="0">
                <a:solidFill>
                  <a:schemeClr val="tx2"/>
                </a:solidFill>
              </a:rPr>
              <a:t>099</a:t>
            </a:r>
            <a:endParaRPr lang="en-US" altLang="en-US" sz="2000" dirty="0">
              <a:solidFill>
                <a:schemeClr val="tx2"/>
              </a:solidFill>
            </a:endParaRPr>
          </a:p>
          <a:p>
            <a:pPr lvl="1"/>
            <a:r>
              <a:rPr lang="en-US" altLang="en-US" sz="2000" dirty="0">
                <a:solidFill>
                  <a:schemeClr val="tx2"/>
                </a:solidFill>
              </a:rPr>
              <a:t>Active Status Code = </a:t>
            </a:r>
            <a:r>
              <a:rPr lang="en-US" altLang="en-US" sz="2000" dirty="0">
                <a:solidFill>
                  <a:schemeClr val="tx2"/>
                </a:solidFill>
              </a:rPr>
              <a:t>I</a:t>
            </a:r>
            <a:endParaRPr lang="en-US" altLang="en-US" sz="2000" dirty="0">
              <a:solidFill>
                <a:schemeClr val="tx2"/>
              </a:solidFill>
            </a:endParaRPr>
          </a:p>
          <a:p>
            <a:pPr lvl="1"/>
            <a:r>
              <a:rPr lang="en-US" altLang="en-US" sz="2000" dirty="0">
                <a:solidFill>
                  <a:schemeClr val="tx2"/>
                </a:solidFill>
              </a:rPr>
              <a:t>Exit </a:t>
            </a:r>
            <a:r>
              <a:rPr lang="en-US" altLang="en-US" sz="2000" dirty="0">
                <a:solidFill>
                  <a:schemeClr val="tx2"/>
                </a:solidFill>
              </a:rPr>
              <a:t>Code = </a:t>
            </a:r>
            <a:r>
              <a:rPr lang="en-US" altLang="en-US" sz="2000" dirty="0">
                <a:solidFill>
                  <a:schemeClr val="tx2"/>
                </a:solidFill>
              </a:rPr>
              <a:t>W201</a:t>
            </a:r>
            <a:endParaRPr lang="en-US" altLang="en-US" sz="2000" dirty="0">
              <a:solidFill>
                <a:schemeClr val="tx2"/>
              </a:solidFill>
            </a:endParaRPr>
          </a:p>
          <a:p>
            <a:pPr lvl="1"/>
            <a:r>
              <a:rPr lang="en-US" altLang="en-US" sz="2000" dirty="0">
                <a:solidFill>
                  <a:schemeClr val="tx2"/>
                </a:solidFill>
              </a:rPr>
              <a:t>Exit Date </a:t>
            </a:r>
            <a:r>
              <a:rPr lang="en-US" altLang="en-US" sz="2000" dirty="0">
                <a:solidFill>
                  <a:schemeClr val="tx2"/>
                </a:solidFill>
              </a:rPr>
              <a:t>= </a:t>
            </a:r>
            <a:r>
              <a:rPr lang="en-US" altLang="en-US" sz="2000" dirty="0">
                <a:solidFill>
                  <a:schemeClr val="tx2"/>
                </a:solidFill>
              </a:rPr>
              <a:t>4/14/2023</a:t>
            </a:r>
            <a:endParaRPr lang="en-US" altLang="en-US" sz="2000" dirty="0">
              <a:solidFill>
                <a:schemeClr val="tx2"/>
              </a:solidFill>
            </a:endParaRPr>
          </a:p>
          <a:p>
            <a:pPr lvl="1"/>
            <a:r>
              <a:rPr lang="en-US" altLang="en-US" sz="2000" dirty="0">
                <a:solidFill>
                  <a:schemeClr val="tx2"/>
                </a:solidFill>
              </a:rPr>
              <a:t>Aggregate Days Present/Absent = </a:t>
            </a:r>
            <a:r>
              <a:rPr lang="en-US" altLang="en-US" sz="2000" dirty="0">
                <a:solidFill>
                  <a:schemeClr val="tx2"/>
                </a:solidFill>
              </a:rPr>
              <a:t>80/2</a:t>
            </a:r>
          </a:p>
        </p:txBody>
      </p:sp>
      <p:sp>
        <p:nvSpPr>
          <p:cNvPr id="10" name="TextBox 9"/>
          <p:cNvSpPr txBox="1"/>
          <p:nvPr/>
        </p:nvSpPr>
        <p:spPr>
          <a:xfrm>
            <a:off x="508000" y="1402997"/>
            <a:ext cx="11176000" cy="1815882"/>
          </a:xfrm>
          <a:prstGeom prst="rect">
            <a:avLst/>
          </a:prstGeom>
          <a:noFill/>
        </p:spPr>
        <p:txBody>
          <a:bodyPr wrap="square" rtlCol="0">
            <a:spAutoFit/>
          </a:bodyPr>
          <a:lstStyle/>
          <a:p>
            <a:r>
              <a:rPr lang="en-US" sz="2800" dirty="0" smtClean="0"/>
              <a:t>Malachi started the year in Green Middle (52/099). In November, their dad decided to enroll Malachi in the division’s virtual program which has a school number of 110/099. By Spring, Malachi was missing his friends and sports were starting up so he wanted to go back to Green Middle full time. </a:t>
            </a:r>
            <a:endParaRPr lang="en-US" sz="2800" dirty="0"/>
          </a:p>
        </p:txBody>
      </p:sp>
      <p:sp>
        <p:nvSpPr>
          <p:cNvPr id="9" name="Rectangle 6"/>
          <p:cNvSpPr txBox="1">
            <a:spLocks noChangeArrowheads="1"/>
          </p:cNvSpPr>
          <p:nvPr/>
        </p:nvSpPr>
        <p:spPr bwMode="auto">
          <a:xfrm>
            <a:off x="8270523" y="3218878"/>
            <a:ext cx="3536244" cy="3454399"/>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oAutofit/>
          </a:bodyPr>
          <a:lstStyle>
            <a:lvl1pPr marL="228600" indent="-228600" algn="l" defTabSz="914400" rtl="0" eaLnBrk="1" latinLnBrk="0" hangingPunct="1">
              <a:lnSpc>
                <a:spcPct val="90000"/>
              </a:lnSpc>
              <a:spcBef>
                <a:spcPct val="20000"/>
              </a:spcBef>
              <a:buClr>
                <a:schemeClr val="accent1"/>
              </a:buClr>
              <a:buFont typeface="Arial" panose="020B0604020202020204" pitchFamily="34" charset="0"/>
              <a:buChar char="•"/>
              <a:defRPr sz="3200" kern="1200">
                <a:solidFill>
                  <a:schemeClr val="bg1"/>
                </a:solidFill>
                <a:effectLst>
                  <a:outerShdw blurRad="38100" dist="38100" dir="2700000" algn="tl">
                    <a:srgbClr val="C0C0C0"/>
                  </a:outerShdw>
                </a:effectLst>
                <a:latin typeface="Times New Roman" panose="02020603050405020304" pitchFamily="18" charset="0"/>
                <a:ea typeface="+mn-ea"/>
                <a:cs typeface="+mn-cs"/>
              </a:defRPr>
            </a:lvl1pPr>
            <a:lvl2pPr marL="282575" indent="-168275" algn="l" defTabSz="914400" rtl="0" eaLnBrk="1" latinLnBrk="0" hangingPunct="1">
              <a:lnSpc>
                <a:spcPct val="90000"/>
              </a:lnSpc>
              <a:spcBef>
                <a:spcPct val="20000"/>
              </a:spcBef>
              <a:buClr>
                <a:schemeClr val="accent1"/>
              </a:buClr>
              <a:buFont typeface="Calibri" panose="020F0502020204030204" pitchFamily="34" charset="0"/>
              <a:buChar char="–"/>
              <a:defRPr sz="2400" kern="1200">
                <a:solidFill>
                  <a:schemeClr val="bg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ct val="20000"/>
              </a:spcBef>
              <a:buClr>
                <a:schemeClr val="accent1"/>
              </a:buClr>
              <a:buSzPct val="65000"/>
              <a:buFont typeface="Courier New" panose="02070309020205020404" pitchFamily="49" charset="0"/>
              <a:buChar char="•"/>
              <a:defRPr sz="2000" kern="1200">
                <a:solidFill>
                  <a:schemeClr val="bg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ct val="20000"/>
              </a:spcBef>
              <a:buClr>
                <a:schemeClr val="accent1"/>
              </a:buClr>
              <a:buFont typeface="Arial" panose="020B0604020202020204" pitchFamily="34" charset="0"/>
              <a:buChar char="–"/>
              <a:defRPr sz="1800" kern="1200">
                <a:solidFill>
                  <a:schemeClr val="bg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ct val="20000"/>
              </a:spcBef>
              <a:buClr>
                <a:schemeClr val="accent1"/>
              </a:buClr>
              <a:buFont typeface="Calibri" panose="020F0502020204030204" pitchFamily="34" charset="0"/>
              <a:buChar char="»"/>
              <a:defRPr sz="1800" kern="1200">
                <a:solidFill>
                  <a:schemeClr val="bg1"/>
                </a:solidFill>
                <a:latin typeface="Times New Roman" panose="02020603050405020304" pitchFamily="18" charset="0"/>
                <a:ea typeface="+mn-ea"/>
                <a:cs typeface="+mn-cs"/>
              </a:defRPr>
            </a:lvl5pPr>
            <a:lvl6pPr marL="25146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6pPr>
            <a:lvl7pPr marL="29718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7pPr>
            <a:lvl8pPr marL="34290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8pPr>
            <a:lvl9pPr marL="3886200" indent="-228600" algn="l" defTabSz="914400" rtl="0" eaLnBrk="0" fontAlgn="base" latinLnBrk="0" hangingPunct="0">
              <a:lnSpc>
                <a:spcPct val="90000"/>
              </a:lnSpc>
              <a:spcBef>
                <a:spcPct val="20000"/>
              </a:spcBef>
              <a:spcAft>
                <a:spcPct val="0"/>
              </a:spcAft>
              <a:buFont typeface="Arial" panose="020B0604020202020204" pitchFamily="34" charset="0"/>
              <a:buChar char="»"/>
              <a:defRPr sz="1800" kern="1200">
                <a:solidFill>
                  <a:schemeClr val="bg1"/>
                </a:solidFill>
                <a:latin typeface="Times New Roman" panose="02020603050405020304" pitchFamily="18" charset="0"/>
                <a:ea typeface="+mn-ea"/>
                <a:cs typeface="+mn-cs"/>
              </a:defRPr>
            </a:lvl9pPr>
          </a:lstStyle>
          <a:p>
            <a:pPr>
              <a:buFontTx/>
              <a:buNone/>
            </a:pPr>
            <a:r>
              <a:rPr lang="en-US" altLang="en-US" sz="2800" u="sng" dirty="0" smtClean="0">
                <a:solidFill>
                  <a:schemeClr val="hlink"/>
                </a:solidFill>
              </a:rPr>
              <a:t>EOY (record 3)</a:t>
            </a:r>
          </a:p>
          <a:p>
            <a:pPr lvl="1"/>
            <a:r>
              <a:rPr lang="en-US" altLang="en-US" sz="2000" b="1" dirty="0" smtClean="0">
                <a:solidFill>
                  <a:schemeClr val="hlink"/>
                </a:solidFill>
              </a:rPr>
              <a:t>Responsible Div. = 52</a:t>
            </a:r>
          </a:p>
          <a:p>
            <a:pPr lvl="1"/>
            <a:r>
              <a:rPr lang="en-US" altLang="en-US" sz="2000" b="1" dirty="0" smtClean="0">
                <a:solidFill>
                  <a:schemeClr val="hlink"/>
                </a:solidFill>
              </a:rPr>
              <a:t>Responsible School = 099</a:t>
            </a:r>
          </a:p>
          <a:p>
            <a:pPr lvl="1"/>
            <a:r>
              <a:rPr lang="en-US" altLang="en-US" sz="2000" b="1" dirty="0" smtClean="0">
                <a:solidFill>
                  <a:schemeClr val="hlink"/>
                </a:solidFill>
              </a:rPr>
              <a:t>Serving Div. = 52</a:t>
            </a:r>
          </a:p>
          <a:p>
            <a:pPr lvl="1"/>
            <a:r>
              <a:rPr lang="en-US" altLang="en-US" sz="2000" b="1" dirty="0" smtClean="0">
                <a:solidFill>
                  <a:schemeClr val="hlink"/>
                </a:solidFill>
              </a:rPr>
              <a:t>Serving School = 099</a:t>
            </a:r>
          </a:p>
          <a:p>
            <a:pPr lvl="1"/>
            <a:r>
              <a:rPr lang="en-US" altLang="en-US" sz="2000" b="1" dirty="0" smtClean="0">
                <a:solidFill>
                  <a:schemeClr val="hlink"/>
                </a:solidFill>
              </a:rPr>
              <a:t>Active Status Code = A</a:t>
            </a:r>
          </a:p>
          <a:p>
            <a:pPr lvl="1"/>
            <a:r>
              <a:rPr lang="en-US" altLang="en-US" sz="2000" dirty="0" smtClean="0">
                <a:solidFill>
                  <a:schemeClr val="hlink"/>
                </a:solidFill>
              </a:rPr>
              <a:t>Entry Code = R201</a:t>
            </a:r>
          </a:p>
          <a:p>
            <a:pPr lvl="1"/>
            <a:r>
              <a:rPr lang="en-US" altLang="en-US" sz="2000" dirty="0" smtClean="0">
                <a:solidFill>
                  <a:schemeClr val="hlink"/>
                </a:solidFill>
              </a:rPr>
              <a:t>Entry Date = 4/15/2023</a:t>
            </a:r>
          </a:p>
          <a:p>
            <a:pPr lvl="1"/>
            <a:r>
              <a:rPr lang="en-US" altLang="en-US" sz="2000" dirty="0" smtClean="0">
                <a:solidFill>
                  <a:schemeClr val="hlink"/>
                </a:solidFill>
              </a:rPr>
              <a:t>Aggregate Days Present/Absent = 67/2</a:t>
            </a:r>
          </a:p>
        </p:txBody>
      </p:sp>
    </p:spTree>
    <p:extLst>
      <p:ext uri="{BB962C8B-B14F-4D97-AF65-F5344CB8AC3E}">
        <p14:creationId xmlns:p14="http://schemas.microsoft.com/office/powerpoint/2010/main" val="7922797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Summer SRC</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24</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dirty="0" smtClean="0"/>
              <a:t>Who is included?</a:t>
            </a:r>
          </a:p>
          <a:p>
            <a:pPr lvl="1"/>
            <a:r>
              <a:rPr lang="en-US" dirty="0"/>
              <a:t>ONLY Summer Graduates are reported on the Summer SRC but </a:t>
            </a:r>
            <a:r>
              <a:rPr lang="en-US" u="sng" dirty="0"/>
              <a:t>EVERY LEA must submit a file and verify the reports</a:t>
            </a:r>
            <a:r>
              <a:rPr lang="en-US" dirty="0"/>
              <a:t>. </a:t>
            </a:r>
            <a:endParaRPr lang="en-US" dirty="0" smtClean="0"/>
          </a:p>
          <a:p>
            <a:r>
              <a:rPr lang="en-US" dirty="0" smtClean="0"/>
              <a:t>Reporting Timeline</a:t>
            </a:r>
          </a:p>
          <a:p>
            <a:pPr lvl="1"/>
            <a:r>
              <a:rPr lang="en-US" dirty="0" smtClean="0"/>
              <a:t>Opens the first week of August</a:t>
            </a:r>
          </a:p>
          <a:p>
            <a:pPr lvl="1"/>
            <a:r>
              <a:rPr lang="en-US" dirty="0" smtClean="0"/>
              <a:t>Successful file submission due two weeks later</a:t>
            </a:r>
          </a:p>
          <a:p>
            <a:pPr lvl="1"/>
            <a:r>
              <a:rPr lang="en-US" dirty="0" smtClean="0"/>
              <a:t>Closes about three weeks after it opens </a:t>
            </a:r>
            <a:r>
              <a:rPr lang="en-US" i="1" dirty="0"/>
              <a:t>(includes verification</a:t>
            </a:r>
            <a:r>
              <a:rPr lang="en-US" i="1" dirty="0" smtClean="0"/>
              <a:t>)</a:t>
            </a:r>
            <a:endParaRPr lang="en-US" dirty="0" smtClean="0"/>
          </a:p>
          <a:p>
            <a:r>
              <a:rPr lang="en-US" dirty="0" smtClean="0"/>
              <a:t>Miscellaneous Collection</a:t>
            </a:r>
          </a:p>
          <a:p>
            <a:pPr lvl="1"/>
            <a:r>
              <a:rPr lang="en-US" dirty="0" smtClean="0"/>
              <a:t>Summer ADA/ADM</a:t>
            </a:r>
            <a:endParaRPr lang="en-US" dirty="0" smtClean="0"/>
          </a:p>
          <a:p>
            <a:pPr lvl="1"/>
            <a:r>
              <a:rPr lang="en-US" dirty="0" smtClean="0"/>
              <a:t>Remedial Summer School</a:t>
            </a:r>
          </a:p>
        </p:txBody>
      </p:sp>
    </p:spTree>
    <p:extLst>
      <p:ext uri="{BB962C8B-B14F-4D97-AF65-F5344CB8AC3E}">
        <p14:creationId xmlns:p14="http://schemas.microsoft.com/office/powerpoint/2010/main" val="35428068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lstStyle/>
          <a:p>
            <a:r>
              <a:rPr lang="en-US" dirty="0" smtClean="0"/>
              <a:t>Products from Summer</a:t>
            </a:r>
            <a:endParaRPr lang="en-US" dirty="0"/>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lstStyle/>
          <a:p>
            <a:r>
              <a:rPr lang="en-US" dirty="0" smtClean="0"/>
              <a:t>These reports and datasets come the data submitted on the Summer SRC. </a:t>
            </a:r>
            <a:endParaRPr lang="en-US" dirty="0"/>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p:txBody>
          <a:bodyPr/>
          <a:lstStyle/>
          <a:p>
            <a:pPr marL="514350" indent="-514350">
              <a:buFont typeface="+mj-lt"/>
              <a:buAutoNum type="arabicPeriod"/>
            </a:pPr>
            <a:r>
              <a:rPr lang="en-US" dirty="0" smtClean="0"/>
              <a:t>Final </a:t>
            </a:r>
            <a:r>
              <a:rPr lang="en-US" dirty="0" smtClean="0"/>
              <a:t>Graduates and Completers</a:t>
            </a:r>
          </a:p>
          <a:p>
            <a:pPr marL="514350" indent="-514350">
              <a:buFont typeface="+mj-lt"/>
              <a:buAutoNum type="arabicPeriod"/>
            </a:pPr>
            <a:r>
              <a:rPr lang="en-US" dirty="0" smtClean="0"/>
              <a:t>Final CTE Completers</a:t>
            </a:r>
          </a:p>
          <a:p>
            <a:pPr marL="514350" indent="-514350">
              <a:buFont typeface="+mj-lt"/>
              <a:buAutoNum type="arabicPeriod"/>
            </a:pPr>
            <a:r>
              <a:rPr lang="en-US" dirty="0" smtClean="0"/>
              <a:t>Triggers sliders in the Cohort</a:t>
            </a:r>
            <a:endParaRPr lang="en-US" dirty="0" smtClean="0"/>
          </a:p>
          <a:p>
            <a:pPr marL="0" indent="0">
              <a:buNone/>
            </a:pPr>
            <a:endParaRPr lang="en-US" dirty="0"/>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25</a:t>
            </a:fld>
            <a:endParaRPr lang="en-US"/>
          </a:p>
        </p:txBody>
      </p:sp>
    </p:spTree>
    <p:extLst>
      <p:ext uri="{BB962C8B-B14F-4D97-AF65-F5344CB8AC3E}">
        <p14:creationId xmlns:p14="http://schemas.microsoft.com/office/powerpoint/2010/main" val="6948790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 Graduate Scenario</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26</a:t>
            </a:fld>
            <a:endParaRPr lang="en-US"/>
          </a:p>
        </p:txBody>
      </p:sp>
      <p:sp>
        <p:nvSpPr>
          <p:cNvPr id="7" name="Rectangle 4"/>
          <p:cNvSpPr>
            <a:spLocks noGrp="1" noChangeArrowheads="1"/>
          </p:cNvSpPr>
          <p:nvPr>
            <p:ph sz="half" idx="1"/>
          </p:nvPr>
        </p:nvSpPr>
        <p:spPr bwMode="auto">
          <a:xfrm>
            <a:off x="508000" y="3345027"/>
            <a:ext cx="5317067" cy="2480039"/>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bg1"/>
                </a:solidFill>
                <a:effectLst>
                  <a:outerShdw blurRad="38100" dist="38100" dir="2700000" algn="tl">
                    <a:srgbClr val="C0C0C0"/>
                  </a:outerShdw>
                </a:effectLst>
                <a:latin typeface="Times New Roman" panose="02020603050405020304" pitchFamily="18" charset="0"/>
              </a:defRPr>
            </a:lvl1pPr>
            <a:lvl2pPr marL="282575" indent="-168275">
              <a:spcBef>
                <a:spcPct val="20000"/>
              </a:spcBef>
              <a:buChar char="–"/>
              <a:defRPr sz="2400">
                <a:solidFill>
                  <a:schemeClr val="bg1"/>
                </a:solidFill>
                <a:latin typeface="Times New Roman" panose="02020603050405020304" pitchFamily="18" charset="0"/>
              </a:defRPr>
            </a:lvl2pPr>
            <a:lvl3pPr marL="1143000" indent="-228600">
              <a:spcBef>
                <a:spcPct val="20000"/>
              </a:spcBef>
              <a:buChar char="•"/>
              <a:defRPr sz="2000">
                <a:solidFill>
                  <a:schemeClr val="bg1"/>
                </a:solidFill>
                <a:latin typeface="Times New Roman" panose="02020603050405020304" pitchFamily="18" charset="0"/>
              </a:defRPr>
            </a:lvl3pPr>
            <a:lvl4pPr marL="1600200" indent="-228600">
              <a:spcBef>
                <a:spcPct val="20000"/>
              </a:spcBef>
              <a:buChar char="–"/>
              <a:defRPr>
                <a:solidFill>
                  <a:schemeClr val="bg1"/>
                </a:solidFill>
                <a:latin typeface="Times New Roman" panose="02020603050405020304" pitchFamily="18" charset="0"/>
              </a:defRPr>
            </a:lvl4pPr>
            <a:lvl5pPr marL="2057400" indent="-228600">
              <a:spcBef>
                <a:spcPct val="20000"/>
              </a:spcBef>
              <a:buChar char="»"/>
              <a:defRPr>
                <a:solidFill>
                  <a:schemeClr val="bg1"/>
                </a:solidFill>
                <a:latin typeface="Times New Roman" panose="02020603050405020304" pitchFamily="18" charset="0"/>
              </a:defRPr>
            </a:lvl5pPr>
            <a:lvl6pPr marL="2514600" indent="-228600" eaLnBrk="0" fontAlgn="base" hangingPunct="0">
              <a:spcBef>
                <a:spcPct val="20000"/>
              </a:spcBef>
              <a:spcAft>
                <a:spcPct val="0"/>
              </a:spcAft>
              <a:buChar char="»"/>
              <a:defRPr>
                <a:solidFill>
                  <a:schemeClr val="bg1"/>
                </a:solidFill>
                <a:latin typeface="Times New Roman" panose="02020603050405020304" pitchFamily="18" charset="0"/>
              </a:defRPr>
            </a:lvl6pPr>
            <a:lvl7pPr marL="2971800" indent="-228600" eaLnBrk="0" fontAlgn="base" hangingPunct="0">
              <a:spcBef>
                <a:spcPct val="20000"/>
              </a:spcBef>
              <a:spcAft>
                <a:spcPct val="0"/>
              </a:spcAft>
              <a:buChar char="»"/>
              <a:defRPr>
                <a:solidFill>
                  <a:schemeClr val="bg1"/>
                </a:solidFill>
                <a:latin typeface="Times New Roman" panose="02020603050405020304" pitchFamily="18" charset="0"/>
              </a:defRPr>
            </a:lvl7pPr>
            <a:lvl8pPr marL="3429000" indent="-228600" eaLnBrk="0" fontAlgn="base" hangingPunct="0">
              <a:spcBef>
                <a:spcPct val="20000"/>
              </a:spcBef>
              <a:spcAft>
                <a:spcPct val="0"/>
              </a:spcAft>
              <a:buChar char="»"/>
              <a:defRPr>
                <a:solidFill>
                  <a:schemeClr val="bg1"/>
                </a:solidFill>
                <a:latin typeface="Times New Roman" panose="02020603050405020304" pitchFamily="18" charset="0"/>
              </a:defRPr>
            </a:lvl8pPr>
            <a:lvl9pPr marL="3886200" indent="-228600" eaLnBrk="0" fontAlgn="base" hangingPunct="0">
              <a:spcBef>
                <a:spcPct val="20000"/>
              </a:spcBef>
              <a:spcAft>
                <a:spcPct val="0"/>
              </a:spcAft>
              <a:buChar char="»"/>
              <a:defRPr>
                <a:solidFill>
                  <a:schemeClr val="bg1"/>
                </a:solidFill>
                <a:latin typeface="Times New Roman" panose="02020603050405020304" pitchFamily="18" charset="0"/>
              </a:defRPr>
            </a:lvl9pPr>
          </a:lstStyle>
          <a:p>
            <a:pPr>
              <a:buFontTx/>
              <a:buNone/>
            </a:pPr>
            <a:r>
              <a:rPr lang="en-US" altLang="en-US" sz="2800" u="sng" dirty="0" smtClean="0">
                <a:solidFill>
                  <a:schemeClr val="tx2"/>
                </a:solidFill>
              </a:rPr>
              <a:t>Summer</a:t>
            </a:r>
            <a:endParaRPr lang="en-US" altLang="en-US" sz="2800" u="sng" dirty="0">
              <a:solidFill>
                <a:schemeClr val="tx2"/>
              </a:solidFill>
            </a:endParaRPr>
          </a:p>
          <a:p>
            <a:pPr lvl="1"/>
            <a:r>
              <a:rPr lang="en-US" altLang="en-US" sz="2000" dirty="0" smtClean="0">
                <a:solidFill>
                  <a:schemeClr val="tx2"/>
                </a:solidFill>
              </a:rPr>
              <a:t>Active </a:t>
            </a:r>
            <a:r>
              <a:rPr lang="en-US" altLang="en-US" sz="2000" dirty="0">
                <a:solidFill>
                  <a:schemeClr val="tx2"/>
                </a:solidFill>
              </a:rPr>
              <a:t>Status Code = N</a:t>
            </a:r>
            <a:endParaRPr lang="en-US" altLang="en-US" sz="2000" dirty="0" smtClean="0">
              <a:solidFill>
                <a:schemeClr val="tx2"/>
              </a:solidFill>
            </a:endParaRPr>
          </a:p>
          <a:p>
            <a:pPr lvl="1"/>
            <a:r>
              <a:rPr lang="en-US" altLang="en-US" sz="2000" dirty="0" smtClean="0">
                <a:solidFill>
                  <a:schemeClr val="tx2"/>
                </a:solidFill>
              </a:rPr>
              <a:t>Exit Code = W730</a:t>
            </a:r>
          </a:p>
          <a:p>
            <a:pPr lvl="1"/>
            <a:r>
              <a:rPr lang="en-US" altLang="en-US" sz="2000" dirty="0" smtClean="0">
                <a:solidFill>
                  <a:schemeClr val="tx2"/>
                </a:solidFill>
              </a:rPr>
              <a:t>Exit Date = 7/27/2023</a:t>
            </a:r>
          </a:p>
          <a:p>
            <a:pPr lvl="1"/>
            <a:r>
              <a:rPr lang="en-US" altLang="en-US" sz="2000" dirty="0" smtClean="0">
                <a:solidFill>
                  <a:schemeClr val="tx2"/>
                </a:solidFill>
              </a:rPr>
              <a:t>Graduate/Other Completer Code = 1</a:t>
            </a:r>
            <a:endParaRPr lang="en-US" altLang="en-US" sz="2000" dirty="0">
              <a:solidFill>
                <a:schemeClr val="tx2"/>
              </a:solidFill>
            </a:endParaRPr>
          </a:p>
          <a:p>
            <a:pPr lvl="1"/>
            <a:r>
              <a:rPr lang="en-US" altLang="en-US" sz="2000" dirty="0">
                <a:solidFill>
                  <a:schemeClr val="tx2"/>
                </a:solidFill>
              </a:rPr>
              <a:t>Aggregate Days Present/Absent = </a:t>
            </a:r>
            <a:r>
              <a:rPr lang="en-US" altLang="en-US" sz="2000" dirty="0" smtClean="0">
                <a:solidFill>
                  <a:schemeClr val="tx2"/>
                </a:solidFill>
              </a:rPr>
              <a:t>0/0</a:t>
            </a:r>
            <a:endParaRPr lang="en-US" altLang="en-US" sz="2000" dirty="0">
              <a:solidFill>
                <a:schemeClr val="tx2"/>
              </a:solidFill>
            </a:endParaRPr>
          </a:p>
        </p:txBody>
      </p:sp>
      <p:sp>
        <p:nvSpPr>
          <p:cNvPr id="10" name="TextBox 9"/>
          <p:cNvSpPr txBox="1"/>
          <p:nvPr/>
        </p:nvSpPr>
        <p:spPr>
          <a:xfrm>
            <a:off x="508000" y="1404937"/>
            <a:ext cx="11176000" cy="1384995"/>
          </a:xfrm>
          <a:prstGeom prst="rect">
            <a:avLst/>
          </a:prstGeom>
          <a:noFill/>
        </p:spPr>
        <p:txBody>
          <a:bodyPr wrap="square" rtlCol="0">
            <a:spAutoFit/>
          </a:bodyPr>
          <a:lstStyle/>
          <a:p>
            <a:r>
              <a:rPr lang="en-US" sz="2800" dirty="0" smtClean="0"/>
              <a:t>Derek was one class away from graduating in May with his classmates. He finished the requirements over the summer and was awarded a Standard Diploma in July. </a:t>
            </a:r>
            <a:endParaRPr lang="en-US" sz="2800" dirty="0"/>
          </a:p>
        </p:txBody>
      </p:sp>
    </p:spTree>
    <p:extLst>
      <p:ext uri="{BB962C8B-B14F-4D97-AF65-F5344CB8AC3E}">
        <p14:creationId xmlns:p14="http://schemas.microsoft.com/office/powerpoint/2010/main" val="9540789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Presubmission (</a:t>
            </a:r>
            <a:r>
              <a:rPr lang="en-US" dirty="0" err="1" smtClean="0"/>
              <a:t>presub</a:t>
            </a:r>
            <a:r>
              <a:rPr lang="en-US" dirty="0" smtClean="0"/>
              <a:t>)</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27</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dirty="0" smtClean="0"/>
              <a:t>The SRC Presubmission application is open a few weeks before each file submission type.</a:t>
            </a:r>
          </a:p>
          <a:p>
            <a:r>
              <a:rPr lang="en-US" dirty="0" smtClean="0"/>
              <a:t>This is a tool to be used for error resolution.</a:t>
            </a:r>
          </a:p>
          <a:p>
            <a:r>
              <a:rPr lang="en-US" dirty="0" smtClean="0"/>
              <a:t>No data is stored from Presub.</a:t>
            </a:r>
          </a:p>
          <a:p>
            <a:r>
              <a:rPr lang="en-US" dirty="0" smtClean="0"/>
              <a:t>No reports are created from Presub.</a:t>
            </a:r>
          </a:p>
          <a:p>
            <a:r>
              <a:rPr lang="en-US" dirty="0" smtClean="0"/>
              <a:t>No verification required.</a:t>
            </a:r>
          </a:p>
          <a:p>
            <a:r>
              <a:rPr lang="en-US" dirty="0" smtClean="0"/>
              <a:t>It is </a:t>
            </a:r>
            <a:r>
              <a:rPr lang="en-US" i="1" u="sng" dirty="0" smtClean="0"/>
              <a:t>highly encouraged </a:t>
            </a:r>
            <a:r>
              <a:rPr lang="en-US" dirty="0" smtClean="0"/>
              <a:t>that all divisions take advantage of this useful reporting tool.</a:t>
            </a:r>
          </a:p>
        </p:txBody>
      </p:sp>
    </p:spTree>
    <p:extLst>
      <p:ext uri="{BB962C8B-B14F-4D97-AF65-F5344CB8AC3E}">
        <p14:creationId xmlns:p14="http://schemas.microsoft.com/office/powerpoint/2010/main" val="25990566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SRC and Cohort</a:t>
            </a:r>
            <a:endParaRPr lang="en-US" dirty="0"/>
          </a:p>
        </p:txBody>
      </p:sp>
      <p:sp>
        <p:nvSpPr>
          <p:cNvPr id="3" name="Subtitle 2"/>
          <p:cNvSpPr>
            <a:spLocks noGrp="1"/>
          </p:cNvSpPr>
          <p:nvPr>
            <p:ph type="subTitle" idx="1"/>
          </p:nvPr>
        </p:nvSpPr>
        <p:spPr/>
        <p:txBody>
          <a:bodyPr/>
          <a:lstStyle/>
          <a:p>
            <a:r>
              <a:rPr lang="en-US" dirty="0" smtClean="0"/>
              <a:t>How are they related?</a:t>
            </a:r>
          </a:p>
          <a:p>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28</a:t>
            </a:fld>
            <a:endParaRPr lang="en-US"/>
          </a:p>
        </p:txBody>
      </p:sp>
    </p:spTree>
    <p:extLst>
      <p:ext uri="{BB962C8B-B14F-4D97-AF65-F5344CB8AC3E}">
        <p14:creationId xmlns:p14="http://schemas.microsoft.com/office/powerpoint/2010/main" val="623379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SRC and Cohort</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29</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fontScale="85000" lnSpcReduction="10000"/>
          </a:bodyPr>
          <a:lstStyle/>
          <a:p>
            <a:pPr lvl="0" indent="-228631">
              <a:spcBef>
                <a:spcPts val="0"/>
              </a:spcBef>
              <a:buSzPct val="100000"/>
            </a:pPr>
            <a:r>
              <a:rPr lang="en-US" sz="4500" dirty="0"/>
              <a:t>Collected 4 times a year</a:t>
            </a:r>
            <a:endParaRPr lang="en-US" dirty="0"/>
          </a:p>
          <a:p>
            <a:pPr lvl="1" indent="-228631">
              <a:buClr>
                <a:schemeClr val="dk1"/>
              </a:buClr>
              <a:buSzPct val="100000"/>
              <a:buChar char="•"/>
            </a:pPr>
            <a:r>
              <a:rPr lang="en-US" sz="4500" dirty="0"/>
              <a:t>Fall → Data as of Oct 1</a:t>
            </a:r>
            <a:r>
              <a:rPr lang="en-US" sz="4500" baseline="30000" dirty="0"/>
              <a:t>st</a:t>
            </a:r>
            <a:r>
              <a:rPr lang="en-US" sz="4500" dirty="0"/>
              <a:t> </a:t>
            </a:r>
            <a:endParaRPr lang="en-US" dirty="0"/>
          </a:p>
          <a:p>
            <a:pPr lvl="2" indent="-228631">
              <a:buSzPct val="100000"/>
              <a:buChar char="•"/>
            </a:pPr>
            <a:r>
              <a:rPr lang="en-US" sz="4500" dirty="0"/>
              <a:t> Student first reported in 9</a:t>
            </a:r>
            <a:r>
              <a:rPr lang="en-US" sz="4500" baseline="30000" dirty="0"/>
              <a:t>th</a:t>
            </a:r>
            <a:r>
              <a:rPr lang="en-US" sz="4500" dirty="0"/>
              <a:t> grade</a:t>
            </a:r>
            <a:endParaRPr lang="en-US" dirty="0"/>
          </a:p>
          <a:p>
            <a:pPr lvl="1" indent="-228631">
              <a:buClr>
                <a:schemeClr val="dk1"/>
              </a:buClr>
              <a:buSzPct val="100000"/>
              <a:buChar char="•"/>
            </a:pPr>
            <a:r>
              <a:rPr lang="en-US" sz="4500" dirty="0"/>
              <a:t>Spring → Data as of March 31</a:t>
            </a:r>
            <a:r>
              <a:rPr lang="en-US" sz="4500" baseline="30000" dirty="0"/>
              <a:t>st </a:t>
            </a:r>
            <a:r>
              <a:rPr lang="en-US" sz="4500" dirty="0"/>
              <a:t> </a:t>
            </a:r>
            <a:endParaRPr lang="en-US" dirty="0"/>
          </a:p>
          <a:p>
            <a:pPr lvl="2" indent="-228631">
              <a:buSzPct val="100000"/>
              <a:buChar char="•"/>
            </a:pPr>
            <a:r>
              <a:rPr lang="en-US" sz="4500" dirty="0"/>
              <a:t>Updates to enrollment status or demographics</a:t>
            </a:r>
            <a:endParaRPr lang="en-US" dirty="0"/>
          </a:p>
          <a:p>
            <a:pPr lvl="1" indent="-228631">
              <a:buClr>
                <a:schemeClr val="dk1"/>
              </a:buClr>
              <a:buSzPct val="100000"/>
              <a:buChar char="•"/>
            </a:pPr>
            <a:r>
              <a:rPr lang="en-US" sz="4500" dirty="0"/>
              <a:t>End of Year → Data as of the last day of school</a:t>
            </a:r>
            <a:endParaRPr lang="en-US" dirty="0"/>
          </a:p>
          <a:p>
            <a:pPr lvl="2" indent="-228631">
              <a:buSzPct val="100000"/>
              <a:buChar char="•"/>
            </a:pPr>
            <a:r>
              <a:rPr lang="en-US" sz="4500" dirty="0"/>
              <a:t>Graduation/Completer and dropout status</a:t>
            </a:r>
            <a:endParaRPr lang="en-US" dirty="0"/>
          </a:p>
          <a:p>
            <a:pPr lvl="1" indent="-228631">
              <a:buClr>
                <a:schemeClr val="dk1"/>
              </a:buClr>
              <a:buSzPct val="100000"/>
              <a:buChar char="•"/>
            </a:pPr>
            <a:r>
              <a:rPr lang="en-US" sz="4500" dirty="0"/>
              <a:t>Summer →  Only includes summer graduates</a:t>
            </a:r>
            <a:endParaRPr lang="en-US" dirty="0"/>
          </a:p>
          <a:p>
            <a:endParaRPr lang="en-US" dirty="0" smtClean="0"/>
          </a:p>
        </p:txBody>
      </p:sp>
    </p:spTree>
    <p:extLst>
      <p:ext uri="{BB962C8B-B14F-4D97-AF65-F5344CB8AC3E}">
        <p14:creationId xmlns:p14="http://schemas.microsoft.com/office/powerpoint/2010/main" val="1077474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lstStyle/>
          <a:p>
            <a:r>
              <a:rPr lang="en-US" dirty="0" smtClean="0"/>
              <a:t>Agenda</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sz="4400" dirty="0" smtClean="0"/>
              <a:t>Introduction and Background</a:t>
            </a:r>
          </a:p>
          <a:p>
            <a:r>
              <a:rPr lang="en-US" sz="4400" dirty="0" smtClean="0"/>
              <a:t>File Submission Types</a:t>
            </a:r>
          </a:p>
          <a:p>
            <a:r>
              <a:rPr lang="en-US" sz="4400" dirty="0" smtClean="0"/>
              <a:t>SRC and Cohort</a:t>
            </a:r>
          </a:p>
          <a:p>
            <a:r>
              <a:rPr lang="en-US" sz="4400" dirty="0" smtClean="0"/>
              <a:t>Approval and Verification Process</a:t>
            </a:r>
          </a:p>
          <a:p>
            <a:r>
              <a:rPr lang="en-US" sz="4400" dirty="0" smtClean="0"/>
              <a:t>Resources </a:t>
            </a:r>
          </a:p>
          <a:p>
            <a:r>
              <a:rPr lang="en-US" sz="4400" dirty="0" smtClean="0"/>
              <a:t>Questions</a:t>
            </a:r>
            <a:endParaRPr lang="en-US" sz="4400" dirty="0"/>
          </a:p>
          <a:p>
            <a:endParaRPr lang="en-US" dirty="0"/>
          </a:p>
        </p:txBody>
      </p:sp>
    </p:spTree>
    <p:extLst>
      <p:ext uri="{BB962C8B-B14F-4D97-AF65-F5344CB8AC3E}">
        <p14:creationId xmlns:p14="http://schemas.microsoft.com/office/powerpoint/2010/main" val="16642941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SRC Timeline Effect Cohort?</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30</a:t>
            </a:fld>
            <a:endParaRPr lang="en-US"/>
          </a:p>
        </p:txBody>
      </p:sp>
      <p:pic>
        <p:nvPicPr>
          <p:cNvPr id="5" name="Content Placeholder 4"/>
          <p:cNvPicPr>
            <a:picLocks noGrp="1" noChangeAspect="1"/>
          </p:cNvPicPr>
          <p:nvPr>
            <p:ph idx="1"/>
          </p:nvPr>
        </p:nvPicPr>
        <p:blipFill>
          <a:blip r:embed="rId2"/>
          <a:stretch>
            <a:fillRect/>
          </a:stretch>
        </p:blipFill>
        <p:spPr>
          <a:xfrm>
            <a:off x="561754" y="1522464"/>
            <a:ext cx="10515600" cy="2953534"/>
          </a:xfrm>
          <a:prstGeom prst="rect">
            <a:avLst/>
          </a:prstGeom>
        </p:spPr>
      </p:pic>
      <p:pic>
        <p:nvPicPr>
          <p:cNvPr id="6" name="Picture 5"/>
          <p:cNvPicPr>
            <a:picLocks noChangeAspect="1"/>
          </p:cNvPicPr>
          <p:nvPr/>
        </p:nvPicPr>
        <p:blipFill>
          <a:blip r:embed="rId3"/>
          <a:stretch>
            <a:fillRect/>
          </a:stretch>
        </p:blipFill>
        <p:spPr>
          <a:xfrm>
            <a:off x="561754" y="4500562"/>
            <a:ext cx="6057900" cy="2038350"/>
          </a:xfrm>
          <a:prstGeom prst="rect">
            <a:avLst/>
          </a:prstGeom>
        </p:spPr>
      </p:pic>
    </p:spTree>
    <p:extLst>
      <p:ext uri="{BB962C8B-B14F-4D97-AF65-F5344CB8AC3E}">
        <p14:creationId xmlns:p14="http://schemas.microsoft.com/office/powerpoint/2010/main" val="26600765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Approval and Verification Process</a:t>
            </a:r>
            <a:endParaRPr lang="en-US" dirty="0"/>
          </a:p>
        </p:txBody>
      </p:sp>
      <p:sp>
        <p:nvSpPr>
          <p:cNvPr id="3" name="Subtitle 2"/>
          <p:cNvSpPr>
            <a:spLocks noGrp="1"/>
          </p:cNvSpPr>
          <p:nvPr>
            <p:ph type="subTitle" idx="1"/>
          </p:nvPr>
        </p:nvSpPr>
        <p:spPr/>
        <p:txBody>
          <a:bodyPr/>
          <a:lstStyle/>
          <a:p>
            <a:r>
              <a:rPr lang="en-US" dirty="0" smtClean="0"/>
              <a:t>SSWS Roles</a:t>
            </a:r>
          </a:p>
          <a:p>
            <a:r>
              <a:rPr lang="en-US" dirty="0" smtClean="0"/>
              <a:t>Data Verification Process</a:t>
            </a:r>
          </a:p>
          <a:p>
            <a:r>
              <a:rPr lang="en-US" dirty="0" smtClean="0"/>
              <a:t>Resubmission Steps</a:t>
            </a:r>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31</a:t>
            </a:fld>
            <a:endParaRPr lang="en-US"/>
          </a:p>
        </p:txBody>
      </p:sp>
    </p:spTree>
    <p:extLst>
      <p:ext uri="{BB962C8B-B14F-4D97-AF65-F5344CB8AC3E}">
        <p14:creationId xmlns:p14="http://schemas.microsoft.com/office/powerpoint/2010/main" val="7273110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SSWS Roles</a:t>
            </a:r>
            <a:endParaRPr lang="en-US" dirty="0"/>
          </a:p>
        </p:txBody>
      </p:sp>
      <p:sp>
        <p:nvSpPr>
          <p:cNvPr id="3" name="Content Placeholder 2"/>
          <p:cNvSpPr>
            <a:spLocks noGrp="1"/>
          </p:cNvSpPr>
          <p:nvPr>
            <p:ph sz="half" idx="1"/>
          </p:nvPr>
        </p:nvSpPr>
        <p:spPr>
          <a:xfrm>
            <a:off x="148856" y="1548622"/>
            <a:ext cx="5870944" cy="4628341"/>
          </a:xfrm>
        </p:spPr>
        <p:txBody>
          <a:bodyPr/>
          <a:lstStyle/>
          <a:p>
            <a:r>
              <a:rPr lang="en-US" dirty="0"/>
              <a:t>The division SSWS </a:t>
            </a:r>
            <a:r>
              <a:rPr lang="en-US" dirty="0" smtClean="0"/>
              <a:t>Account Manager </a:t>
            </a:r>
            <a:r>
              <a:rPr lang="en-US" dirty="0"/>
              <a:t>can assign permissions for each collection</a:t>
            </a:r>
            <a:r>
              <a:rPr lang="en-US" dirty="0" smtClean="0"/>
              <a:t>.</a:t>
            </a:r>
          </a:p>
          <a:p>
            <a:r>
              <a:rPr lang="en-US" dirty="0" smtClean="0"/>
              <a:t>Each SRC file submission type contains local approvers.</a:t>
            </a:r>
          </a:p>
          <a:p>
            <a:r>
              <a:rPr lang="en-US" dirty="0" smtClean="0"/>
              <a:t>Not all approvers are required for each submission type.</a:t>
            </a:r>
          </a:p>
          <a:p>
            <a:pPr marL="0" indent="0">
              <a:buNone/>
            </a:pPr>
            <a:endParaRPr lang="en-US" dirty="0"/>
          </a:p>
        </p:txBody>
      </p:sp>
      <p:sp>
        <p:nvSpPr>
          <p:cNvPr id="5" name="Slide Number Placeholder 4"/>
          <p:cNvSpPr>
            <a:spLocks noGrp="1"/>
          </p:cNvSpPr>
          <p:nvPr>
            <p:ph type="sldNum" sz="quarter" idx="12"/>
          </p:nvPr>
        </p:nvSpPr>
        <p:spPr/>
        <p:txBody>
          <a:bodyPr/>
          <a:lstStyle/>
          <a:p>
            <a:fld id="{B2102BAA-C61A-4A39-BDF1-4340D572B82C}" type="slidenum">
              <a:rPr lang="en-US" smtClean="0"/>
              <a:t>32</a:t>
            </a:fld>
            <a:endParaRPr lang="en-US"/>
          </a:p>
        </p:txBody>
      </p:sp>
      <p:sp>
        <p:nvSpPr>
          <p:cNvPr id="4" name="Content Placeholder 3"/>
          <p:cNvSpPr>
            <a:spLocks noGrp="1"/>
          </p:cNvSpPr>
          <p:nvPr>
            <p:ph sz="half" idx="2"/>
          </p:nvPr>
        </p:nvSpPr>
        <p:spPr/>
        <p:txBody>
          <a:bodyPr/>
          <a:lstStyle/>
          <a:p>
            <a:endParaRPr lang="en-US" dirty="0"/>
          </a:p>
        </p:txBody>
      </p:sp>
      <p:pic>
        <p:nvPicPr>
          <p:cNvPr id="7" name="Picture 6"/>
          <p:cNvPicPr>
            <a:picLocks noChangeAspect="1"/>
          </p:cNvPicPr>
          <p:nvPr/>
        </p:nvPicPr>
        <p:blipFill>
          <a:blip r:embed="rId2"/>
          <a:stretch>
            <a:fillRect/>
          </a:stretch>
        </p:blipFill>
        <p:spPr>
          <a:xfrm>
            <a:off x="5829488" y="1319213"/>
            <a:ext cx="6175529" cy="5538787"/>
          </a:xfrm>
          <a:prstGeom prst="rect">
            <a:avLst/>
          </a:prstGeom>
        </p:spPr>
      </p:pic>
    </p:spTree>
    <p:extLst>
      <p:ext uri="{BB962C8B-B14F-4D97-AF65-F5344CB8AC3E}">
        <p14:creationId xmlns:p14="http://schemas.microsoft.com/office/powerpoint/2010/main" val="1658333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SSWS Roles</a:t>
            </a:r>
            <a:endParaRPr lang="en-US" dirty="0"/>
          </a:p>
        </p:txBody>
      </p:sp>
      <p:sp>
        <p:nvSpPr>
          <p:cNvPr id="3" name="Content Placeholder 2"/>
          <p:cNvSpPr>
            <a:spLocks noGrp="1"/>
          </p:cNvSpPr>
          <p:nvPr>
            <p:ph sz="half" idx="1"/>
          </p:nvPr>
        </p:nvSpPr>
        <p:spPr>
          <a:xfrm>
            <a:off x="74428" y="1548622"/>
            <a:ext cx="5762846" cy="4947871"/>
          </a:xfrm>
        </p:spPr>
        <p:txBody>
          <a:bodyPr/>
          <a:lstStyle/>
          <a:p>
            <a:r>
              <a:rPr lang="en-US" dirty="0" smtClean="0"/>
              <a:t>Collection Manager</a:t>
            </a:r>
          </a:p>
          <a:p>
            <a:pPr lvl="1"/>
            <a:r>
              <a:rPr lang="en-US" dirty="0" smtClean="0"/>
              <a:t>Submit for Local Approvals</a:t>
            </a:r>
          </a:p>
          <a:p>
            <a:pPr lvl="1"/>
            <a:r>
              <a:rPr lang="en-US" dirty="0" smtClean="0"/>
              <a:t>Monitor Local Approvals</a:t>
            </a:r>
          </a:p>
          <a:p>
            <a:pPr lvl="1"/>
            <a:r>
              <a:rPr lang="en-US" dirty="0" smtClean="0"/>
              <a:t>Submit for Verification</a:t>
            </a:r>
          </a:p>
          <a:p>
            <a:pPr lvl="1"/>
            <a:r>
              <a:rPr lang="en-US" dirty="0" smtClean="0"/>
              <a:t>Return for Resubmit</a:t>
            </a:r>
          </a:p>
          <a:p>
            <a:r>
              <a:rPr lang="en-US" dirty="0" smtClean="0"/>
              <a:t>Data Uploader</a:t>
            </a:r>
          </a:p>
          <a:p>
            <a:pPr lvl="1"/>
            <a:r>
              <a:rPr lang="en-US" dirty="0" smtClean="0"/>
              <a:t>Submit the data file</a:t>
            </a:r>
          </a:p>
          <a:p>
            <a:pPr lvl="1"/>
            <a:r>
              <a:rPr lang="en-US" dirty="0" smtClean="0"/>
              <a:t>Error resolution</a:t>
            </a:r>
          </a:p>
          <a:p>
            <a:r>
              <a:rPr lang="en-US" dirty="0" smtClean="0"/>
              <a:t>Generate Reports</a:t>
            </a:r>
          </a:p>
          <a:p>
            <a:pPr lvl="1"/>
            <a:r>
              <a:rPr lang="en-US" dirty="0" smtClean="0"/>
              <a:t>Generate reports after a successful data submission</a:t>
            </a:r>
          </a:p>
          <a:p>
            <a:pPr marL="0" indent="0">
              <a:buNone/>
            </a:pPr>
            <a:endParaRPr lang="en-US" dirty="0"/>
          </a:p>
        </p:txBody>
      </p:sp>
      <p:sp>
        <p:nvSpPr>
          <p:cNvPr id="5" name="Slide Number Placeholder 4"/>
          <p:cNvSpPr>
            <a:spLocks noGrp="1"/>
          </p:cNvSpPr>
          <p:nvPr>
            <p:ph type="sldNum" sz="quarter" idx="12"/>
          </p:nvPr>
        </p:nvSpPr>
        <p:spPr/>
        <p:txBody>
          <a:bodyPr/>
          <a:lstStyle/>
          <a:p>
            <a:fld id="{B2102BAA-C61A-4A39-BDF1-4340D572B82C}" type="slidenum">
              <a:rPr lang="en-US" smtClean="0"/>
              <a:t>33</a:t>
            </a:fld>
            <a:endParaRPr lang="en-US"/>
          </a:p>
        </p:txBody>
      </p:sp>
      <p:sp>
        <p:nvSpPr>
          <p:cNvPr id="4" name="Content Placeholder 3"/>
          <p:cNvSpPr>
            <a:spLocks noGrp="1"/>
          </p:cNvSpPr>
          <p:nvPr>
            <p:ph sz="half" idx="2"/>
          </p:nvPr>
        </p:nvSpPr>
        <p:spPr/>
        <p:txBody>
          <a:bodyPr/>
          <a:lstStyle/>
          <a:p>
            <a:endParaRPr lang="en-US" dirty="0"/>
          </a:p>
        </p:txBody>
      </p:sp>
      <p:pic>
        <p:nvPicPr>
          <p:cNvPr id="7" name="Picture 6"/>
          <p:cNvPicPr>
            <a:picLocks noChangeAspect="1"/>
          </p:cNvPicPr>
          <p:nvPr/>
        </p:nvPicPr>
        <p:blipFill>
          <a:blip r:embed="rId2"/>
          <a:stretch>
            <a:fillRect/>
          </a:stretch>
        </p:blipFill>
        <p:spPr>
          <a:xfrm>
            <a:off x="5829488" y="1319213"/>
            <a:ext cx="6175529" cy="5538787"/>
          </a:xfrm>
          <a:prstGeom prst="rect">
            <a:avLst/>
          </a:prstGeom>
        </p:spPr>
      </p:pic>
    </p:spTree>
    <p:extLst>
      <p:ext uri="{BB962C8B-B14F-4D97-AF65-F5344CB8AC3E}">
        <p14:creationId xmlns:p14="http://schemas.microsoft.com/office/powerpoint/2010/main" val="22701300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5E842EE-07A5-BF42-B259-F0753968FB43}" type="slidenum">
              <a:rPr lang="en-US" smtClean="0"/>
              <a:t>34</a:t>
            </a:fld>
            <a:endParaRPr lang="en-US" dirty="0"/>
          </a:p>
        </p:txBody>
      </p:sp>
      <p:graphicFrame>
        <p:nvGraphicFramePr>
          <p:cNvPr id="2" name="Diagram 1"/>
          <p:cNvGraphicFramePr/>
          <p:nvPr>
            <p:extLst>
              <p:ext uri="{D42A27DB-BD31-4B8C-83A1-F6EECF244321}">
                <p14:modId xmlns:p14="http://schemas.microsoft.com/office/powerpoint/2010/main" val="1180929906"/>
              </p:ext>
            </p:extLst>
          </p:nvPr>
        </p:nvGraphicFramePr>
        <p:xfrm>
          <a:off x="414670" y="361508"/>
          <a:ext cx="11164186" cy="60818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47304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lstStyle/>
          <a:p>
            <a:r>
              <a:rPr lang="en-US" dirty="0"/>
              <a:t>Data Resubmission Steps</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a:xfrm>
            <a:off x="839788" y="2057400"/>
            <a:ext cx="4954956" cy="3811588"/>
          </a:xfrm>
        </p:spPr>
        <p:txBody>
          <a:bodyPr/>
          <a:lstStyle/>
          <a:p>
            <a:r>
              <a:rPr lang="en-US" dirty="0" smtClean="0"/>
              <a:t>Throughout the year, Data Services allows resubmissions to correct verified data. </a:t>
            </a:r>
          </a:p>
          <a:p>
            <a:endParaRPr lang="en-US" dirty="0"/>
          </a:p>
          <a:p>
            <a:r>
              <a:rPr lang="en-US" dirty="0" smtClean="0"/>
              <a:t>Note: If you do not see the File Upload button, step 2 has not been completed.</a:t>
            </a:r>
            <a:endParaRPr lang="en-US" dirty="0"/>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6273209" y="328022"/>
            <a:ext cx="5337359" cy="6028328"/>
          </a:xfrm>
        </p:spPr>
        <p:txBody>
          <a:bodyPr>
            <a:normAutofit/>
          </a:bodyPr>
          <a:lstStyle/>
          <a:p>
            <a:pPr marL="514350" indent="-514350">
              <a:buFont typeface="+mj-lt"/>
              <a:buAutoNum type="arabicPeriod"/>
            </a:pPr>
            <a:r>
              <a:rPr lang="en-US" dirty="0" smtClean="0"/>
              <a:t>Contact the Office of Data Services</a:t>
            </a:r>
            <a:endParaRPr lang="en-US" dirty="0"/>
          </a:p>
          <a:p>
            <a:pPr marL="514350" indent="-514350">
              <a:buFont typeface="+mj-lt"/>
              <a:buAutoNum type="arabicPeriod"/>
            </a:pPr>
            <a:r>
              <a:rPr lang="en-US" dirty="0" smtClean="0"/>
              <a:t>Collection Manager returns the data</a:t>
            </a:r>
            <a:endParaRPr lang="en-US" dirty="0"/>
          </a:p>
          <a:p>
            <a:pPr marL="514350" indent="-514350">
              <a:buFont typeface="+mj-lt"/>
              <a:buAutoNum type="arabicPeriod"/>
            </a:pPr>
            <a:r>
              <a:rPr lang="en-US" dirty="0" smtClean="0"/>
              <a:t>File Uploader can submit a new file</a:t>
            </a:r>
            <a:endParaRPr lang="en-US" dirty="0"/>
          </a:p>
          <a:p>
            <a:pPr marL="514350" indent="-514350">
              <a:buFont typeface="+mj-lt"/>
              <a:buAutoNum type="arabicPeriod"/>
            </a:pPr>
            <a:r>
              <a:rPr lang="en-US" dirty="0" smtClean="0"/>
              <a:t>Collection Manager must submit for Local Approvals again</a:t>
            </a:r>
            <a:endParaRPr lang="en-US" dirty="0"/>
          </a:p>
          <a:p>
            <a:pPr marL="514350" indent="-514350">
              <a:buFont typeface="+mj-lt"/>
              <a:buAutoNum type="arabicPeriod"/>
            </a:pPr>
            <a:r>
              <a:rPr lang="en-US" dirty="0" smtClean="0"/>
              <a:t>Collection Manager must submit for verification</a:t>
            </a:r>
            <a:endParaRPr lang="en-US" dirty="0"/>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35</a:t>
            </a:fld>
            <a:endParaRPr lang="en-US"/>
          </a:p>
        </p:txBody>
      </p:sp>
      <p:pic>
        <p:nvPicPr>
          <p:cNvPr id="6" name="Picture 5"/>
          <p:cNvPicPr>
            <a:picLocks noChangeAspect="1"/>
          </p:cNvPicPr>
          <p:nvPr/>
        </p:nvPicPr>
        <p:blipFill>
          <a:blip r:embed="rId2"/>
          <a:stretch>
            <a:fillRect/>
          </a:stretch>
        </p:blipFill>
        <p:spPr>
          <a:xfrm>
            <a:off x="648585" y="3657600"/>
            <a:ext cx="5282795" cy="2731650"/>
          </a:xfrm>
          <a:prstGeom prst="rect">
            <a:avLst/>
          </a:prstGeom>
        </p:spPr>
      </p:pic>
    </p:spTree>
    <p:extLst>
      <p:ext uri="{BB962C8B-B14F-4D97-AF65-F5344CB8AC3E}">
        <p14:creationId xmlns:p14="http://schemas.microsoft.com/office/powerpoint/2010/main" val="19004446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Resources</a:t>
            </a:r>
            <a:endParaRPr lang="en-US" dirty="0"/>
          </a:p>
        </p:txBody>
      </p:sp>
      <p:sp>
        <p:nvSpPr>
          <p:cNvPr id="3" name="Subtitle 2"/>
          <p:cNvSpPr>
            <a:spLocks noGrp="1"/>
          </p:cNvSpPr>
          <p:nvPr>
            <p:ph type="subTitle" idx="1"/>
          </p:nvPr>
        </p:nvSpPr>
        <p:spPr/>
        <p:txBody>
          <a:bodyPr>
            <a:normAutofit/>
          </a:bodyPr>
          <a:lstStyle/>
          <a:p>
            <a:r>
              <a:rPr lang="en-US" dirty="0" smtClean="0"/>
              <a:t>Support Documents</a:t>
            </a:r>
          </a:p>
          <a:p>
            <a:r>
              <a:rPr lang="en-US" dirty="0" smtClean="0"/>
              <a:t>SSWS</a:t>
            </a:r>
          </a:p>
          <a:p>
            <a:r>
              <a:rPr lang="en-US" dirty="0" smtClean="0"/>
              <a:t>Tuesday Telegram</a:t>
            </a:r>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36</a:t>
            </a:fld>
            <a:endParaRPr lang="en-US"/>
          </a:p>
        </p:txBody>
      </p:sp>
    </p:spTree>
    <p:extLst>
      <p:ext uri="{BB962C8B-B14F-4D97-AF65-F5344CB8AC3E}">
        <p14:creationId xmlns:p14="http://schemas.microsoft.com/office/powerpoint/2010/main" val="31605571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Support Documents</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37</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116958" y="1458930"/>
            <a:ext cx="11961628" cy="5262545"/>
          </a:xfrm>
        </p:spPr>
        <p:txBody>
          <a:bodyPr>
            <a:normAutofit lnSpcReduction="10000"/>
          </a:bodyPr>
          <a:lstStyle/>
          <a:p>
            <a:r>
              <a:rPr lang="en-US" dirty="0"/>
              <a:t>The </a:t>
            </a:r>
            <a:r>
              <a:rPr lang="en-US" dirty="0">
                <a:hlinkClick r:id="rId3"/>
              </a:rPr>
              <a:t>SRC web page </a:t>
            </a:r>
            <a:r>
              <a:rPr lang="en-US" dirty="0"/>
              <a:t>contains all current documentation</a:t>
            </a:r>
            <a:r>
              <a:rPr lang="en-US" dirty="0" smtClean="0"/>
              <a:t>.</a:t>
            </a:r>
          </a:p>
          <a:p>
            <a:r>
              <a:rPr lang="en-US" dirty="0" smtClean="0"/>
              <a:t>Specifications for Completing the Student Record Collection</a:t>
            </a:r>
          </a:p>
          <a:p>
            <a:pPr lvl="1"/>
            <a:r>
              <a:rPr lang="en-US" dirty="0" smtClean="0"/>
              <a:t>Details every data element, contains data edits, and reporting rules.</a:t>
            </a:r>
          </a:p>
          <a:p>
            <a:r>
              <a:rPr lang="en-US" dirty="0" smtClean="0"/>
              <a:t>Data Elements</a:t>
            </a:r>
          </a:p>
          <a:p>
            <a:pPr lvl="1"/>
            <a:r>
              <a:rPr lang="en-US" dirty="0" smtClean="0"/>
              <a:t>Excel and PDF table containing the data elements, similar to the Specifications Document. </a:t>
            </a:r>
          </a:p>
          <a:p>
            <a:pPr lvl="1"/>
            <a:r>
              <a:rPr lang="en-US" dirty="0" smtClean="0"/>
              <a:t>Use for quick reference and for file submission type </a:t>
            </a:r>
            <a:r>
              <a:rPr lang="en-US" dirty="0" smtClean="0"/>
              <a:t>information</a:t>
            </a:r>
            <a:endParaRPr lang="en-US" dirty="0" smtClean="0"/>
          </a:p>
          <a:p>
            <a:r>
              <a:rPr lang="en-US" dirty="0" smtClean="0"/>
              <a:t>Data File Template</a:t>
            </a:r>
          </a:p>
          <a:p>
            <a:pPr lvl="1"/>
            <a:r>
              <a:rPr lang="en-US" dirty="0" smtClean="0"/>
              <a:t>Follows the layout of the text file submitted.</a:t>
            </a:r>
          </a:p>
          <a:p>
            <a:pPr lvl="1"/>
            <a:r>
              <a:rPr lang="en-US" dirty="0" smtClean="0"/>
              <a:t>Used to find students and resolve errors.</a:t>
            </a:r>
          </a:p>
          <a:p>
            <a:r>
              <a:rPr lang="en-US" dirty="0" smtClean="0"/>
              <a:t>Specifications for Completing the Miscellaneous Collection</a:t>
            </a:r>
          </a:p>
          <a:p>
            <a:r>
              <a:rPr lang="en-US" dirty="0" smtClean="0"/>
              <a:t>Layout for Tab Delimited File</a:t>
            </a:r>
          </a:p>
          <a:p>
            <a:r>
              <a:rPr lang="en-US" dirty="0" smtClean="0"/>
              <a:t>SDCA User Guide</a:t>
            </a:r>
          </a:p>
          <a:p>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1732434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SSWS </a:t>
            </a:r>
            <a:r>
              <a:rPr lang="en-US" dirty="0"/>
              <a:t>Resources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38</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sz="3600" dirty="0" smtClean="0"/>
              <a:t>SRC Application</a:t>
            </a:r>
          </a:p>
          <a:p>
            <a:pPr lvl="1"/>
            <a:r>
              <a:rPr lang="en-US" sz="3200" dirty="0" smtClean="0"/>
              <a:t>Support Documents</a:t>
            </a:r>
          </a:p>
          <a:p>
            <a:pPr lvl="1"/>
            <a:r>
              <a:rPr lang="en-US" sz="3200" dirty="0" smtClean="0"/>
              <a:t>Private School Listing</a:t>
            </a:r>
          </a:p>
          <a:p>
            <a:pPr lvl="1"/>
            <a:endParaRPr lang="en-US" dirty="0" smtClean="0"/>
          </a:p>
        </p:txBody>
      </p:sp>
      <p:pic>
        <p:nvPicPr>
          <p:cNvPr id="6" name="Picture 5"/>
          <p:cNvPicPr>
            <a:picLocks noChangeAspect="1"/>
          </p:cNvPicPr>
          <p:nvPr/>
        </p:nvPicPr>
        <p:blipFill>
          <a:blip r:embed="rId3"/>
          <a:stretch>
            <a:fillRect/>
          </a:stretch>
        </p:blipFill>
        <p:spPr>
          <a:xfrm>
            <a:off x="301310" y="3436072"/>
            <a:ext cx="11584018" cy="1950739"/>
          </a:xfrm>
          <a:prstGeom prst="rect">
            <a:avLst/>
          </a:prstGeom>
        </p:spPr>
      </p:pic>
    </p:spTree>
    <p:extLst>
      <p:ext uri="{BB962C8B-B14F-4D97-AF65-F5344CB8AC3E}">
        <p14:creationId xmlns:p14="http://schemas.microsoft.com/office/powerpoint/2010/main" val="19928276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SSWS </a:t>
            </a:r>
            <a:r>
              <a:rPr lang="en-US" dirty="0"/>
              <a:t>Resources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39</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dirty="0"/>
              <a:t>School Listing </a:t>
            </a:r>
            <a:r>
              <a:rPr lang="en-US" dirty="0" smtClean="0"/>
              <a:t>Report</a:t>
            </a:r>
          </a:p>
          <a:p>
            <a:pPr lvl="1"/>
            <a:r>
              <a:rPr lang="en-US" dirty="0" smtClean="0"/>
              <a:t>includes </a:t>
            </a:r>
            <a:r>
              <a:rPr lang="en-US" dirty="0"/>
              <a:t>all school numbers needed for VDOE reporting that are not provided in the public listing on the VDOE website.</a:t>
            </a:r>
          </a:p>
          <a:p>
            <a:pPr marL="457200" lvl="1" indent="0">
              <a:buNone/>
            </a:pPr>
            <a:endParaRPr lang="en-US" dirty="0" smtClean="0"/>
          </a:p>
        </p:txBody>
      </p:sp>
      <p:pic>
        <p:nvPicPr>
          <p:cNvPr id="6" name="Picture 5"/>
          <p:cNvPicPr>
            <a:picLocks noChangeAspect="1"/>
          </p:cNvPicPr>
          <p:nvPr/>
        </p:nvPicPr>
        <p:blipFill>
          <a:blip r:embed="rId3"/>
          <a:stretch>
            <a:fillRect/>
          </a:stretch>
        </p:blipFill>
        <p:spPr>
          <a:xfrm>
            <a:off x="559327" y="3080000"/>
            <a:ext cx="6118705" cy="1900559"/>
          </a:xfrm>
          <a:prstGeom prst="rect">
            <a:avLst/>
          </a:prstGeom>
        </p:spPr>
      </p:pic>
      <p:pic>
        <p:nvPicPr>
          <p:cNvPr id="7" name="Picture 6"/>
          <p:cNvPicPr>
            <a:picLocks noChangeAspect="1"/>
          </p:cNvPicPr>
          <p:nvPr/>
        </p:nvPicPr>
        <p:blipFill>
          <a:blip r:embed="rId4"/>
          <a:stretch>
            <a:fillRect/>
          </a:stretch>
        </p:blipFill>
        <p:spPr>
          <a:xfrm>
            <a:off x="7013594" y="2329290"/>
            <a:ext cx="3728198" cy="3401981"/>
          </a:xfrm>
          <a:prstGeom prst="rect">
            <a:avLst/>
          </a:prstGeom>
        </p:spPr>
      </p:pic>
    </p:spTree>
    <p:extLst>
      <p:ext uri="{BB962C8B-B14F-4D97-AF65-F5344CB8AC3E}">
        <p14:creationId xmlns:p14="http://schemas.microsoft.com/office/powerpoint/2010/main" val="3832077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Introduction and Background</a:t>
            </a:r>
            <a:endParaRPr lang="en-US" dirty="0"/>
          </a:p>
        </p:txBody>
      </p:sp>
      <p:sp>
        <p:nvSpPr>
          <p:cNvPr id="3" name="Subtitle 2"/>
          <p:cNvSpPr>
            <a:spLocks noGrp="1"/>
          </p:cNvSpPr>
          <p:nvPr>
            <p:ph type="subTitle" idx="1"/>
          </p:nvPr>
        </p:nvSpPr>
        <p:spPr/>
        <p:txBody>
          <a:bodyPr/>
          <a:lstStyle/>
          <a:p>
            <a:r>
              <a:rPr lang="en-US" dirty="0" smtClean="0"/>
              <a:t>What is the SRC?</a:t>
            </a:r>
          </a:p>
          <a:p>
            <a:r>
              <a:rPr lang="en-US" dirty="0" smtClean="0"/>
              <a:t>Reporting Rules</a:t>
            </a:r>
          </a:p>
          <a:p>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4</a:t>
            </a:fld>
            <a:endParaRPr lang="en-US"/>
          </a:p>
        </p:txBody>
      </p:sp>
    </p:spTree>
    <p:extLst>
      <p:ext uri="{BB962C8B-B14F-4D97-AF65-F5344CB8AC3E}">
        <p14:creationId xmlns:p14="http://schemas.microsoft.com/office/powerpoint/2010/main" val="9201463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SSWS Resources</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40</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dirty="0" smtClean="0"/>
              <a:t>File Overview Report</a:t>
            </a:r>
          </a:p>
          <a:p>
            <a:pPr lvl="1"/>
            <a:r>
              <a:rPr lang="en-US" dirty="0" smtClean="0"/>
              <a:t>Displays LEA file submission status (successful, failed, not submitted)</a:t>
            </a:r>
          </a:p>
          <a:p>
            <a:pPr lvl="1"/>
            <a:r>
              <a:rPr lang="en-US" dirty="0" smtClean="0"/>
              <a:t>Helpful when looking for cohort corrections, duplicate reports of students, </a:t>
            </a:r>
            <a:r>
              <a:rPr lang="en-US" dirty="0" err="1" smtClean="0"/>
              <a:t>ect</a:t>
            </a:r>
            <a:r>
              <a:rPr lang="en-US" dirty="0" smtClean="0"/>
              <a:t>.</a:t>
            </a:r>
            <a:endParaRPr lang="en-US" dirty="0"/>
          </a:p>
          <a:p>
            <a:pPr marL="457200" lvl="1" indent="0">
              <a:buNone/>
            </a:pPr>
            <a:endParaRPr lang="en-US" dirty="0" smtClean="0"/>
          </a:p>
        </p:txBody>
      </p:sp>
      <p:pic>
        <p:nvPicPr>
          <p:cNvPr id="5" name="Picture 4"/>
          <p:cNvPicPr>
            <a:picLocks noChangeAspect="1"/>
          </p:cNvPicPr>
          <p:nvPr/>
        </p:nvPicPr>
        <p:blipFill>
          <a:blip r:embed="rId3"/>
          <a:stretch>
            <a:fillRect/>
          </a:stretch>
        </p:blipFill>
        <p:spPr>
          <a:xfrm>
            <a:off x="2370340" y="2783057"/>
            <a:ext cx="7451319" cy="3660162"/>
          </a:xfrm>
          <a:prstGeom prst="rect">
            <a:avLst/>
          </a:prstGeom>
        </p:spPr>
      </p:pic>
    </p:spTree>
    <p:extLst>
      <p:ext uri="{BB962C8B-B14F-4D97-AF65-F5344CB8AC3E}">
        <p14:creationId xmlns:p14="http://schemas.microsoft.com/office/powerpoint/2010/main" val="20903362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SSWS Resources</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41</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dirty="0" smtClean="0"/>
              <a:t>Reporting Tools</a:t>
            </a:r>
            <a:endParaRPr lang="en-US" dirty="0" smtClean="0"/>
          </a:p>
          <a:p>
            <a:pPr lvl="1"/>
            <a:r>
              <a:rPr lang="en-US" dirty="0" smtClean="0"/>
              <a:t>Each collection has different tools</a:t>
            </a:r>
          </a:p>
          <a:p>
            <a:pPr lvl="1"/>
            <a:r>
              <a:rPr lang="en-US" dirty="0" smtClean="0"/>
              <a:t>Listed under ‘Reports’</a:t>
            </a:r>
          </a:p>
          <a:p>
            <a:pPr lvl="1"/>
            <a:r>
              <a:rPr lang="en-US" dirty="0" smtClean="0"/>
              <a:t>Description is provided</a:t>
            </a:r>
            <a:endParaRPr lang="en-US" dirty="0" smtClean="0"/>
          </a:p>
          <a:p>
            <a:pPr marL="457200" lvl="1" indent="0">
              <a:buNone/>
            </a:pPr>
            <a:endParaRPr lang="en-US" dirty="0" smtClean="0"/>
          </a:p>
        </p:txBody>
      </p:sp>
      <p:pic>
        <p:nvPicPr>
          <p:cNvPr id="6" name="Picture 5"/>
          <p:cNvPicPr>
            <a:picLocks noChangeAspect="1"/>
          </p:cNvPicPr>
          <p:nvPr/>
        </p:nvPicPr>
        <p:blipFill>
          <a:blip r:embed="rId3"/>
          <a:stretch>
            <a:fillRect/>
          </a:stretch>
        </p:blipFill>
        <p:spPr>
          <a:xfrm>
            <a:off x="1082217" y="3307231"/>
            <a:ext cx="10027565" cy="3231681"/>
          </a:xfrm>
          <a:prstGeom prst="rect">
            <a:avLst/>
          </a:prstGeom>
        </p:spPr>
      </p:pic>
    </p:spTree>
    <p:extLst>
      <p:ext uri="{BB962C8B-B14F-4D97-AF65-F5344CB8AC3E}">
        <p14:creationId xmlns:p14="http://schemas.microsoft.com/office/powerpoint/2010/main" val="46623422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Tuesday Telegram</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42</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dirty="0" smtClean="0"/>
              <a:t>We announce all news related to the data collections in the Office of Data Services</a:t>
            </a:r>
          </a:p>
          <a:p>
            <a:pPr lvl="1"/>
            <a:r>
              <a:rPr lang="en-US" dirty="0" smtClean="0"/>
              <a:t>Reporting Timeline</a:t>
            </a:r>
          </a:p>
          <a:p>
            <a:pPr lvl="1"/>
            <a:r>
              <a:rPr lang="en-US" dirty="0" smtClean="0"/>
              <a:t>Superintendent’s Memos</a:t>
            </a:r>
          </a:p>
          <a:p>
            <a:pPr lvl="1"/>
            <a:r>
              <a:rPr lang="en-US" dirty="0" smtClean="0"/>
              <a:t>Tips of the week</a:t>
            </a:r>
          </a:p>
          <a:p>
            <a:pPr lvl="1"/>
            <a:r>
              <a:rPr lang="en-US" dirty="0" smtClean="0"/>
              <a:t>New Documentation</a:t>
            </a:r>
          </a:p>
          <a:p>
            <a:pPr lvl="1"/>
            <a:r>
              <a:rPr lang="en-US" dirty="0" smtClean="0"/>
              <a:t>General Reporting Guidelines</a:t>
            </a:r>
          </a:p>
          <a:p>
            <a:r>
              <a:rPr lang="en-US" dirty="0" smtClean="0"/>
              <a:t>SIS Vendors receive this as well.</a:t>
            </a:r>
            <a:endParaRPr lang="en-US" dirty="0"/>
          </a:p>
        </p:txBody>
      </p:sp>
    </p:spTree>
    <p:extLst>
      <p:ext uri="{BB962C8B-B14F-4D97-AF65-F5344CB8AC3E}">
        <p14:creationId xmlns:p14="http://schemas.microsoft.com/office/powerpoint/2010/main" val="8397988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Tuesday Telegram – How to sign up</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43</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lstStyle/>
          <a:p>
            <a:r>
              <a:rPr lang="en-US" dirty="0" smtClean="0"/>
              <a:t>SSWS Admin staff have access to sign staff members up for the Tuesday Telegram.</a:t>
            </a:r>
            <a:endParaRPr lang="en-US" dirty="0"/>
          </a:p>
        </p:txBody>
      </p:sp>
      <p:pic>
        <p:nvPicPr>
          <p:cNvPr id="6" name="Picture 5"/>
          <p:cNvPicPr>
            <a:picLocks noChangeAspect="1"/>
          </p:cNvPicPr>
          <p:nvPr/>
        </p:nvPicPr>
        <p:blipFill>
          <a:blip r:embed="rId3"/>
          <a:stretch>
            <a:fillRect/>
          </a:stretch>
        </p:blipFill>
        <p:spPr>
          <a:xfrm>
            <a:off x="552274" y="2466754"/>
            <a:ext cx="11087452" cy="3561354"/>
          </a:xfrm>
          <a:prstGeom prst="rect">
            <a:avLst/>
          </a:prstGeom>
        </p:spPr>
      </p:pic>
    </p:spTree>
    <p:extLst>
      <p:ext uri="{BB962C8B-B14F-4D97-AF65-F5344CB8AC3E}">
        <p14:creationId xmlns:p14="http://schemas.microsoft.com/office/powerpoint/2010/main" val="40096213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0"/>
          <p:cNvSpPr txBox="1">
            <a:spLocks noGrp="1"/>
          </p:cNvSpPr>
          <p:nvPr>
            <p:ph type="title" idx="4294967295"/>
          </p:nvPr>
        </p:nvSpPr>
        <p:spPr>
          <a:xfrm>
            <a:off x="0" y="0"/>
            <a:ext cx="12192000" cy="1462524"/>
          </a:xfrm>
          <a:prstGeom prst="rect">
            <a:avLst/>
          </a:prstGeom>
          <a:solidFill>
            <a:schemeClr val="tx1"/>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sz="4300" dirty="0" smtClean="0">
                <a:solidFill>
                  <a:schemeClr val="bg2"/>
                </a:solidFill>
              </a:rPr>
              <a:t>Questions</a:t>
            </a:r>
            <a:endParaRPr sz="4300" dirty="0">
              <a:solidFill>
                <a:schemeClr val="bg2"/>
              </a:solidFill>
            </a:endParaRPr>
          </a:p>
        </p:txBody>
      </p:sp>
      <p:pic>
        <p:nvPicPr>
          <p:cNvPr id="232" name="Google Shape;232;p30"/>
          <p:cNvPicPr preferRelativeResize="0"/>
          <p:nvPr/>
        </p:nvPicPr>
        <p:blipFill rotWithShape="1">
          <a:blip r:embed="rId3">
            <a:alphaModFix/>
          </a:blip>
          <a:srcRect/>
          <a:stretch/>
        </p:blipFill>
        <p:spPr>
          <a:xfrm>
            <a:off x="1005301" y="2109802"/>
            <a:ext cx="4110274" cy="2842409"/>
          </a:xfrm>
          <a:prstGeom prst="rect">
            <a:avLst/>
          </a:prstGeom>
          <a:noFill/>
          <a:ln>
            <a:noFill/>
          </a:ln>
        </p:spPr>
      </p:pic>
      <p:pic>
        <p:nvPicPr>
          <p:cNvPr id="233" name="Google Shape;233;p30"/>
          <p:cNvPicPr preferRelativeResize="0"/>
          <p:nvPr/>
        </p:nvPicPr>
        <p:blipFill rotWithShape="1">
          <a:blip r:embed="rId4">
            <a:alphaModFix/>
          </a:blip>
          <a:srcRect/>
          <a:stretch/>
        </p:blipFill>
        <p:spPr>
          <a:xfrm>
            <a:off x="7951206" y="3179892"/>
            <a:ext cx="1786375" cy="1237600"/>
          </a:xfrm>
          <a:prstGeom prst="rect">
            <a:avLst/>
          </a:prstGeom>
          <a:noFill/>
          <a:ln>
            <a:noFill/>
          </a:ln>
        </p:spPr>
      </p:pic>
      <p:pic>
        <p:nvPicPr>
          <p:cNvPr id="234" name="Google Shape;234;p30"/>
          <p:cNvPicPr preferRelativeResize="0"/>
          <p:nvPr/>
        </p:nvPicPr>
        <p:blipFill rotWithShape="1">
          <a:blip r:embed="rId5">
            <a:alphaModFix/>
          </a:blip>
          <a:srcRect/>
          <a:stretch/>
        </p:blipFill>
        <p:spPr>
          <a:xfrm>
            <a:off x="5378948" y="3179892"/>
            <a:ext cx="1507625" cy="656954"/>
          </a:xfrm>
          <a:prstGeom prst="rect">
            <a:avLst/>
          </a:prstGeom>
          <a:noFill/>
          <a:ln>
            <a:noFill/>
          </a:ln>
        </p:spPr>
      </p:pic>
      <p:sp>
        <p:nvSpPr>
          <p:cNvPr id="235" name="Google Shape;235;p30"/>
          <p:cNvSpPr txBox="1"/>
          <p:nvPr/>
        </p:nvSpPr>
        <p:spPr>
          <a:xfrm>
            <a:off x="858359" y="5599489"/>
            <a:ext cx="10548801" cy="824811"/>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0"/>
              </a:spcAft>
              <a:buClr>
                <a:srgbClr val="000000"/>
              </a:buClr>
              <a:buSzPts val="1800"/>
              <a:buFont typeface="Arial"/>
              <a:buNone/>
            </a:pPr>
            <a:r>
              <a:rPr lang="en-US" sz="2400" b="1" i="1" u="none" strike="noStrike" cap="none" dirty="0">
                <a:solidFill>
                  <a:srgbClr val="000000"/>
                </a:solidFill>
                <a:latin typeface="Trebuchet MS"/>
                <a:ea typeface="Trebuchet MS"/>
                <a:cs typeface="Trebuchet MS"/>
                <a:sym typeface="Trebuchet MS"/>
              </a:rPr>
              <a:t>This presentation will be available to participants </a:t>
            </a:r>
            <a:r>
              <a:rPr lang="en-US" sz="2400" b="1" i="1" u="none" strike="noStrike" cap="none" dirty="0" smtClean="0">
                <a:solidFill>
                  <a:srgbClr val="000000"/>
                </a:solidFill>
                <a:latin typeface="Trebuchet MS"/>
                <a:ea typeface="Trebuchet MS"/>
                <a:cs typeface="Trebuchet MS"/>
                <a:sym typeface="Trebuchet MS"/>
              </a:rPr>
              <a:t>on the SRC website.</a:t>
            </a:r>
            <a:endParaRPr sz="2400" b="1" i="1" u="none" strike="noStrike" cap="none" dirty="0">
              <a:solidFill>
                <a:srgbClr val="0000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384683800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BDE44-0E2E-5DEA-5547-C3F92E69DC68}"/>
              </a:ext>
            </a:extLst>
          </p:cNvPr>
          <p:cNvSpPr>
            <a:spLocks noGrp="1"/>
          </p:cNvSpPr>
          <p:nvPr>
            <p:ph type="title"/>
          </p:nvPr>
        </p:nvSpPr>
        <p:spPr/>
        <p:txBody>
          <a:bodyPr>
            <a:normAutofit/>
          </a:bodyPr>
          <a:lstStyle/>
          <a:p>
            <a:r>
              <a:rPr lang="en-US" dirty="0" smtClean="0"/>
              <a:t>Contact Information</a:t>
            </a:r>
            <a:endParaRPr lang="en-US" dirty="0"/>
          </a:p>
        </p:txBody>
      </p:sp>
      <p:sp>
        <p:nvSpPr>
          <p:cNvPr id="3" name="Content Placeholder 2">
            <a:extLst>
              <a:ext uri="{FF2B5EF4-FFF2-40B4-BE49-F238E27FC236}">
                <a16:creationId xmlns:a16="http://schemas.microsoft.com/office/drawing/2014/main" id="{C618B58E-6C32-D557-5E53-11EB8A99D5E9}"/>
              </a:ext>
            </a:extLst>
          </p:cNvPr>
          <p:cNvSpPr>
            <a:spLocks noGrp="1"/>
          </p:cNvSpPr>
          <p:nvPr>
            <p:ph idx="1"/>
          </p:nvPr>
        </p:nvSpPr>
        <p:spPr/>
        <p:txBody>
          <a:bodyPr>
            <a:normAutofit fontScale="92500" lnSpcReduction="10000"/>
          </a:bodyPr>
          <a:lstStyle/>
          <a:p>
            <a:pPr marL="0" indent="0">
              <a:buNone/>
            </a:pPr>
            <a:r>
              <a:rPr lang="nl-NL" sz="2400" b="1" dirty="0" smtClean="0"/>
              <a:t>Student </a:t>
            </a:r>
            <a:r>
              <a:rPr lang="nl-NL" sz="2400" b="1" dirty="0"/>
              <a:t>Record Collection web site</a:t>
            </a:r>
          </a:p>
          <a:p>
            <a:pPr marL="0" indent="0">
              <a:buNone/>
            </a:pPr>
            <a:r>
              <a:rPr lang="en-US" sz="1600" dirty="0">
                <a:hlinkClick r:id="rId2"/>
              </a:rPr>
              <a:t>http://</a:t>
            </a:r>
            <a:r>
              <a:rPr lang="en-US" sz="1600" dirty="0" smtClean="0">
                <a:hlinkClick r:id="rId2"/>
              </a:rPr>
              <a:t>www.doe.virginia.gov/info_management/data_collection/student_record_collection/index.shtml</a:t>
            </a:r>
            <a:endParaRPr lang="en-US" sz="1600" dirty="0" smtClean="0"/>
          </a:p>
          <a:p>
            <a:pPr marL="0" indent="0">
              <a:buNone/>
            </a:pPr>
            <a:endParaRPr lang="en-US" sz="1600" dirty="0"/>
          </a:p>
          <a:p>
            <a:pPr marL="0" indent="0">
              <a:buNone/>
            </a:pPr>
            <a:r>
              <a:rPr lang="en-US" sz="2000" b="1" dirty="0"/>
              <a:t>Brittney </a:t>
            </a:r>
            <a:r>
              <a:rPr lang="en-US" sz="2000" b="1" dirty="0" err="1"/>
              <a:t>Kanard</a:t>
            </a:r>
            <a:r>
              <a:rPr lang="en-US" sz="2000" b="1" dirty="0"/>
              <a:t>, Education Data Specialist</a:t>
            </a:r>
          </a:p>
          <a:p>
            <a:pPr marL="0" indent="0">
              <a:buNone/>
            </a:pPr>
            <a:r>
              <a:rPr lang="en-US" sz="1900" dirty="0"/>
              <a:t>Phone: 804-225-3909</a:t>
            </a:r>
          </a:p>
          <a:p>
            <a:pPr marL="0" indent="0">
              <a:buNone/>
            </a:pPr>
            <a:r>
              <a:rPr lang="en-US" sz="1900" dirty="0"/>
              <a:t>Email: </a:t>
            </a:r>
            <a:r>
              <a:rPr lang="en-US" sz="1900" dirty="0">
                <a:hlinkClick r:id="rId3"/>
              </a:rPr>
              <a:t>Brittney.Kanard@doe.virginia.gov</a:t>
            </a:r>
            <a:r>
              <a:rPr lang="en-US" sz="1900" dirty="0"/>
              <a:t>  or</a:t>
            </a:r>
          </a:p>
          <a:p>
            <a:pPr marL="0" indent="0">
              <a:buNone/>
            </a:pPr>
            <a:r>
              <a:rPr lang="en-US" sz="1900" dirty="0" smtClean="0"/>
              <a:t>           </a:t>
            </a:r>
            <a:r>
              <a:rPr lang="en-US" sz="1900" dirty="0">
                <a:hlinkClick r:id="rId4"/>
              </a:rPr>
              <a:t>resultshelp@doe.virginia.gov</a:t>
            </a:r>
            <a:r>
              <a:rPr lang="en-US" sz="1900" dirty="0"/>
              <a:t> </a:t>
            </a:r>
            <a:r>
              <a:rPr lang="en-US" sz="1500" dirty="0"/>
              <a:t>Monitored: 7:30 am to 4:00 pm, Monday through Friday except for state holidays</a:t>
            </a:r>
          </a:p>
          <a:p>
            <a:pPr marL="0" indent="0">
              <a:buNone/>
            </a:pPr>
            <a:endParaRPr lang="en-US" sz="1900" dirty="0"/>
          </a:p>
          <a:p>
            <a:pPr marL="0" indent="0">
              <a:buNone/>
            </a:pPr>
            <a:r>
              <a:rPr lang="nl-NL" sz="2000" b="1" dirty="0"/>
              <a:t>Carol Wells Bazzichi, Data Collection Manager</a:t>
            </a:r>
          </a:p>
          <a:p>
            <a:pPr marL="0" indent="0">
              <a:buNone/>
            </a:pPr>
            <a:r>
              <a:rPr lang="nl-NL" sz="1900" dirty="0"/>
              <a:t>Email: </a:t>
            </a:r>
            <a:r>
              <a:rPr lang="nl-NL" sz="1900" dirty="0" smtClean="0">
                <a:hlinkClick r:id="rId5"/>
              </a:rPr>
              <a:t>Carol.WellsBazzichi@doe.virginia.gov</a:t>
            </a:r>
            <a:endParaRPr lang="nl-NL" sz="1900" dirty="0" smtClean="0"/>
          </a:p>
          <a:p>
            <a:pPr marL="0" indent="0">
              <a:buNone/>
            </a:pPr>
            <a:endParaRPr lang="nl-NL" sz="1900" dirty="0"/>
          </a:p>
          <a:p>
            <a:pPr marL="0" indent="0">
              <a:buNone/>
            </a:pPr>
            <a:r>
              <a:rPr lang="en-US" sz="2000" b="1" dirty="0"/>
              <a:t>Susan Williams, Director of Data Services</a:t>
            </a:r>
          </a:p>
          <a:p>
            <a:pPr marL="0" indent="0">
              <a:buNone/>
            </a:pPr>
            <a:r>
              <a:rPr lang="en-US" sz="1900" dirty="0"/>
              <a:t>Email: </a:t>
            </a:r>
            <a:r>
              <a:rPr lang="en-US" sz="1900" dirty="0">
                <a:hlinkClick r:id="rId6"/>
              </a:rPr>
              <a:t>Susan.M.Williams@doe.virginia.gov</a:t>
            </a:r>
            <a:endParaRPr lang="en-US" sz="1900" dirty="0"/>
          </a:p>
        </p:txBody>
      </p:sp>
      <p:sp>
        <p:nvSpPr>
          <p:cNvPr id="4" name="Slide Number Placeholder 3">
            <a:extLst>
              <a:ext uri="{FF2B5EF4-FFF2-40B4-BE49-F238E27FC236}">
                <a16:creationId xmlns:a16="http://schemas.microsoft.com/office/drawing/2014/main" id="{343214DC-4715-2D67-FCD9-35244C2A0A82}"/>
              </a:ext>
            </a:extLst>
          </p:cNvPr>
          <p:cNvSpPr>
            <a:spLocks noGrp="1"/>
          </p:cNvSpPr>
          <p:nvPr>
            <p:ph type="sldNum" sz="quarter" idx="12"/>
          </p:nvPr>
        </p:nvSpPr>
        <p:spPr/>
        <p:txBody>
          <a:bodyPr/>
          <a:lstStyle/>
          <a:p>
            <a:fld id="{B2102BAA-C61A-4A39-BDF1-4340D572B82C}" type="slidenum">
              <a:rPr lang="en-US" smtClean="0"/>
              <a:t>45</a:t>
            </a:fld>
            <a:endParaRPr lang="en-US"/>
          </a:p>
        </p:txBody>
      </p:sp>
    </p:spTree>
    <p:extLst>
      <p:ext uri="{BB962C8B-B14F-4D97-AF65-F5344CB8AC3E}">
        <p14:creationId xmlns:p14="http://schemas.microsoft.com/office/powerpoint/2010/main" val="742571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Student Record Collection (SRC)?</a:t>
            </a:r>
            <a:endParaRPr lang="en-US" dirty="0"/>
          </a:p>
        </p:txBody>
      </p:sp>
      <p:sp>
        <p:nvSpPr>
          <p:cNvPr id="3" name="Slide Number Placeholder 2"/>
          <p:cNvSpPr>
            <a:spLocks noGrp="1"/>
          </p:cNvSpPr>
          <p:nvPr>
            <p:ph type="sldNum" sz="quarter" idx="12"/>
          </p:nvPr>
        </p:nvSpPr>
        <p:spPr/>
        <p:txBody>
          <a:bodyPr/>
          <a:lstStyle/>
          <a:p>
            <a:fld id="{B2102BAA-C61A-4A39-BDF1-4340D572B82C}" type="slidenum">
              <a:rPr lang="en-US" smtClean="0"/>
              <a:t>5</a:t>
            </a:fld>
            <a:endParaRPr lang="en-US"/>
          </a:p>
        </p:txBody>
      </p:sp>
      <p:sp>
        <p:nvSpPr>
          <p:cNvPr id="4" name="Content Placeholder 3"/>
          <p:cNvSpPr>
            <a:spLocks noGrp="1"/>
          </p:cNvSpPr>
          <p:nvPr>
            <p:ph idx="1"/>
          </p:nvPr>
        </p:nvSpPr>
        <p:spPr>
          <a:xfrm>
            <a:off x="225778" y="1693333"/>
            <a:ext cx="11537244" cy="4483630"/>
          </a:xfrm>
        </p:spPr>
        <p:txBody>
          <a:bodyPr>
            <a:noAutofit/>
          </a:bodyPr>
          <a:lstStyle/>
          <a:p>
            <a:r>
              <a:rPr lang="en-US" altLang="en-US" sz="3200" dirty="0" smtClean="0"/>
              <a:t>The Student </a:t>
            </a:r>
            <a:r>
              <a:rPr lang="en-US" altLang="en-US" sz="3200" dirty="0"/>
              <a:t>Record </a:t>
            </a:r>
            <a:r>
              <a:rPr lang="en-US" altLang="en-US" sz="3200" dirty="0" smtClean="0"/>
              <a:t>Collection (SRC) was </a:t>
            </a:r>
            <a:r>
              <a:rPr lang="en-US" altLang="en-US" sz="3200" dirty="0"/>
              <a:t>implemented to consolidate and promote efficiency in processing multiple data collections. </a:t>
            </a:r>
            <a:endParaRPr lang="en-US" altLang="en-US" sz="3200" dirty="0" smtClean="0"/>
          </a:p>
          <a:p>
            <a:r>
              <a:rPr lang="en-US" altLang="en-US" sz="3200" dirty="0" smtClean="0"/>
              <a:t>It includes program participation, demographic, and attendance data for publicly served and funded students.</a:t>
            </a:r>
          </a:p>
          <a:p>
            <a:r>
              <a:rPr lang="en-US" altLang="en-US" sz="3200" dirty="0" smtClean="0"/>
              <a:t>Comprised of 107 active data elements</a:t>
            </a:r>
          </a:p>
          <a:p>
            <a:r>
              <a:rPr lang="en-US" altLang="en-US" sz="3200" dirty="0"/>
              <a:t>Some elements have been </a:t>
            </a:r>
            <a:r>
              <a:rPr lang="en-US" altLang="en-US" sz="3200" dirty="0" smtClean="0"/>
              <a:t>retired</a:t>
            </a:r>
          </a:p>
          <a:p>
            <a:r>
              <a:rPr lang="en-US" altLang="en-US" sz="3200" dirty="0" smtClean="0"/>
              <a:t>Not </a:t>
            </a:r>
            <a:r>
              <a:rPr lang="en-US" altLang="en-US" sz="3200" dirty="0"/>
              <a:t>all are required on each submission</a:t>
            </a:r>
          </a:p>
          <a:p>
            <a:r>
              <a:rPr lang="en-US" altLang="en-US" sz="3200" dirty="0"/>
              <a:t>If </a:t>
            </a:r>
            <a:r>
              <a:rPr lang="en-US" altLang="en-US" sz="3200" dirty="0" smtClean="0"/>
              <a:t>retired </a:t>
            </a:r>
            <a:r>
              <a:rPr lang="en-US" altLang="en-US" sz="3200" dirty="0"/>
              <a:t>or not </a:t>
            </a:r>
            <a:r>
              <a:rPr lang="en-US" altLang="en-US" sz="3200" dirty="0" smtClean="0"/>
              <a:t>required </a:t>
            </a:r>
            <a:r>
              <a:rPr lang="en-US" altLang="en-US" sz="3200" dirty="0"/>
              <a:t>a tab character must be </a:t>
            </a:r>
            <a:r>
              <a:rPr lang="en-US" altLang="en-US" sz="3200" dirty="0" smtClean="0"/>
              <a:t>included</a:t>
            </a:r>
            <a:endParaRPr lang="en-US" altLang="en-US" sz="3200" dirty="0"/>
          </a:p>
        </p:txBody>
      </p:sp>
    </p:spTree>
    <p:extLst>
      <p:ext uri="{BB962C8B-B14F-4D97-AF65-F5344CB8AC3E}">
        <p14:creationId xmlns:p14="http://schemas.microsoft.com/office/powerpoint/2010/main" val="1665357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266700" y="354541"/>
            <a:ext cx="5254951" cy="2387600"/>
          </a:xfrm>
        </p:spPr>
        <p:txBody>
          <a:bodyPr>
            <a:normAutofit/>
          </a:bodyPr>
          <a:lstStyle/>
          <a:p>
            <a:r>
              <a:rPr lang="en-US" dirty="0" smtClean="0"/>
              <a:t>Why is this collected?</a:t>
            </a:r>
            <a:endParaRPr lang="en-US" dirty="0"/>
          </a:p>
        </p:txBody>
      </p:sp>
      <p:sp>
        <p:nvSpPr>
          <p:cNvPr id="8" name="Subtitle 7"/>
          <p:cNvSpPr>
            <a:spLocks noGrp="1"/>
          </p:cNvSpPr>
          <p:nvPr>
            <p:ph type="subTitle" idx="1"/>
          </p:nvPr>
        </p:nvSpPr>
        <p:spPr>
          <a:xfrm>
            <a:off x="136071" y="2893483"/>
            <a:ext cx="5254951" cy="1655762"/>
          </a:xfrm>
        </p:spPr>
        <p:txBody>
          <a:bodyPr>
            <a:normAutofit/>
          </a:bodyPr>
          <a:lstStyle/>
          <a:p>
            <a:r>
              <a:rPr lang="en-US" dirty="0" smtClean="0"/>
              <a:t>VDOE started collecting </a:t>
            </a:r>
            <a:r>
              <a:rPr lang="en-US" dirty="0"/>
              <a:t>SRC in 2003 to comply with the information and reporting </a:t>
            </a:r>
            <a:r>
              <a:rPr lang="en-US" dirty="0" smtClean="0"/>
              <a:t>requirements</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6</a:t>
            </a:fld>
            <a:endParaRPr lang="en-US"/>
          </a:p>
        </p:txBody>
      </p:sp>
      <p:graphicFrame>
        <p:nvGraphicFramePr>
          <p:cNvPr id="6" name="Diagram 5"/>
          <p:cNvGraphicFramePr/>
          <p:nvPr>
            <p:extLst>
              <p:ext uri="{D42A27DB-BD31-4B8C-83A1-F6EECF244321}">
                <p14:modId xmlns:p14="http://schemas.microsoft.com/office/powerpoint/2010/main" val="476939406"/>
              </p:ext>
            </p:extLst>
          </p:nvPr>
        </p:nvGraphicFramePr>
        <p:xfrm>
          <a:off x="5391021" y="783771"/>
          <a:ext cx="6626807" cy="5241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5967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266700" y="354541"/>
            <a:ext cx="5254951" cy="2387600"/>
          </a:xfrm>
        </p:spPr>
        <p:txBody>
          <a:bodyPr/>
          <a:lstStyle/>
          <a:p>
            <a:r>
              <a:rPr lang="en-US" dirty="0" smtClean="0"/>
              <a:t>Who is included?</a:t>
            </a:r>
            <a:endParaRPr lang="en-US" dirty="0"/>
          </a:p>
        </p:txBody>
      </p:sp>
      <p:sp>
        <p:nvSpPr>
          <p:cNvPr id="8" name="Subtitle 7"/>
          <p:cNvSpPr>
            <a:spLocks noGrp="1"/>
          </p:cNvSpPr>
          <p:nvPr>
            <p:ph type="subTitle" idx="1"/>
          </p:nvPr>
        </p:nvSpPr>
        <p:spPr>
          <a:xfrm>
            <a:off x="136071" y="2893483"/>
            <a:ext cx="5254951" cy="1655762"/>
          </a:xfrm>
        </p:spPr>
        <p:txBody>
          <a:bodyPr>
            <a:normAutofit lnSpcReduction="10000"/>
          </a:bodyPr>
          <a:lstStyle/>
          <a:p>
            <a:r>
              <a:rPr lang="en-US" dirty="0">
                <a:solidFill>
                  <a:schemeClr val="tx1"/>
                </a:solidFill>
              </a:rPr>
              <a:t>Every student who depends on a public school division in Virginia for a free appropriate public education must be included in each student record collection. </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7</a:t>
            </a:fld>
            <a:endParaRPr lang="en-US"/>
          </a:p>
        </p:txBody>
      </p:sp>
      <p:graphicFrame>
        <p:nvGraphicFramePr>
          <p:cNvPr id="5" name="Diagram 4"/>
          <p:cNvGraphicFramePr/>
          <p:nvPr>
            <p:extLst>
              <p:ext uri="{D42A27DB-BD31-4B8C-83A1-F6EECF244321}">
                <p14:modId xmlns:p14="http://schemas.microsoft.com/office/powerpoint/2010/main" val="2186658540"/>
              </p:ext>
            </p:extLst>
          </p:nvPr>
        </p:nvGraphicFramePr>
        <p:xfrm>
          <a:off x="3872089" y="354541"/>
          <a:ext cx="9629422" cy="55382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41771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Reporting Rules</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8</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a:bodyPr>
          <a:lstStyle/>
          <a:p>
            <a:r>
              <a:rPr lang="en-US" dirty="0" smtClean="0"/>
              <a:t>One record per student per school EXCEPT  when</a:t>
            </a:r>
          </a:p>
          <a:p>
            <a:pPr lvl="1"/>
            <a:r>
              <a:rPr lang="en-US" dirty="0" smtClean="0"/>
              <a:t>Grade Level Code,</a:t>
            </a:r>
          </a:p>
          <a:p>
            <a:pPr lvl="1"/>
            <a:r>
              <a:rPr lang="en-US" dirty="0" smtClean="0"/>
              <a:t>GED </a:t>
            </a:r>
            <a:r>
              <a:rPr lang="en-US" dirty="0"/>
              <a:t>Program Code, </a:t>
            </a:r>
            <a:endParaRPr lang="en-US" dirty="0" smtClean="0"/>
          </a:p>
          <a:p>
            <a:pPr lvl="1"/>
            <a:r>
              <a:rPr lang="en-US" dirty="0" smtClean="0"/>
              <a:t>Tuition </a:t>
            </a:r>
            <a:r>
              <a:rPr lang="en-US" dirty="0"/>
              <a:t>Paid Code, </a:t>
            </a:r>
            <a:endParaRPr lang="en-US" dirty="0" smtClean="0"/>
          </a:p>
          <a:p>
            <a:pPr lvl="1"/>
            <a:r>
              <a:rPr lang="en-US" dirty="0" smtClean="0"/>
              <a:t>Non-public </a:t>
            </a:r>
            <a:r>
              <a:rPr lang="en-US" dirty="0"/>
              <a:t>student FTE, </a:t>
            </a:r>
            <a:endParaRPr lang="en-US" dirty="0" smtClean="0"/>
          </a:p>
          <a:p>
            <a:pPr lvl="1"/>
            <a:r>
              <a:rPr lang="en-US" dirty="0" smtClean="0"/>
              <a:t>Intensive </a:t>
            </a:r>
            <a:r>
              <a:rPr lang="en-US" dirty="0"/>
              <a:t>Support Services Code, </a:t>
            </a:r>
            <a:endParaRPr lang="en-US" dirty="0" smtClean="0"/>
          </a:p>
          <a:p>
            <a:pPr lvl="1"/>
            <a:r>
              <a:rPr lang="en-US" dirty="0" smtClean="0"/>
              <a:t>Primary </a:t>
            </a:r>
            <a:r>
              <a:rPr lang="en-US" dirty="0"/>
              <a:t>Disability Code, or </a:t>
            </a:r>
            <a:endParaRPr lang="en-US" dirty="0" smtClean="0"/>
          </a:p>
          <a:p>
            <a:pPr lvl="1"/>
            <a:r>
              <a:rPr lang="en-US" b="1" dirty="0" smtClean="0"/>
              <a:t>Full </a:t>
            </a:r>
            <a:r>
              <a:rPr lang="en-US" b="1" dirty="0"/>
              <a:t>Time Virtual Program </a:t>
            </a:r>
            <a:r>
              <a:rPr lang="en-US" b="1" dirty="0" smtClean="0"/>
              <a:t>Code </a:t>
            </a:r>
          </a:p>
          <a:p>
            <a:pPr marL="0" indent="0">
              <a:buNone/>
            </a:pPr>
            <a:r>
              <a:rPr lang="en-US" altLang="en-US" dirty="0"/>
              <a:t>changes while still attending the same school.</a:t>
            </a:r>
          </a:p>
          <a:p>
            <a:r>
              <a:rPr lang="en-US" altLang="en-US" dirty="0"/>
              <a:t>In these cases, a student MAY have more than one record per school per record collection.</a:t>
            </a:r>
          </a:p>
          <a:p>
            <a:endParaRPr lang="en-US" dirty="0" smtClean="0"/>
          </a:p>
          <a:p>
            <a:pPr lvl="1"/>
            <a:endParaRPr lang="en-US" dirty="0"/>
          </a:p>
        </p:txBody>
      </p:sp>
    </p:spTree>
    <p:extLst>
      <p:ext uri="{BB962C8B-B14F-4D97-AF65-F5344CB8AC3E}">
        <p14:creationId xmlns:p14="http://schemas.microsoft.com/office/powerpoint/2010/main" val="4228681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smtClean="0"/>
              <a:t>Reporting Rules</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9</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a:bodyPr>
          <a:lstStyle/>
          <a:p>
            <a:r>
              <a:rPr lang="en-US" dirty="0" smtClean="0"/>
              <a:t>If a student has more than on record, o</a:t>
            </a:r>
            <a:r>
              <a:rPr lang="en-US" dirty="0" smtClean="0"/>
              <a:t>nly </a:t>
            </a:r>
            <a:r>
              <a:rPr lang="en-US" dirty="0" smtClean="0"/>
              <a:t>one record can be </a:t>
            </a:r>
            <a:r>
              <a:rPr lang="en-US" dirty="0" smtClean="0"/>
              <a:t>active </a:t>
            </a:r>
            <a:r>
              <a:rPr lang="en-US" dirty="0" smtClean="0"/>
              <a:t>on a </a:t>
            </a:r>
            <a:r>
              <a:rPr lang="en-US" dirty="0" smtClean="0"/>
              <a:t>collection</a:t>
            </a:r>
            <a:r>
              <a:rPr lang="en-US" dirty="0"/>
              <a:t> </a:t>
            </a:r>
            <a:r>
              <a:rPr lang="en-US" dirty="0" smtClean="0"/>
              <a:t>(‘A’ or ‘V’)</a:t>
            </a:r>
          </a:p>
          <a:p>
            <a:r>
              <a:rPr lang="en-US" dirty="0" smtClean="0"/>
              <a:t>All others must be ‘I’ or ‘N’</a:t>
            </a:r>
            <a:endParaRPr lang="en-US" dirty="0" smtClean="0"/>
          </a:p>
          <a:p>
            <a:pPr lvl="1"/>
            <a:endParaRPr lang="en-US" dirty="0" smtClean="0"/>
          </a:p>
          <a:p>
            <a:pPr marL="457200" lvl="1" indent="0">
              <a:buNone/>
            </a:pPr>
            <a:endParaRPr lang="en-US" dirty="0"/>
          </a:p>
        </p:txBody>
      </p:sp>
      <p:pic>
        <p:nvPicPr>
          <p:cNvPr id="5" name="Picture 4"/>
          <p:cNvPicPr>
            <a:picLocks noChangeAspect="1"/>
          </p:cNvPicPr>
          <p:nvPr/>
        </p:nvPicPr>
        <p:blipFill>
          <a:blip r:embed="rId3"/>
          <a:stretch>
            <a:fillRect/>
          </a:stretch>
        </p:blipFill>
        <p:spPr>
          <a:xfrm>
            <a:off x="3995260" y="3174648"/>
            <a:ext cx="4201480" cy="2458508"/>
          </a:xfrm>
          <a:prstGeom prst="rect">
            <a:avLst/>
          </a:prstGeom>
        </p:spPr>
      </p:pic>
    </p:spTree>
    <p:extLst>
      <p:ext uri="{BB962C8B-B14F-4D97-AF65-F5344CB8AC3E}">
        <p14:creationId xmlns:p14="http://schemas.microsoft.com/office/powerpoint/2010/main" val="373795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VDOE New">
      <a:dk1>
        <a:srgbClr val="003C71"/>
      </a:dk1>
      <a:lt1>
        <a:srgbClr val="FFFFFF"/>
      </a:lt1>
      <a:dk2>
        <a:srgbClr val="003C71"/>
      </a:dk2>
      <a:lt2>
        <a:srgbClr val="FFFFFF"/>
      </a:lt2>
      <a:accent1>
        <a:srgbClr val="003C71"/>
      </a:accent1>
      <a:accent2>
        <a:srgbClr val="FF6A39"/>
      </a:accent2>
      <a:accent3>
        <a:srgbClr val="555555"/>
      </a:accent3>
      <a:accent4>
        <a:srgbClr val="FFC600"/>
      </a:accent4>
      <a:accent5>
        <a:srgbClr val="0160B6"/>
      </a:accent5>
      <a:accent6>
        <a:srgbClr val="279989"/>
      </a:accent6>
      <a:hlink>
        <a:srgbClr val="0563C1"/>
      </a:hlink>
      <a:folHlink>
        <a:srgbClr val="8496B0"/>
      </a:folHlink>
    </a:clrScheme>
    <a:fontScheme name="VDOE-New">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11762</TotalTime>
  <Words>3347</Words>
  <Application>Microsoft Office PowerPoint</Application>
  <PresentationFormat>Widescreen</PresentationFormat>
  <Paragraphs>477</Paragraphs>
  <Slides>45</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Calibri</vt:lpstr>
      <vt:lpstr>Courier New</vt:lpstr>
      <vt:lpstr>Georgia</vt:lpstr>
      <vt:lpstr>Times New Roman</vt:lpstr>
      <vt:lpstr>Trebuchet MS</vt:lpstr>
      <vt:lpstr>Office Theme</vt:lpstr>
      <vt:lpstr>Student Record Collection Introduction</vt:lpstr>
      <vt:lpstr>WEBINAR PARTICIPATION</vt:lpstr>
      <vt:lpstr>Agenda</vt:lpstr>
      <vt:lpstr>Introduction and Background</vt:lpstr>
      <vt:lpstr>What is the Student Record Collection (SRC)?</vt:lpstr>
      <vt:lpstr>Why is this collected?</vt:lpstr>
      <vt:lpstr>Who is included?</vt:lpstr>
      <vt:lpstr>Reporting Rules</vt:lpstr>
      <vt:lpstr>Reporting Rules</vt:lpstr>
      <vt:lpstr>Multiple Records Scenario</vt:lpstr>
      <vt:lpstr>Reporting Rules </vt:lpstr>
      <vt:lpstr>File Submission Types</vt:lpstr>
      <vt:lpstr>SRC File Submission Types</vt:lpstr>
      <vt:lpstr>Fall SRC</vt:lpstr>
      <vt:lpstr>Primary Products from Fall</vt:lpstr>
      <vt:lpstr>Fall – Private Placement Scenario</vt:lpstr>
      <vt:lpstr>Spring SRC</vt:lpstr>
      <vt:lpstr>Products from Spring</vt:lpstr>
      <vt:lpstr>Spring – Private Placement Scenario</vt:lpstr>
      <vt:lpstr>End of Year (EOY)</vt:lpstr>
      <vt:lpstr>Products from EOY</vt:lpstr>
      <vt:lpstr>EOY – Returning to School Scenario</vt:lpstr>
      <vt:lpstr>EOY – Returning to School Scenario</vt:lpstr>
      <vt:lpstr>Summer SRC</vt:lpstr>
      <vt:lpstr>Products from Summer</vt:lpstr>
      <vt:lpstr>Summer – Graduate Scenario</vt:lpstr>
      <vt:lpstr>Presubmission (presub)</vt:lpstr>
      <vt:lpstr>SRC and Cohort</vt:lpstr>
      <vt:lpstr>SRC and Cohort</vt:lpstr>
      <vt:lpstr>How does the SRC Timeline Effect Cohort?</vt:lpstr>
      <vt:lpstr>Approval and Verification Process</vt:lpstr>
      <vt:lpstr>SSWS Roles</vt:lpstr>
      <vt:lpstr>SSWS Roles</vt:lpstr>
      <vt:lpstr>PowerPoint Presentation</vt:lpstr>
      <vt:lpstr>Data Resubmission Steps</vt:lpstr>
      <vt:lpstr>Resources</vt:lpstr>
      <vt:lpstr>Support Documents</vt:lpstr>
      <vt:lpstr>SSWS Resources</vt:lpstr>
      <vt:lpstr>SSWS Resources</vt:lpstr>
      <vt:lpstr>SSWS Resources</vt:lpstr>
      <vt:lpstr>SSWS Resources</vt:lpstr>
      <vt:lpstr>Tuesday Telegram</vt:lpstr>
      <vt:lpstr>Tuesday Telegram – How to sign up</vt:lpstr>
      <vt:lpstr>Questions</vt:lpstr>
      <vt:lpstr>Contact Information</vt:lpstr>
    </vt:vector>
  </TitlesOfParts>
  <Company>Virginia Information Technologies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VITA Program</dc:creator>
  <cp:lastModifiedBy>VITA Program</cp:lastModifiedBy>
  <cp:revision>95</cp:revision>
  <dcterms:created xsi:type="dcterms:W3CDTF">2022-07-20T12:39:39Z</dcterms:created>
  <dcterms:modified xsi:type="dcterms:W3CDTF">2022-09-20T19:21:42Z</dcterms:modified>
</cp:coreProperties>
</file>