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8"/>
  </p:notesMasterIdLst>
  <p:handoutMasterIdLst>
    <p:handoutMasterId r:id="rId39"/>
  </p:handoutMasterIdLst>
  <p:sldIdLst>
    <p:sldId id="302" r:id="rId2"/>
    <p:sldId id="349" r:id="rId3"/>
    <p:sldId id="307" r:id="rId4"/>
    <p:sldId id="361" r:id="rId5"/>
    <p:sldId id="328" r:id="rId6"/>
    <p:sldId id="335" r:id="rId7"/>
    <p:sldId id="350" r:id="rId8"/>
    <p:sldId id="364" r:id="rId9"/>
    <p:sldId id="351" r:id="rId10"/>
    <p:sldId id="356" r:id="rId11"/>
    <p:sldId id="357" r:id="rId12"/>
    <p:sldId id="358" r:id="rId13"/>
    <p:sldId id="363" r:id="rId14"/>
    <p:sldId id="341" r:id="rId15"/>
    <p:sldId id="355" r:id="rId16"/>
    <p:sldId id="367" r:id="rId17"/>
    <p:sldId id="368" r:id="rId18"/>
    <p:sldId id="366" r:id="rId19"/>
    <p:sldId id="369" r:id="rId20"/>
    <p:sldId id="370" r:id="rId21"/>
    <p:sldId id="352" r:id="rId22"/>
    <p:sldId id="353" r:id="rId23"/>
    <p:sldId id="365" r:id="rId24"/>
    <p:sldId id="338" r:id="rId25"/>
    <p:sldId id="354" r:id="rId26"/>
    <p:sldId id="359" r:id="rId27"/>
    <p:sldId id="373" r:id="rId28"/>
    <p:sldId id="360" r:id="rId29"/>
    <p:sldId id="371" r:id="rId30"/>
    <p:sldId id="372" r:id="rId31"/>
    <p:sldId id="304" r:id="rId32"/>
    <p:sldId id="298" r:id="rId33"/>
    <p:sldId id="362" r:id="rId34"/>
    <p:sldId id="348" r:id="rId35"/>
    <p:sldId id="315" r:id="rId36"/>
    <p:sldId id="374"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5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37" autoAdjust="0"/>
  </p:normalViewPr>
  <p:slideViewPr>
    <p:cSldViewPr>
      <p:cViewPr varScale="1">
        <p:scale>
          <a:sx n="58" d="100"/>
          <a:sy n="58" d="100"/>
        </p:scale>
        <p:origin x="2170" y="4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2" d="100"/>
          <a:sy n="62" d="100"/>
        </p:scale>
        <p:origin x="2342"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455C1-6537-4F10-955A-E205D83112CC}" type="doc">
      <dgm:prSet loTypeId="urn:microsoft.com/office/officeart/2005/8/layout/vList5" loCatId="list" qsTypeId="urn:microsoft.com/office/officeart/2005/8/quickstyle/simple3" qsCatId="simple" csTypeId="urn:microsoft.com/office/officeart/2005/8/colors/accent0_3" csCatId="mainScheme" phldr="1"/>
      <dgm:spPr/>
      <dgm:t>
        <a:bodyPr/>
        <a:lstStyle/>
        <a:p>
          <a:endParaRPr lang="en-US"/>
        </a:p>
      </dgm:t>
    </dgm:pt>
    <dgm:pt modelId="{66B9965C-5A0A-4FB6-A6FD-82360730FC08}">
      <dgm:prSet phldrT="[Text]" custT="1"/>
      <dgm:spPr>
        <a:solidFill>
          <a:srgbClr val="B95B22"/>
        </a:solidFill>
      </dgm:spPr>
      <dgm:t>
        <a:bodyPr/>
        <a:lstStyle/>
        <a:p>
          <a:r>
            <a:rPr lang="en-US" sz="4400" dirty="0" smtClean="0">
              <a:solidFill>
                <a:schemeClr val="bg1"/>
              </a:solidFill>
            </a:rPr>
            <a:t>Calories</a:t>
          </a:r>
          <a:endParaRPr lang="en-US" sz="4400" dirty="0">
            <a:solidFill>
              <a:schemeClr val="bg1"/>
            </a:solidFill>
          </a:endParaRPr>
        </a:p>
      </dgm:t>
    </dgm:pt>
    <dgm:pt modelId="{7C13229F-605E-4CE2-AD78-941F2A09544A}" type="parTrans" cxnId="{B23CFDF1-3D07-4D1A-9340-91F4A834D7EA}">
      <dgm:prSet/>
      <dgm:spPr/>
      <dgm:t>
        <a:bodyPr/>
        <a:lstStyle/>
        <a:p>
          <a:endParaRPr lang="en-US"/>
        </a:p>
      </dgm:t>
    </dgm:pt>
    <dgm:pt modelId="{7B52DA94-D832-4E41-A418-F02D72ACFB8E}" type="sibTrans" cxnId="{B23CFDF1-3D07-4D1A-9340-91F4A834D7EA}">
      <dgm:prSet/>
      <dgm:spPr/>
      <dgm:t>
        <a:bodyPr/>
        <a:lstStyle/>
        <a:p>
          <a:endParaRPr lang="en-US"/>
        </a:p>
      </dgm:t>
    </dgm:pt>
    <dgm:pt modelId="{42DB0DBD-2A90-4E86-AE8D-0E936C25029F}">
      <dgm:prSet phldrT="[Text]"/>
      <dgm:spPr/>
      <dgm:t>
        <a:bodyPr/>
        <a:lstStyle/>
        <a:p>
          <a:r>
            <a:rPr lang="en-US" dirty="0" smtClean="0"/>
            <a:t>Snacks &amp; side dishes ≤200 calories</a:t>
          </a:r>
          <a:endParaRPr lang="en-US" dirty="0"/>
        </a:p>
      </dgm:t>
    </dgm:pt>
    <dgm:pt modelId="{49A8FD6B-9A76-4C63-B9EE-3E5F0BF1A613}" type="parTrans" cxnId="{CE103731-EA5E-4145-9C2A-1442A79BB8FD}">
      <dgm:prSet/>
      <dgm:spPr/>
      <dgm:t>
        <a:bodyPr/>
        <a:lstStyle/>
        <a:p>
          <a:endParaRPr lang="en-US"/>
        </a:p>
      </dgm:t>
    </dgm:pt>
    <dgm:pt modelId="{DBE3124C-4800-4E4E-B2CC-28C64CDCA55B}" type="sibTrans" cxnId="{CE103731-EA5E-4145-9C2A-1442A79BB8FD}">
      <dgm:prSet/>
      <dgm:spPr/>
      <dgm:t>
        <a:bodyPr/>
        <a:lstStyle/>
        <a:p>
          <a:endParaRPr lang="en-US"/>
        </a:p>
      </dgm:t>
    </dgm:pt>
    <dgm:pt modelId="{1D34C063-8CFF-4C11-ABEC-CD895B663D00}">
      <dgm:prSet phldrT="[Text]" custT="1"/>
      <dgm:spPr>
        <a:solidFill>
          <a:srgbClr val="B95B22"/>
        </a:solidFill>
      </dgm:spPr>
      <dgm:t>
        <a:bodyPr/>
        <a:lstStyle/>
        <a:p>
          <a:r>
            <a:rPr lang="en-US" sz="4400" dirty="0" smtClean="0">
              <a:solidFill>
                <a:schemeClr val="bg1"/>
              </a:solidFill>
            </a:rPr>
            <a:t>Fat</a:t>
          </a:r>
          <a:endParaRPr lang="en-US" sz="4400" dirty="0">
            <a:solidFill>
              <a:schemeClr val="bg1"/>
            </a:solidFill>
          </a:endParaRPr>
        </a:p>
      </dgm:t>
    </dgm:pt>
    <dgm:pt modelId="{BCFC75B6-ADF3-4F96-881A-59037E1CA899}" type="parTrans" cxnId="{93B0AFFE-A517-4010-9D20-887943AAE911}">
      <dgm:prSet/>
      <dgm:spPr/>
      <dgm:t>
        <a:bodyPr/>
        <a:lstStyle/>
        <a:p>
          <a:endParaRPr lang="en-US"/>
        </a:p>
      </dgm:t>
    </dgm:pt>
    <dgm:pt modelId="{E8CA4426-007D-4BA5-8B38-749EF5C203BE}" type="sibTrans" cxnId="{93B0AFFE-A517-4010-9D20-887943AAE911}">
      <dgm:prSet/>
      <dgm:spPr/>
      <dgm:t>
        <a:bodyPr/>
        <a:lstStyle/>
        <a:p>
          <a:endParaRPr lang="en-US"/>
        </a:p>
      </dgm:t>
    </dgm:pt>
    <dgm:pt modelId="{05EB44BE-CB3B-4F47-9B75-8C90D6EAED44}">
      <dgm:prSet phldrT="[Text]"/>
      <dgm:spPr/>
      <dgm:t>
        <a:bodyPr/>
        <a:lstStyle/>
        <a:p>
          <a:r>
            <a:rPr lang="en-US" dirty="0" smtClean="0"/>
            <a:t>Total fat</a:t>
          </a:r>
          <a:r>
            <a:rPr lang="en-US" b="0" dirty="0" smtClean="0"/>
            <a:t>: ≤35% of total calories</a:t>
          </a:r>
          <a:endParaRPr lang="en-US" b="0" dirty="0"/>
        </a:p>
      </dgm:t>
    </dgm:pt>
    <dgm:pt modelId="{E9CCF934-D060-402B-A4C0-D0B0E6D342B4}" type="parTrans" cxnId="{1B8D529B-B57D-4198-8BA5-BD03D8A51C18}">
      <dgm:prSet/>
      <dgm:spPr/>
      <dgm:t>
        <a:bodyPr/>
        <a:lstStyle/>
        <a:p>
          <a:endParaRPr lang="en-US"/>
        </a:p>
      </dgm:t>
    </dgm:pt>
    <dgm:pt modelId="{B0593EF8-D06B-462B-9496-25786D8CCCF4}" type="sibTrans" cxnId="{1B8D529B-B57D-4198-8BA5-BD03D8A51C18}">
      <dgm:prSet/>
      <dgm:spPr/>
      <dgm:t>
        <a:bodyPr/>
        <a:lstStyle/>
        <a:p>
          <a:endParaRPr lang="en-US"/>
        </a:p>
      </dgm:t>
    </dgm:pt>
    <dgm:pt modelId="{086DD03D-1692-4CFD-A3A9-78EBAB6DC9CA}">
      <dgm:prSet phldrT="[Text]"/>
      <dgm:spPr/>
      <dgm:t>
        <a:bodyPr/>
        <a:lstStyle/>
        <a:p>
          <a:r>
            <a:rPr lang="en-US" b="0" dirty="0" smtClean="0"/>
            <a:t>Trans Fat: Zero (0) grams </a:t>
          </a:r>
          <a:endParaRPr lang="en-US" b="0" dirty="0"/>
        </a:p>
      </dgm:t>
    </dgm:pt>
    <dgm:pt modelId="{62C8445D-9F49-4776-AC92-5098294D7E9A}" type="parTrans" cxnId="{744107BB-8C27-429E-B33C-A53B14178980}">
      <dgm:prSet/>
      <dgm:spPr/>
      <dgm:t>
        <a:bodyPr/>
        <a:lstStyle/>
        <a:p>
          <a:endParaRPr lang="en-US"/>
        </a:p>
      </dgm:t>
    </dgm:pt>
    <dgm:pt modelId="{D32E5BF8-BF24-4C00-928B-05AD8162EE29}" type="sibTrans" cxnId="{744107BB-8C27-429E-B33C-A53B14178980}">
      <dgm:prSet/>
      <dgm:spPr/>
      <dgm:t>
        <a:bodyPr/>
        <a:lstStyle/>
        <a:p>
          <a:endParaRPr lang="en-US"/>
        </a:p>
      </dgm:t>
    </dgm:pt>
    <dgm:pt modelId="{9BB3B197-6AE7-4871-BE2C-AADD5A7DAF6C}">
      <dgm:prSet phldrT="[Text]" custT="1"/>
      <dgm:spPr>
        <a:solidFill>
          <a:srgbClr val="B95B22"/>
        </a:solidFill>
      </dgm:spPr>
      <dgm:t>
        <a:bodyPr/>
        <a:lstStyle/>
        <a:p>
          <a:r>
            <a:rPr lang="en-US" sz="4400" dirty="0" smtClean="0">
              <a:solidFill>
                <a:schemeClr val="bg1"/>
              </a:solidFill>
            </a:rPr>
            <a:t>Sugar</a:t>
          </a:r>
          <a:endParaRPr lang="en-US" sz="4400" dirty="0">
            <a:solidFill>
              <a:schemeClr val="bg1"/>
            </a:solidFill>
          </a:endParaRPr>
        </a:p>
      </dgm:t>
    </dgm:pt>
    <dgm:pt modelId="{5E046145-C7EB-4B97-A5C0-A6AAA2772372}" type="parTrans" cxnId="{D7585191-CD3D-4775-A5D1-249F87B10595}">
      <dgm:prSet/>
      <dgm:spPr/>
      <dgm:t>
        <a:bodyPr/>
        <a:lstStyle/>
        <a:p>
          <a:endParaRPr lang="en-US"/>
        </a:p>
      </dgm:t>
    </dgm:pt>
    <dgm:pt modelId="{C62BA735-969C-4D64-BF10-444FA0BDDACB}" type="sibTrans" cxnId="{D7585191-CD3D-4775-A5D1-249F87B10595}">
      <dgm:prSet/>
      <dgm:spPr/>
      <dgm:t>
        <a:bodyPr/>
        <a:lstStyle/>
        <a:p>
          <a:endParaRPr lang="en-US"/>
        </a:p>
      </dgm:t>
    </dgm:pt>
    <dgm:pt modelId="{BD9AE753-8F20-4F76-BB5C-A8F325FA6031}">
      <dgm:prSet phldrT="[Text]"/>
      <dgm:spPr/>
      <dgm:t>
        <a:bodyPr/>
        <a:lstStyle/>
        <a:p>
          <a:r>
            <a:rPr lang="en-US" dirty="0" smtClean="0"/>
            <a:t>≤ 35% of </a:t>
          </a:r>
          <a:r>
            <a:rPr lang="en-US" u="sng" dirty="0" smtClean="0"/>
            <a:t>weight</a:t>
          </a:r>
          <a:r>
            <a:rPr lang="en-US" dirty="0" smtClean="0"/>
            <a:t> from total sugars per item</a:t>
          </a:r>
          <a:endParaRPr lang="en-US" dirty="0"/>
        </a:p>
      </dgm:t>
    </dgm:pt>
    <dgm:pt modelId="{7A1844AD-0FEF-45FD-A8D5-85DB3C233532}" type="parTrans" cxnId="{8E23AB23-6D22-4723-8C10-E1B6F8B5A82A}">
      <dgm:prSet/>
      <dgm:spPr/>
      <dgm:t>
        <a:bodyPr/>
        <a:lstStyle/>
        <a:p>
          <a:endParaRPr lang="en-US"/>
        </a:p>
      </dgm:t>
    </dgm:pt>
    <dgm:pt modelId="{C7D9F3AD-2F87-4976-8284-DE4BEAEFAD16}" type="sibTrans" cxnId="{8E23AB23-6D22-4723-8C10-E1B6F8B5A82A}">
      <dgm:prSet/>
      <dgm:spPr/>
      <dgm:t>
        <a:bodyPr/>
        <a:lstStyle/>
        <a:p>
          <a:endParaRPr lang="en-US"/>
        </a:p>
      </dgm:t>
    </dgm:pt>
    <dgm:pt modelId="{FFAFF9D7-3645-45F1-AA0C-9ECD68509907}">
      <dgm:prSet phldrT="[Text]" custT="1"/>
      <dgm:spPr>
        <a:solidFill>
          <a:srgbClr val="B95B22"/>
        </a:solidFill>
      </dgm:spPr>
      <dgm:t>
        <a:bodyPr/>
        <a:lstStyle/>
        <a:p>
          <a:r>
            <a:rPr lang="en-US" sz="4400" dirty="0" smtClean="0">
              <a:solidFill>
                <a:schemeClr val="bg1"/>
              </a:solidFill>
            </a:rPr>
            <a:t>Sodium</a:t>
          </a:r>
          <a:endParaRPr lang="en-US" sz="4400" dirty="0">
            <a:solidFill>
              <a:schemeClr val="bg1"/>
            </a:solidFill>
          </a:endParaRPr>
        </a:p>
      </dgm:t>
    </dgm:pt>
    <dgm:pt modelId="{3F1998BE-F377-428A-9A7C-299C20D6E1D2}" type="parTrans" cxnId="{47C44F01-91F4-4060-9368-117D723F4821}">
      <dgm:prSet/>
      <dgm:spPr/>
      <dgm:t>
        <a:bodyPr/>
        <a:lstStyle/>
        <a:p>
          <a:endParaRPr lang="en-US"/>
        </a:p>
      </dgm:t>
    </dgm:pt>
    <dgm:pt modelId="{98FE0330-0099-401C-AC09-9380E4C4E32F}" type="sibTrans" cxnId="{47C44F01-91F4-4060-9368-117D723F4821}">
      <dgm:prSet/>
      <dgm:spPr/>
      <dgm:t>
        <a:bodyPr/>
        <a:lstStyle/>
        <a:p>
          <a:endParaRPr lang="en-US"/>
        </a:p>
      </dgm:t>
    </dgm:pt>
    <dgm:pt modelId="{DC07ED86-BB0F-46F7-90CF-092ABAF9E5EA}">
      <dgm:prSet phldrT="[Text]"/>
      <dgm:spPr/>
      <dgm:t>
        <a:bodyPr/>
        <a:lstStyle/>
        <a:p>
          <a:r>
            <a:rPr lang="en-US" b="0" dirty="0" smtClean="0"/>
            <a:t>Saturated Fat: &lt;10% of total calorie</a:t>
          </a:r>
          <a:endParaRPr lang="en-US" b="0" dirty="0"/>
        </a:p>
      </dgm:t>
    </dgm:pt>
    <dgm:pt modelId="{022A301A-D83B-4D67-B89F-81D41994D644}" type="parTrans" cxnId="{A08AE1B1-BB9A-45FC-9CBE-AC6B3787B979}">
      <dgm:prSet/>
      <dgm:spPr/>
      <dgm:t>
        <a:bodyPr/>
        <a:lstStyle/>
        <a:p>
          <a:endParaRPr lang="en-US"/>
        </a:p>
      </dgm:t>
    </dgm:pt>
    <dgm:pt modelId="{BB80D178-856E-4174-87CA-F998FC76628E}" type="sibTrans" cxnId="{A08AE1B1-BB9A-45FC-9CBE-AC6B3787B979}">
      <dgm:prSet/>
      <dgm:spPr/>
      <dgm:t>
        <a:bodyPr/>
        <a:lstStyle/>
        <a:p>
          <a:endParaRPr lang="en-US"/>
        </a:p>
      </dgm:t>
    </dgm:pt>
    <dgm:pt modelId="{DA57A728-AEAA-46DD-8675-3D4CD09AA4C1}">
      <dgm:prSet phldrT="[Text]"/>
      <dgm:spPr/>
      <dgm:t>
        <a:bodyPr/>
        <a:lstStyle/>
        <a:p>
          <a:r>
            <a:rPr lang="en-US" b="0" dirty="0" smtClean="0"/>
            <a:t>Entrée items that do not meet NSLP/SBP exemptions: ≤480 mg sodium per item</a:t>
          </a:r>
          <a:endParaRPr lang="en-US" b="0" dirty="0"/>
        </a:p>
      </dgm:t>
    </dgm:pt>
    <dgm:pt modelId="{481A82CB-CDF2-4845-8774-2ED855411163}" type="parTrans" cxnId="{1A8C281A-15E1-4778-AE12-9ACDD0778DE2}">
      <dgm:prSet/>
      <dgm:spPr/>
      <dgm:t>
        <a:bodyPr/>
        <a:lstStyle/>
        <a:p>
          <a:endParaRPr lang="en-US"/>
        </a:p>
      </dgm:t>
    </dgm:pt>
    <dgm:pt modelId="{7C776580-99DA-4542-8B4E-2ABACECAD27C}" type="sibTrans" cxnId="{1A8C281A-15E1-4778-AE12-9ACDD0778DE2}">
      <dgm:prSet/>
      <dgm:spPr/>
      <dgm:t>
        <a:bodyPr/>
        <a:lstStyle/>
        <a:p>
          <a:endParaRPr lang="en-US"/>
        </a:p>
      </dgm:t>
    </dgm:pt>
    <dgm:pt modelId="{F9ECAC83-CEAD-4CD7-9B41-9C49E0A77D84}">
      <dgm:prSet/>
      <dgm:spPr/>
      <dgm:t>
        <a:bodyPr/>
        <a:lstStyle/>
        <a:p>
          <a:r>
            <a:rPr lang="en-US" b="0" dirty="0" smtClean="0"/>
            <a:t>Snack and side items</a:t>
          </a:r>
          <a:r>
            <a:rPr lang="en-US" b="0" i="1" dirty="0" smtClean="0"/>
            <a:t>: ≤</a:t>
          </a:r>
          <a:r>
            <a:rPr lang="en-US" b="0" dirty="0" smtClean="0"/>
            <a:t>200 </a:t>
          </a:r>
          <a:r>
            <a:rPr lang="en-US" dirty="0" smtClean="0"/>
            <a:t>mg</a:t>
          </a:r>
          <a:endParaRPr lang="en-US" b="1" i="1" dirty="0" smtClean="0"/>
        </a:p>
      </dgm:t>
    </dgm:pt>
    <dgm:pt modelId="{2685DC04-EDA7-4363-83F6-F40A94BB2FCA}" type="parTrans" cxnId="{FBACBFAC-478C-41C1-B964-D85F881926F1}">
      <dgm:prSet/>
      <dgm:spPr/>
      <dgm:t>
        <a:bodyPr/>
        <a:lstStyle/>
        <a:p>
          <a:endParaRPr lang="en-US"/>
        </a:p>
      </dgm:t>
    </dgm:pt>
    <dgm:pt modelId="{46443539-1F3E-4425-B467-7FD68653FB36}" type="sibTrans" cxnId="{FBACBFAC-478C-41C1-B964-D85F881926F1}">
      <dgm:prSet/>
      <dgm:spPr/>
      <dgm:t>
        <a:bodyPr/>
        <a:lstStyle/>
        <a:p>
          <a:endParaRPr lang="en-US"/>
        </a:p>
      </dgm:t>
    </dgm:pt>
    <dgm:pt modelId="{0D181B13-4F80-4581-9491-E505830BBC73}">
      <dgm:prSet phldrT="[Text]"/>
      <dgm:spPr/>
      <dgm:t>
        <a:bodyPr/>
        <a:lstStyle/>
        <a:p>
          <a:r>
            <a:rPr lang="en-US" dirty="0" smtClean="0"/>
            <a:t>Entrée items ≤350 calories</a:t>
          </a:r>
          <a:endParaRPr lang="en-US" dirty="0"/>
        </a:p>
      </dgm:t>
    </dgm:pt>
    <dgm:pt modelId="{D727DB1D-D00A-479F-B874-A8F46EB77AD4}" type="parTrans" cxnId="{357FA5AC-2329-47B2-A2BB-7E482A3F01D4}">
      <dgm:prSet/>
      <dgm:spPr/>
      <dgm:t>
        <a:bodyPr/>
        <a:lstStyle/>
        <a:p>
          <a:endParaRPr lang="en-US"/>
        </a:p>
      </dgm:t>
    </dgm:pt>
    <dgm:pt modelId="{7B2417FC-DFF7-498D-A31B-874AA9D0A4AE}" type="sibTrans" cxnId="{357FA5AC-2329-47B2-A2BB-7E482A3F01D4}">
      <dgm:prSet/>
      <dgm:spPr/>
      <dgm:t>
        <a:bodyPr/>
        <a:lstStyle/>
        <a:p>
          <a:endParaRPr lang="en-US"/>
        </a:p>
      </dgm:t>
    </dgm:pt>
    <dgm:pt modelId="{58E652F1-3488-41B7-958A-7AB40F47C9FD}" type="pres">
      <dgm:prSet presAssocID="{262455C1-6537-4F10-955A-E205D83112CC}" presName="Name0" presStyleCnt="0">
        <dgm:presLayoutVars>
          <dgm:dir/>
          <dgm:animLvl val="lvl"/>
          <dgm:resizeHandles val="exact"/>
        </dgm:presLayoutVars>
      </dgm:prSet>
      <dgm:spPr/>
      <dgm:t>
        <a:bodyPr/>
        <a:lstStyle/>
        <a:p>
          <a:endParaRPr lang="en-US"/>
        </a:p>
      </dgm:t>
    </dgm:pt>
    <dgm:pt modelId="{4F28C5EC-99CC-4E09-ABDC-892C8D816CBF}" type="pres">
      <dgm:prSet presAssocID="{66B9965C-5A0A-4FB6-A6FD-82360730FC08}" presName="linNode" presStyleCnt="0"/>
      <dgm:spPr/>
      <dgm:t>
        <a:bodyPr/>
        <a:lstStyle/>
        <a:p>
          <a:endParaRPr lang="en-US"/>
        </a:p>
      </dgm:t>
    </dgm:pt>
    <dgm:pt modelId="{F1305F66-BCAD-4C8C-9D1C-724E5632B124}" type="pres">
      <dgm:prSet presAssocID="{66B9965C-5A0A-4FB6-A6FD-82360730FC08}" presName="parentText" presStyleLbl="node1" presStyleIdx="0" presStyleCnt="4" custScaleX="90894" custScaleY="28172" custLinFactNeighborY="-5">
        <dgm:presLayoutVars>
          <dgm:chMax val="1"/>
          <dgm:bulletEnabled val="1"/>
        </dgm:presLayoutVars>
      </dgm:prSet>
      <dgm:spPr/>
      <dgm:t>
        <a:bodyPr/>
        <a:lstStyle/>
        <a:p>
          <a:endParaRPr lang="en-US"/>
        </a:p>
      </dgm:t>
    </dgm:pt>
    <dgm:pt modelId="{5579EC5E-90C3-4AB8-89ED-DF8D5657F92D}" type="pres">
      <dgm:prSet presAssocID="{66B9965C-5A0A-4FB6-A6FD-82360730FC08}" presName="descendantText" presStyleLbl="alignAccFollowNode1" presStyleIdx="0" presStyleCnt="4" custScaleX="108551" custScaleY="30994" custLinFactNeighborX="4553" custLinFactNeighborY="-131">
        <dgm:presLayoutVars>
          <dgm:bulletEnabled val="1"/>
        </dgm:presLayoutVars>
      </dgm:prSet>
      <dgm:spPr/>
      <dgm:t>
        <a:bodyPr/>
        <a:lstStyle/>
        <a:p>
          <a:endParaRPr lang="en-US"/>
        </a:p>
      </dgm:t>
    </dgm:pt>
    <dgm:pt modelId="{020116EE-9859-43D5-A72C-9A066F58AC5D}" type="pres">
      <dgm:prSet presAssocID="{7B52DA94-D832-4E41-A418-F02D72ACFB8E}" presName="sp" presStyleCnt="0"/>
      <dgm:spPr/>
      <dgm:t>
        <a:bodyPr/>
        <a:lstStyle/>
        <a:p>
          <a:endParaRPr lang="en-US"/>
        </a:p>
      </dgm:t>
    </dgm:pt>
    <dgm:pt modelId="{78BB23A5-B4D6-473E-867C-61747F69FC57}" type="pres">
      <dgm:prSet presAssocID="{1D34C063-8CFF-4C11-ABEC-CD895B663D00}" presName="linNode" presStyleCnt="0"/>
      <dgm:spPr/>
      <dgm:t>
        <a:bodyPr/>
        <a:lstStyle/>
        <a:p>
          <a:endParaRPr lang="en-US"/>
        </a:p>
      </dgm:t>
    </dgm:pt>
    <dgm:pt modelId="{5CFD5D59-F738-4E53-B5A5-2C0DE769462A}" type="pres">
      <dgm:prSet presAssocID="{1D34C063-8CFF-4C11-ABEC-CD895B663D00}" presName="parentText" presStyleLbl="node1" presStyleIdx="1" presStyleCnt="4" custScaleX="90539" custScaleY="24793" custLinFactNeighborY="-4179">
        <dgm:presLayoutVars>
          <dgm:chMax val="1"/>
          <dgm:bulletEnabled val="1"/>
        </dgm:presLayoutVars>
      </dgm:prSet>
      <dgm:spPr/>
      <dgm:t>
        <a:bodyPr/>
        <a:lstStyle/>
        <a:p>
          <a:endParaRPr lang="en-US"/>
        </a:p>
      </dgm:t>
    </dgm:pt>
    <dgm:pt modelId="{29BB3A71-9FC5-4C43-8698-9EE0FBC90C93}" type="pres">
      <dgm:prSet presAssocID="{1D34C063-8CFF-4C11-ABEC-CD895B663D00}" presName="descendantText" presStyleLbl="alignAccFollowNode1" presStyleIdx="1" presStyleCnt="4" custScaleX="106070" custScaleY="28316" custLinFactNeighborY="-5502">
        <dgm:presLayoutVars>
          <dgm:bulletEnabled val="1"/>
        </dgm:presLayoutVars>
      </dgm:prSet>
      <dgm:spPr/>
      <dgm:t>
        <a:bodyPr/>
        <a:lstStyle/>
        <a:p>
          <a:endParaRPr lang="en-US"/>
        </a:p>
      </dgm:t>
    </dgm:pt>
    <dgm:pt modelId="{BE1D8BA0-B9C0-4CCA-BE11-5A92657E8BAC}" type="pres">
      <dgm:prSet presAssocID="{E8CA4426-007D-4BA5-8B38-749EF5C203BE}" presName="sp" presStyleCnt="0"/>
      <dgm:spPr/>
      <dgm:t>
        <a:bodyPr/>
        <a:lstStyle/>
        <a:p>
          <a:endParaRPr lang="en-US"/>
        </a:p>
      </dgm:t>
    </dgm:pt>
    <dgm:pt modelId="{C97C1CE2-5618-46CA-8D10-A9422522E9B0}" type="pres">
      <dgm:prSet presAssocID="{9BB3B197-6AE7-4871-BE2C-AADD5A7DAF6C}" presName="linNode" presStyleCnt="0"/>
      <dgm:spPr/>
      <dgm:t>
        <a:bodyPr/>
        <a:lstStyle/>
        <a:p>
          <a:endParaRPr lang="en-US"/>
        </a:p>
      </dgm:t>
    </dgm:pt>
    <dgm:pt modelId="{9735D097-E862-4E7F-9EC2-1E8E5533ADBD}" type="pres">
      <dgm:prSet presAssocID="{9BB3B197-6AE7-4871-BE2C-AADD5A7DAF6C}" presName="parentText" presStyleLbl="node1" presStyleIdx="2" presStyleCnt="4" custScaleX="90894" custScaleY="25338" custLinFactNeighborY="-7136">
        <dgm:presLayoutVars>
          <dgm:chMax val="1"/>
          <dgm:bulletEnabled val="1"/>
        </dgm:presLayoutVars>
      </dgm:prSet>
      <dgm:spPr/>
      <dgm:t>
        <a:bodyPr/>
        <a:lstStyle/>
        <a:p>
          <a:endParaRPr lang="en-US"/>
        </a:p>
      </dgm:t>
    </dgm:pt>
    <dgm:pt modelId="{65F6BA89-836E-4AE7-ABEA-58422F2B830B}" type="pres">
      <dgm:prSet presAssocID="{9BB3B197-6AE7-4871-BE2C-AADD5A7DAF6C}" presName="descendantText" presStyleLbl="alignAccFollowNode1" presStyleIdx="2" presStyleCnt="4" custScaleX="111455" custScaleY="26615" custLinFactNeighborY="-9558">
        <dgm:presLayoutVars>
          <dgm:bulletEnabled val="1"/>
        </dgm:presLayoutVars>
      </dgm:prSet>
      <dgm:spPr/>
      <dgm:t>
        <a:bodyPr/>
        <a:lstStyle/>
        <a:p>
          <a:endParaRPr lang="en-US"/>
        </a:p>
      </dgm:t>
    </dgm:pt>
    <dgm:pt modelId="{67D6CF2A-3856-4A84-9BAA-769DF04DB209}" type="pres">
      <dgm:prSet presAssocID="{C62BA735-969C-4D64-BF10-444FA0BDDACB}" presName="sp" presStyleCnt="0"/>
      <dgm:spPr/>
      <dgm:t>
        <a:bodyPr/>
        <a:lstStyle/>
        <a:p>
          <a:endParaRPr lang="en-US"/>
        </a:p>
      </dgm:t>
    </dgm:pt>
    <dgm:pt modelId="{523BFC5B-9CBF-48DD-AAB1-83FA9C82DD99}" type="pres">
      <dgm:prSet presAssocID="{FFAFF9D7-3645-45F1-AA0C-9ECD68509907}" presName="linNode" presStyleCnt="0"/>
      <dgm:spPr/>
      <dgm:t>
        <a:bodyPr/>
        <a:lstStyle/>
        <a:p>
          <a:endParaRPr lang="en-US"/>
        </a:p>
      </dgm:t>
    </dgm:pt>
    <dgm:pt modelId="{79B33CE5-8F9A-4BDB-B98D-23B1DB8F942C}" type="pres">
      <dgm:prSet presAssocID="{FFAFF9D7-3645-45F1-AA0C-9ECD68509907}" presName="parentText" presStyleLbl="node1" presStyleIdx="3" presStyleCnt="4" custScaleX="103630" custScaleY="23168" custLinFactNeighborX="-557" custLinFactNeighborY="-10588">
        <dgm:presLayoutVars>
          <dgm:chMax val="1"/>
          <dgm:bulletEnabled val="1"/>
        </dgm:presLayoutVars>
      </dgm:prSet>
      <dgm:spPr/>
      <dgm:t>
        <a:bodyPr/>
        <a:lstStyle/>
        <a:p>
          <a:endParaRPr lang="en-US"/>
        </a:p>
      </dgm:t>
    </dgm:pt>
    <dgm:pt modelId="{35A0751B-0584-48DF-A8E4-CB4816D030C9}" type="pres">
      <dgm:prSet presAssocID="{FFAFF9D7-3645-45F1-AA0C-9ECD68509907}" presName="descendantText" presStyleLbl="alignAccFollowNode1" presStyleIdx="3" presStyleCnt="4" custScaleX="127419" custScaleY="27079" custLinFactNeighborX="-1125" custLinFactNeighborY="-13235">
        <dgm:presLayoutVars>
          <dgm:bulletEnabled val="1"/>
        </dgm:presLayoutVars>
      </dgm:prSet>
      <dgm:spPr/>
      <dgm:t>
        <a:bodyPr/>
        <a:lstStyle/>
        <a:p>
          <a:endParaRPr lang="en-US"/>
        </a:p>
      </dgm:t>
    </dgm:pt>
  </dgm:ptLst>
  <dgm:cxnLst>
    <dgm:cxn modelId="{82C7F55D-57AB-4D5A-BB93-7CABABC3DBCE}" type="presOf" srcId="{086DD03D-1692-4CFD-A3A9-78EBAB6DC9CA}" destId="{29BB3A71-9FC5-4C43-8698-9EE0FBC90C93}" srcOrd="0" destOrd="2" presId="urn:microsoft.com/office/officeart/2005/8/layout/vList5"/>
    <dgm:cxn modelId="{C0C34C0D-5C23-409D-91F8-1B4C7181BAC4}" type="presOf" srcId="{9BB3B197-6AE7-4871-BE2C-AADD5A7DAF6C}" destId="{9735D097-E862-4E7F-9EC2-1E8E5533ADBD}" srcOrd="0" destOrd="0" presId="urn:microsoft.com/office/officeart/2005/8/layout/vList5"/>
    <dgm:cxn modelId="{357FA5AC-2329-47B2-A2BB-7E482A3F01D4}" srcId="{66B9965C-5A0A-4FB6-A6FD-82360730FC08}" destId="{0D181B13-4F80-4581-9491-E505830BBC73}" srcOrd="1" destOrd="0" parTransId="{D727DB1D-D00A-479F-B874-A8F46EB77AD4}" sibTransId="{7B2417FC-DFF7-498D-A31B-874AA9D0A4AE}"/>
    <dgm:cxn modelId="{B23CFDF1-3D07-4D1A-9340-91F4A834D7EA}" srcId="{262455C1-6537-4F10-955A-E205D83112CC}" destId="{66B9965C-5A0A-4FB6-A6FD-82360730FC08}" srcOrd="0" destOrd="0" parTransId="{7C13229F-605E-4CE2-AD78-941F2A09544A}" sibTransId="{7B52DA94-D832-4E41-A418-F02D72ACFB8E}"/>
    <dgm:cxn modelId="{E359E782-4887-42FB-9884-7C9B3B888206}" type="presOf" srcId="{42DB0DBD-2A90-4E86-AE8D-0E936C25029F}" destId="{5579EC5E-90C3-4AB8-89ED-DF8D5657F92D}" srcOrd="0" destOrd="0" presId="urn:microsoft.com/office/officeart/2005/8/layout/vList5"/>
    <dgm:cxn modelId="{6A7F1CC4-3921-4535-B29B-237064B09531}" type="presOf" srcId="{FFAFF9D7-3645-45F1-AA0C-9ECD68509907}" destId="{79B33CE5-8F9A-4BDB-B98D-23B1DB8F942C}" srcOrd="0" destOrd="0" presId="urn:microsoft.com/office/officeart/2005/8/layout/vList5"/>
    <dgm:cxn modelId="{47C44F01-91F4-4060-9368-117D723F4821}" srcId="{262455C1-6537-4F10-955A-E205D83112CC}" destId="{FFAFF9D7-3645-45F1-AA0C-9ECD68509907}" srcOrd="3" destOrd="0" parTransId="{3F1998BE-F377-428A-9A7C-299C20D6E1D2}" sibTransId="{98FE0330-0099-401C-AC09-9380E4C4E32F}"/>
    <dgm:cxn modelId="{35330C58-9A6E-402B-B5AF-2BEC37984791}" type="presOf" srcId="{1D34C063-8CFF-4C11-ABEC-CD895B663D00}" destId="{5CFD5D59-F738-4E53-B5A5-2C0DE769462A}" srcOrd="0" destOrd="0" presId="urn:microsoft.com/office/officeart/2005/8/layout/vList5"/>
    <dgm:cxn modelId="{FBACBFAC-478C-41C1-B964-D85F881926F1}" srcId="{FFAFF9D7-3645-45F1-AA0C-9ECD68509907}" destId="{F9ECAC83-CEAD-4CD7-9B41-9C49E0A77D84}" srcOrd="1" destOrd="0" parTransId="{2685DC04-EDA7-4363-83F6-F40A94BB2FCA}" sibTransId="{46443539-1F3E-4425-B467-7FD68653FB36}"/>
    <dgm:cxn modelId="{744107BB-8C27-429E-B33C-A53B14178980}" srcId="{1D34C063-8CFF-4C11-ABEC-CD895B663D00}" destId="{086DD03D-1692-4CFD-A3A9-78EBAB6DC9CA}" srcOrd="2" destOrd="0" parTransId="{62C8445D-9F49-4776-AC92-5098294D7E9A}" sibTransId="{D32E5BF8-BF24-4C00-928B-05AD8162EE29}"/>
    <dgm:cxn modelId="{40E81043-72B9-4D6B-9B39-FBD31811683E}" type="presOf" srcId="{BD9AE753-8F20-4F76-BB5C-A8F325FA6031}" destId="{65F6BA89-836E-4AE7-ABEA-58422F2B830B}" srcOrd="0" destOrd="0" presId="urn:microsoft.com/office/officeart/2005/8/layout/vList5"/>
    <dgm:cxn modelId="{327060A7-9DD6-4D0B-B6DC-7A028DD588B8}" type="presOf" srcId="{0D181B13-4F80-4581-9491-E505830BBC73}" destId="{5579EC5E-90C3-4AB8-89ED-DF8D5657F92D}" srcOrd="0" destOrd="1" presId="urn:microsoft.com/office/officeart/2005/8/layout/vList5"/>
    <dgm:cxn modelId="{EC2CC6F2-7E03-40CB-9C38-61603214089C}" type="presOf" srcId="{66B9965C-5A0A-4FB6-A6FD-82360730FC08}" destId="{F1305F66-BCAD-4C8C-9D1C-724E5632B124}" srcOrd="0" destOrd="0" presId="urn:microsoft.com/office/officeart/2005/8/layout/vList5"/>
    <dgm:cxn modelId="{8E23AB23-6D22-4723-8C10-E1B6F8B5A82A}" srcId="{9BB3B197-6AE7-4871-BE2C-AADD5A7DAF6C}" destId="{BD9AE753-8F20-4F76-BB5C-A8F325FA6031}" srcOrd="0" destOrd="0" parTransId="{7A1844AD-0FEF-45FD-A8D5-85DB3C233532}" sibTransId="{C7D9F3AD-2F87-4976-8284-DE4BEAEFAD16}"/>
    <dgm:cxn modelId="{0E862671-9044-452A-ABDC-6CBD9A1372BA}" type="presOf" srcId="{F9ECAC83-CEAD-4CD7-9B41-9C49E0A77D84}" destId="{35A0751B-0584-48DF-A8E4-CB4816D030C9}" srcOrd="0" destOrd="1" presId="urn:microsoft.com/office/officeart/2005/8/layout/vList5"/>
    <dgm:cxn modelId="{A08AE1B1-BB9A-45FC-9CBE-AC6B3787B979}" srcId="{1D34C063-8CFF-4C11-ABEC-CD895B663D00}" destId="{DC07ED86-BB0F-46F7-90CF-092ABAF9E5EA}" srcOrd="1" destOrd="0" parTransId="{022A301A-D83B-4D67-B89F-81D41994D644}" sibTransId="{BB80D178-856E-4174-87CA-F998FC76628E}"/>
    <dgm:cxn modelId="{9B8D4B53-733F-4DC4-9FDC-ECA5AAAE9B02}" type="presOf" srcId="{DC07ED86-BB0F-46F7-90CF-092ABAF9E5EA}" destId="{29BB3A71-9FC5-4C43-8698-9EE0FBC90C93}" srcOrd="0" destOrd="1" presId="urn:microsoft.com/office/officeart/2005/8/layout/vList5"/>
    <dgm:cxn modelId="{CE103731-EA5E-4145-9C2A-1442A79BB8FD}" srcId="{66B9965C-5A0A-4FB6-A6FD-82360730FC08}" destId="{42DB0DBD-2A90-4E86-AE8D-0E936C25029F}" srcOrd="0" destOrd="0" parTransId="{49A8FD6B-9A76-4C63-B9EE-3E5F0BF1A613}" sibTransId="{DBE3124C-4800-4E4E-B2CC-28C64CDCA55B}"/>
    <dgm:cxn modelId="{75C9C3D3-C710-435A-97A9-B2DEA42A8578}" type="presOf" srcId="{05EB44BE-CB3B-4F47-9B75-8C90D6EAED44}" destId="{29BB3A71-9FC5-4C43-8698-9EE0FBC90C93}" srcOrd="0" destOrd="0" presId="urn:microsoft.com/office/officeart/2005/8/layout/vList5"/>
    <dgm:cxn modelId="{D7585191-CD3D-4775-A5D1-249F87B10595}" srcId="{262455C1-6537-4F10-955A-E205D83112CC}" destId="{9BB3B197-6AE7-4871-BE2C-AADD5A7DAF6C}" srcOrd="2" destOrd="0" parTransId="{5E046145-C7EB-4B97-A5C0-A6AAA2772372}" sibTransId="{C62BA735-969C-4D64-BF10-444FA0BDDACB}"/>
    <dgm:cxn modelId="{93B0AFFE-A517-4010-9D20-887943AAE911}" srcId="{262455C1-6537-4F10-955A-E205D83112CC}" destId="{1D34C063-8CFF-4C11-ABEC-CD895B663D00}" srcOrd="1" destOrd="0" parTransId="{BCFC75B6-ADF3-4F96-881A-59037E1CA899}" sibTransId="{E8CA4426-007D-4BA5-8B38-749EF5C203BE}"/>
    <dgm:cxn modelId="{1B8D529B-B57D-4198-8BA5-BD03D8A51C18}" srcId="{1D34C063-8CFF-4C11-ABEC-CD895B663D00}" destId="{05EB44BE-CB3B-4F47-9B75-8C90D6EAED44}" srcOrd="0" destOrd="0" parTransId="{E9CCF934-D060-402B-A4C0-D0B0E6D342B4}" sibTransId="{B0593EF8-D06B-462B-9496-25786D8CCCF4}"/>
    <dgm:cxn modelId="{1A8C281A-15E1-4778-AE12-9ACDD0778DE2}" srcId="{FFAFF9D7-3645-45F1-AA0C-9ECD68509907}" destId="{DA57A728-AEAA-46DD-8675-3D4CD09AA4C1}" srcOrd="0" destOrd="0" parTransId="{481A82CB-CDF2-4845-8774-2ED855411163}" sibTransId="{7C776580-99DA-4542-8B4E-2ABACECAD27C}"/>
    <dgm:cxn modelId="{21B5D154-046B-41FE-B965-1961EC2D44A1}" type="presOf" srcId="{DA57A728-AEAA-46DD-8675-3D4CD09AA4C1}" destId="{35A0751B-0584-48DF-A8E4-CB4816D030C9}" srcOrd="0" destOrd="0" presId="urn:microsoft.com/office/officeart/2005/8/layout/vList5"/>
    <dgm:cxn modelId="{58149A71-18BD-4FC6-8AB5-D5772133570C}" type="presOf" srcId="{262455C1-6537-4F10-955A-E205D83112CC}" destId="{58E652F1-3488-41B7-958A-7AB40F47C9FD}" srcOrd="0" destOrd="0" presId="urn:microsoft.com/office/officeart/2005/8/layout/vList5"/>
    <dgm:cxn modelId="{931A9EF2-3012-4ADB-BC42-4D443601B7F9}" type="presParOf" srcId="{58E652F1-3488-41B7-958A-7AB40F47C9FD}" destId="{4F28C5EC-99CC-4E09-ABDC-892C8D816CBF}" srcOrd="0" destOrd="0" presId="urn:microsoft.com/office/officeart/2005/8/layout/vList5"/>
    <dgm:cxn modelId="{6C2B48F0-C408-4193-BF67-237E382CB20F}" type="presParOf" srcId="{4F28C5EC-99CC-4E09-ABDC-892C8D816CBF}" destId="{F1305F66-BCAD-4C8C-9D1C-724E5632B124}" srcOrd="0" destOrd="0" presId="urn:microsoft.com/office/officeart/2005/8/layout/vList5"/>
    <dgm:cxn modelId="{09C49247-7625-45F4-B1EF-82A0E5AE8AC7}" type="presParOf" srcId="{4F28C5EC-99CC-4E09-ABDC-892C8D816CBF}" destId="{5579EC5E-90C3-4AB8-89ED-DF8D5657F92D}" srcOrd="1" destOrd="0" presId="urn:microsoft.com/office/officeart/2005/8/layout/vList5"/>
    <dgm:cxn modelId="{8E2231FD-BF7F-48F3-83D0-AAAFDC8F705C}" type="presParOf" srcId="{58E652F1-3488-41B7-958A-7AB40F47C9FD}" destId="{020116EE-9859-43D5-A72C-9A066F58AC5D}" srcOrd="1" destOrd="0" presId="urn:microsoft.com/office/officeart/2005/8/layout/vList5"/>
    <dgm:cxn modelId="{EAC63E4B-EA1B-4D29-812B-16F6EC80C3A0}" type="presParOf" srcId="{58E652F1-3488-41B7-958A-7AB40F47C9FD}" destId="{78BB23A5-B4D6-473E-867C-61747F69FC57}" srcOrd="2" destOrd="0" presId="urn:microsoft.com/office/officeart/2005/8/layout/vList5"/>
    <dgm:cxn modelId="{CB1F302B-F139-4648-85D0-34005ED560FE}" type="presParOf" srcId="{78BB23A5-B4D6-473E-867C-61747F69FC57}" destId="{5CFD5D59-F738-4E53-B5A5-2C0DE769462A}" srcOrd="0" destOrd="0" presId="urn:microsoft.com/office/officeart/2005/8/layout/vList5"/>
    <dgm:cxn modelId="{A068F036-3CC2-42F2-A002-8F76562E878A}" type="presParOf" srcId="{78BB23A5-B4D6-473E-867C-61747F69FC57}" destId="{29BB3A71-9FC5-4C43-8698-9EE0FBC90C93}" srcOrd="1" destOrd="0" presId="urn:microsoft.com/office/officeart/2005/8/layout/vList5"/>
    <dgm:cxn modelId="{1D40EE5F-7815-42DD-A8AD-FC199FD35489}" type="presParOf" srcId="{58E652F1-3488-41B7-958A-7AB40F47C9FD}" destId="{BE1D8BA0-B9C0-4CCA-BE11-5A92657E8BAC}" srcOrd="3" destOrd="0" presId="urn:microsoft.com/office/officeart/2005/8/layout/vList5"/>
    <dgm:cxn modelId="{A2A3C663-8B6E-471C-9DA5-02875B678441}" type="presParOf" srcId="{58E652F1-3488-41B7-958A-7AB40F47C9FD}" destId="{C97C1CE2-5618-46CA-8D10-A9422522E9B0}" srcOrd="4" destOrd="0" presId="urn:microsoft.com/office/officeart/2005/8/layout/vList5"/>
    <dgm:cxn modelId="{C3D5F930-14DC-4A63-B2FC-0E8883E392F5}" type="presParOf" srcId="{C97C1CE2-5618-46CA-8D10-A9422522E9B0}" destId="{9735D097-E862-4E7F-9EC2-1E8E5533ADBD}" srcOrd="0" destOrd="0" presId="urn:microsoft.com/office/officeart/2005/8/layout/vList5"/>
    <dgm:cxn modelId="{6B5ACBA5-81E1-4789-A0E4-882D588FE64C}" type="presParOf" srcId="{C97C1CE2-5618-46CA-8D10-A9422522E9B0}" destId="{65F6BA89-836E-4AE7-ABEA-58422F2B830B}" srcOrd="1" destOrd="0" presId="urn:microsoft.com/office/officeart/2005/8/layout/vList5"/>
    <dgm:cxn modelId="{2A8D193E-0AE2-48F9-867D-E4D311A4FA57}" type="presParOf" srcId="{58E652F1-3488-41B7-958A-7AB40F47C9FD}" destId="{67D6CF2A-3856-4A84-9BAA-769DF04DB209}" srcOrd="5" destOrd="0" presId="urn:microsoft.com/office/officeart/2005/8/layout/vList5"/>
    <dgm:cxn modelId="{351DBF28-7C99-49E3-ADC6-68BB6862FAD2}" type="presParOf" srcId="{58E652F1-3488-41B7-958A-7AB40F47C9FD}" destId="{523BFC5B-9CBF-48DD-AAB1-83FA9C82DD99}" srcOrd="6" destOrd="0" presId="urn:microsoft.com/office/officeart/2005/8/layout/vList5"/>
    <dgm:cxn modelId="{BB0BFCAC-8BD6-4F2F-BA8C-47619D2A781F}" type="presParOf" srcId="{523BFC5B-9CBF-48DD-AAB1-83FA9C82DD99}" destId="{79B33CE5-8F9A-4BDB-B98D-23B1DB8F942C}" srcOrd="0" destOrd="0" presId="urn:microsoft.com/office/officeart/2005/8/layout/vList5"/>
    <dgm:cxn modelId="{F4A1C28A-E6C1-43DC-8E85-E5F57447F44B}" type="presParOf" srcId="{523BFC5B-9CBF-48DD-AAB1-83FA9C82DD99}" destId="{35A0751B-0584-48DF-A8E4-CB4816D030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9EC5E-90C3-4AB8-89ED-DF8D5657F92D}">
      <dsp:nvSpPr>
        <dsp:cNvPr id="0" name=""/>
        <dsp:cNvSpPr/>
      </dsp:nvSpPr>
      <dsp:spPr>
        <a:xfrm rot="5400000">
          <a:off x="4437983" y="-1921851"/>
          <a:ext cx="1183952" cy="5180080"/>
        </a:xfrm>
        <a:prstGeom prst="round2SameRect">
          <a:avLst/>
        </a:prstGeom>
        <a:solidFill>
          <a:schemeClr val="dk2">
            <a:alpha val="90000"/>
            <a:tint val="40000"/>
            <a:hueOff val="0"/>
            <a:satOff val="0"/>
            <a:lumOff val="0"/>
            <a:alphaOff val="0"/>
          </a:schemeClr>
        </a:solidFill>
        <a:ln w="1000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Snacks &amp; side dishes ≤200 calories</a:t>
          </a:r>
          <a:endParaRPr lang="en-US" sz="2100" kern="1200" dirty="0"/>
        </a:p>
        <a:p>
          <a:pPr marL="228600" lvl="1" indent="-228600" algn="l" defTabSz="933450">
            <a:lnSpc>
              <a:spcPct val="90000"/>
            </a:lnSpc>
            <a:spcBef>
              <a:spcPct val="0"/>
            </a:spcBef>
            <a:spcAft>
              <a:spcPct val="15000"/>
            </a:spcAft>
            <a:buChar char="••"/>
          </a:pPr>
          <a:r>
            <a:rPr lang="en-US" sz="2100" kern="1200" dirty="0" smtClean="0"/>
            <a:t>Entrée items ≤350 calories</a:t>
          </a:r>
          <a:endParaRPr lang="en-US" sz="2100" kern="1200" dirty="0"/>
        </a:p>
      </dsp:txBody>
      <dsp:txXfrm rot="-5400000">
        <a:off x="2439919" y="134009"/>
        <a:ext cx="5122284" cy="1068360"/>
      </dsp:txXfrm>
    </dsp:sp>
    <dsp:sp modelId="{F1305F66-BCAD-4C8C-9D1C-724E5632B124}">
      <dsp:nvSpPr>
        <dsp:cNvPr id="0" name=""/>
        <dsp:cNvSpPr/>
      </dsp:nvSpPr>
      <dsp:spPr>
        <a:xfrm>
          <a:off x="42" y="358"/>
          <a:ext cx="2439834" cy="1345192"/>
        </a:xfrm>
        <a:prstGeom prst="roundRect">
          <a:avLst/>
        </a:prstGeom>
        <a:solidFill>
          <a:srgbClr val="B95B22"/>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solidFill>
            </a:rPr>
            <a:t>Calories</a:t>
          </a:r>
          <a:endParaRPr lang="en-US" sz="4400" kern="1200" dirty="0">
            <a:solidFill>
              <a:schemeClr val="bg1"/>
            </a:solidFill>
          </a:endParaRPr>
        </a:p>
      </dsp:txBody>
      <dsp:txXfrm>
        <a:off x="65709" y="66025"/>
        <a:ext cx="2308500" cy="1213858"/>
      </dsp:txXfrm>
    </dsp:sp>
    <dsp:sp modelId="{29BB3A71-9FC5-4C43-8698-9EE0FBC90C93}">
      <dsp:nvSpPr>
        <dsp:cNvPr id="0" name=""/>
        <dsp:cNvSpPr/>
      </dsp:nvSpPr>
      <dsp:spPr>
        <a:xfrm rot="5400000">
          <a:off x="4504535" y="-607495"/>
          <a:ext cx="1081654" cy="5147563"/>
        </a:xfrm>
        <a:prstGeom prst="round2SameRect">
          <a:avLst/>
        </a:prstGeom>
        <a:solidFill>
          <a:schemeClr val="dk2">
            <a:alpha val="90000"/>
            <a:tint val="40000"/>
            <a:hueOff val="0"/>
            <a:satOff val="0"/>
            <a:lumOff val="0"/>
            <a:alphaOff val="0"/>
          </a:schemeClr>
        </a:solidFill>
        <a:ln w="1000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Total fat</a:t>
          </a:r>
          <a:r>
            <a:rPr lang="en-US" sz="2100" b="0" kern="1200" dirty="0" smtClean="0"/>
            <a:t>: ≤35% of total calories</a:t>
          </a:r>
          <a:endParaRPr lang="en-US" sz="2100" b="0" kern="1200" dirty="0"/>
        </a:p>
        <a:p>
          <a:pPr marL="228600" lvl="1" indent="-228600" algn="l" defTabSz="933450">
            <a:lnSpc>
              <a:spcPct val="90000"/>
            </a:lnSpc>
            <a:spcBef>
              <a:spcPct val="0"/>
            </a:spcBef>
            <a:spcAft>
              <a:spcPct val="15000"/>
            </a:spcAft>
            <a:buChar char="••"/>
          </a:pPr>
          <a:r>
            <a:rPr lang="en-US" sz="2100" b="0" kern="1200" dirty="0" smtClean="0"/>
            <a:t>Saturated Fat: &lt;10% of total calorie</a:t>
          </a:r>
          <a:endParaRPr lang="en-US" sz="2100" b="0" kern="1200" dirty="0"/>
        </a:p>
        <a:p>
          <a:pPr marL="228600" lvl="1" indent="-228600" algn="l" defTabSz="933450">
            <a:lnSpc>
              <a:spcPct val="90000"/>
            </a:lnSpc>
            <a:spcBef>
              <a:spcPct val="0"/>
            </a:spcBef>
            <a:spcAft>
              <a:spcPct val="15000"/>
            </a:spcAft>
            <a:buChar char="••"/>
          </a:pPr>
          <a:r>
            <a:rPr lang="en-US" sz="2100" b="0" kern="1200" dirty="0" smtClean="0"/>
            <a:t>Trans Fat: Zero (0) grams </a:t>
          </a:r>
          <a:endParaRPr lang="en-US" sz="2100" b="0" kern="1200" dirty="0"/>
        </a:p>
      </dsp:txBody>
      <dsp:txXfrm rot="-5400000">
        <a:off x="2471581" y="1478261"/>
        <a:ext cx="5094761" cy="976050"/>
      </dsp:txXfrm>
    </dsp:sp>
    <dsp:sp modelId="{5CFD5D59-F738-4E53-B5A5-2C0DE769462A}">
      <dsp:nvSpPr>
        <dsp:cNvPr id="0" name=""/>
        <dsp:cNvSpPr/>
      </dsp:nvSpPr>
      <dsp:spPr>
        <a:xfrm>
          <a:off x="42" y="1384991"/>
          <a:ext cx="2471538" cy="1183847"/>
        </a:xfrm>
        <a:prstGeom prst="roundRect">
          <a:avLst/>
        </a:prstGeom>
        <a:solidFill>
          <a:srgbClr val="B95B22"/>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solidFill>
            </a:rPr>
            <a:t>Fat</a:t>
          </a:r>
          <a:endParaRPr lang="en-US" sz="4400" kern="1200" dirty="0">
            <a:solidFill>
              <a:schemeClr val="bg1"/>
            </a:solidFill>
          </a:endParaRPr>
        </a:p>
      </dsp:txBody>
      <dsp:txXfrm>
        <a:off x="57833" y="1442782"/>
        <a:ext cx="2355956" cy="1068265"/>
      </dsp:txXfrm>
    </dsp:sp>
    <dsp:sp modelId="{65F6BA89-836E-4AE7-ABEA-58422F2B830B}">
      <dsp:nvSpPr>
        <dsp:cNvPr id="0" name=""/>
        <dsp:cNvSpPr/>
      </dsp:nvSpPr>
      <dsp:spPr>
        <a:xfrm rot="5400000">
          <a:off x="4499266" y="635397"/>
          <a:ext cx="1016677" cy="5223115"/>
        </a:xfrm>
        <a:prstGeom prst="round2SameRect">
          <a:avLst/>
        </a:prstGeom>
        <a:solidFill>
          <a:schemeClr val="dk2">
            <a:alpha val="90000"/>
            <a:tint val="40000"/>
            <a:hueOff val="0"/>
            <a:satOff val="0"/>
            <a:lumOff val="0"/>
            <a:alphaOff val="0"/>
          </a:schemeClr>
        </a:solidFill>
        <a:ln w="1000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 35% of </a:t>
          </a:r>
          <a:r>
            <a:rPr lang="en-US" sz="2100" u="sng" kern="1200" dirty="0" smtClean="0"/>
            <a:t>weight</a:t>
          </a:r>
          <a:r>
            <a:rPr lang="en-US" sz="2100" kern="1200" dirty="0" smtClean="0"/>
            <a:t> from total sugars per item</a:t>
          </a:r>
          <a:endParaRPr lang="en-US" sz="2100" kern="1200" dirty="0"/>
        </a:p>
      </dsp:txBody>
      <dsp:txXfrm rot="-5400000">
        <a:off x="2396047" y="2788246"/>
        <a:ext cx="5173485" cy="917417"/>
      </dsp:txXfrm>
    </dsp:sp>
    <dsp:sp modelId="{9735D097-E862-4E7F-9EC2-1E8E5533ADBD}">
      <dsp:nvSpPr>
        <dsp:cNvPr id="0" name=""/>
        <dsp:cNvSpPr/>
      </dsp:nvSpPr>
      <dsp:spPr>
        <a:xfrm>
          <a:off x="42" y="2666391"/>
          <a:ext cx="2396005" cy="1209871"/>
        </a:xfrm>
        <a:prstGeom prst="roundRect">
          <a:avLst/>
        </a:prstGeom>
        <a:solidFill>
          <a:srgbClr val="B95B22"/>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solidFill>
            </a:rPr>
            <a:t>Sugar</a:t>
          </a:r>
          <a:endParaRPr lang="en-US" sz="4400" kern="1200" dirty="0">
            <a:solidFill>
              <a:schemeClr val="bg1"/>
            </a:solidFill>
          </a:endParaRPr>
        </a:p>
      </dsp:txBody>
      <dsp:txXfrm>
        <a:off x="59103" y="2725452"/>
        <a:ext cx="2277883" cy="1091749"/>
      </dsp:txXfrm>
    </dsp:sp>
    <dsp:sp modelId="{35A0751B-0584-48DF-A8E4-CB4816D030C9}">
      <dsp:nvSpPr>
        <dsp:cNvPr id="0" name=""/>
        <dsp:cNvSpPr/>
      </dsp:nvSpPr>
      <dsp:spPr>
        <a:xfrm rot="5400000">
          <a:off x="4459574" y="1890889"/>
          <a:ext cx="1034402" cy="5224832"/>
        </a:xfrm>
        <a:prstGeom prst="round2SameRect">
          <a:avLst/>
        </a:prstGeom>
        <a:solidFill>
          <a:schemeClr val="dk2">
            <a:alpha val="90000"/>
            <a:tint val="40000"/>
            <a:hueOff val="0"/>
            <a:satOff val="0"/>
            <a:lumOff val="0"/>
            <a:alphaOff val="0"/>
          </a:schemeClr>
        </a:solidFill>
        <a:ln w="1000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smtClean="0"/>
            <a:t>Entrée items that do not meet NSLP/SBP exemptions: ≤480 mg sodium per item</a:t>
          </a:r>
          <a:endParaRPr lang="en-US" sz="2100" b="0" kern="1200" dirty="0"/>
        </a:p>
        <a:p>
          <a:pPr marL="228600" lvl="1" indent="-228600" algn="l" defTabSz="933450">
            <a:lnSpc>
              <a:spcPct val="90000"/>
            </a:lnSpc>
            <a:spcBef>
              <a:spcPct val="0"/>
            </a:spcBef>
            <a:spcAft>
              <a:spcPct val="15000"/>
            </a:spcAft>
            <a:buChar char="••"/>
          </a:pPr>
          <a:r>
            <a:rPr lang="en-US" sz="2100" b="0" kern="1200" dirty="0" smtClean="0"/>
            <a:t>Snack and side items</a:t>
          </a:r>
          <a:r>
            <a:rPr lang="en-US" sz="2100" b="0" i="1" kern="1200" dirty="0" smtClean="0"/>
            <a:t>: ≤</a:t>
          </a:r>
          <a:r>
            <a:rPr lang="en-US" sz="2100" b="0" kern="1200" dirty="0" smtClean="0"/>
            <a:t>200 </a:t>
          </a:r>
          <a:r>
            <a:rPr lang="en-US" sz="2100" kern="1200" dirty="0" smtClean="0"/>
            <a:t>mg</a:t>
          </a:r>
          <a:endParaRPr lang="en-US" sz="2100" b="1" i="1" kern="1200" dirty="0" smtClean="0"/>
        </a:p>
      </dsp:txBody>
      <dsp:txXfrm rot="-5400000">
        <a:off x="2364360" y="4036599"/>
        <a:ext cx="5174337" cy="933412"/>
      </dsp:txXfrm>
    </dsp:sp>
    <dsp:sp modelId="{79B33CE5-8F9A-4BDB-B98D-23B1DB8F942C}">
      <dsp:nvSpPr>
        <dsp:cNvPr id="0" name=""/>
        <dsp:cNvSpPr/>
      </dsp:nvSpPr>
      <dsp:spPr>
        <a:xfrm>
          <a:off x="0" y="3950178"/>
          <a:ext cx="2390265" cy="1106255"/>
        </a:xfrm>
        <a:prstGeom prst="roundRect">
          <a:avLst/>
        </a:prstGeom>
        <a:solidFill>
          <a:srgbClr val="B95B22"/>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solidFill>
            </a:rPr>
            <a:t>Sodium</a:t>
          </a:r>
          <a:endParaRPr lang="en-US" sz="4400" kern="1200" dirty="0">
            <a:solidFill>
              <a:schemeClr val="bg1"/>
            </a:solidFill>
          </a:endParaRPr>
        </a:p>
      </dsp:txBody>
      <dsp:txXfrm>
        <a:off x="54003" y="4004181"/>
        <a:ext cx="2282259" cy="9982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4153" cy="465773"/>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7327" y="0"/>
            <a:ext cx="3044152" cy="465773"/>
          </a:xfrm>
          <a:prstGeom prst="rect">
            <a:avLst/>
          </a:prstGeom>
        </p:spPr>
        <p:txBody>
          <a:bodyPr vert="horz" lIns="92446" tIns="46223" rIns="92446" bIns="46223" rtlCol="0"/>
          <a:lstStyle>
            <a:lvl1pPr algn="r">
              <a:defRPr sz="1200"/>
            </a:lvl1pPr>
          </a:lstStyle>
          <a:p>
            <a:fld id="{1427A149-8EF4-499E-8650-C92A48D601B5}" type="datetimeFigureOut">
              <a:rPr lang="en-US" smtClean="0"/>
              <a:t>11/7/2017</a:t>
            </a:fld>
            <a:endParaRPr lang="en-US" dirty="0"/>
          </a:p>
        </p:txBody>
      </p:sp>
      <p:sp>
        <p:nvSpPr>
          <p:cNvPr id="4" name="Footer Placeholder 3"/>
          <p:cNvSpPr>
            <a:spLocks noGrp="1"/>
          </p:cNvSpPr>
          <p:nvPr>
            <p:ph type="ftr" sz="quarter" idx="2"/>
          </p:nvPr>
        </p:nvSpPr>
        <p:spPr>
          <a:xfrm>
            <a:off x="2" y="8841738"/>
            <a:ext cx="3044153" cy="46577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27" y="8841738"/>
            <a:ext cx="3044152" cy="465773"/>
          </a:xfrm>
          <a:prstGeom prst="rect">
            <a:avLst/>
          </a:prstGeom>
        </p:spPr>
        <p:txBody>
          <a:bodyPr vert="horz" lIns="92446" tIns="46223" rIns="92446" bIns="46223" rtlCol="0" anchor="b"/>
          <a:lstStyle>
            <a:lvl1pPr algn="r">
              <a:defRPr sz="1200"/>
            </a:lvl1pPr>
          </a:lstStyle>
          <a:p>
            <a:fld id="{F06ED1C5-19D7-4E25-AA29-21DAEAF662F0}" type="slidenum">
              <a:rPr lang="en-US" smtClean="0"/>
              <a:t>‹#›</a:t>
            </a:fld>
            <a:endParaRPr lang="en-US" dirty="0"/>
          </a:p>
        </p:txBody>
      </p:sp>
    </p:spTree>
    <p:extLst>
      <p:ext uri="{BB962C8B-B14F-4D97-AF65-F5344CB8AC3E}">
        <p14:creationId xmlns:p14="http://schemas.microsoft.com/office/powerpoint/2010/main" val="1204359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82775" y="279400"/>
            <a:ext cx="3490913" cy="2617788"/>
          </a:xfrm>
          <a:prstGeom prst="rect">
            <a:avLst/>
          </a:prstGeom>
          <a:noFill/>
          <a:ln w="12700">
            <a:solidFill>
              <a:prstClr val="black"/>
            </a:solidFill>
          </a:ln>
        </p:spPr>
        <p:txBody>
          <a:bodyPr vert="horz" lIns="93463" tIns="46731" rIns="93463" bIns="46731" rtlCol="0" anchor="ctr"/>
          <a:lstStyle/>
          <a:p>
            <a:endParaRPr lang="en-US" dirty="0"/>
          </a:p>
        </p:txBody>
      </p:sp>
      <p:sp>
        <p:nvSpPr>
          <p:cNvPr id="5" name="Notes Placeholder 4"/>
          <p:cNvSpPr>
            <a:spLocks noGrp="1"/>
          </p:cNvSpPr>
          <p:nvPr>
            <p:ph type="body" sz="quarter" idx="3"/>
          </p:nvPr>
        </p:nvSpPr>
        <p:spPr>
          <a:xfrm>
            <a:off x="702310" y="3103033"/>
            <a:ext cx="5618480" cy="5585460"/>
          </a:xfrm>
          <a:prstGeom prst="rect">
            <a:avLst/>
          </a:prstGeom>
        </p:spPr>
        <p:txBody>
          <a:bodyPr vert="horz" lIns="93463" tIns="46731" rIns="93463" bIns="467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42030"/>
            <a:ext cx="3043343" cy="465455"/>
          </a:xfrm>
          <a:prstGeom prst="rect">
            <a:avLst/>
          </a:prstGeom>
        </p:spPr>
        <p:txBody>
          <a:bodyPr vert="horz" lIns="93463" tIns="46731" rIns="93463" bIns="467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463" tIns="46731" rIns="93463" bIns="46731" rtlCol="0" anchor="b"/>
          <a:lstStyle>
            <a:lvl1pPr algn="r">
              <a:defRPr sz="1200"/>
            </a:lvl1pPr>
          </a:lstStyle>
          <a:p>
            <a:fld id="{CD2B0AB8-5A1D-454E-92B6-40ACD8B9BC38}" type="slidenum">
              <a:rPr lang="en-US" smtClean="0"/>
              <a:pPr/>
              <a:t>‹#›</a:t>
            </a:fld>
            <a:endParaRPr lang="en-US" dirty="0"/>
          </a:p>
        </p:txBody>
      </p:sp>
    </p:spTree>
    <p:extLst>
      <p:ext uri="{BB962C8B-B14F-4D97-AF65-F5344CB8AC3E}">
        <p14:creationId xmlns:p14="http://schemas.microsoft.com/office/powerpoint/2010/main" val="204584726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a:t>
            </a:r>
            <a:r>
              <a:rPr lang="en-US" dirty="0"/>
              <a:t>Virginia General Assembly initiated legislation in </a:t>
            </a:r>
            <a:r>
              <a:rPr lang="en-US" dirty="0" smtClean="0"/>
              <a:t>2010 to establish state regulations for competitive food sales in Virginia schools.  It</a:t>
            </a:r>
            <a:r>
              <a:rPr lang="en-US" baseline="0" dirty="0" smtClean="0"/>
              <a:t> has been a long road, with revisions, amendments and updates at both the federal and state level.  </a:t>
            </a:r>
          </a:p>
          <a:p>
            <a:endParaRPr lang="en-US" baseline="0" dirty="0" smtClean="0"/>
          </a:p>
          <a:p>
            <a:r>
              <a:rPr lang="en-US" baseline="0" dirty="0" smtClean="0"/>
              <a:t>But, today, we are conducting this webinar to provide information on the Virginia </a:t>
            </a:r>
            <a:r>
              <a:rPr lang="en-US" altLang="en-US" sz="1800" i="1" dirty="0" smtClean="0">
                <a:effectLst>
                  <a:outerShdw blurRad="50800" dist="38100" algn="l" rotWithShape="0">
                    <a:prstClr val="black">
                      <a:alpha val="40000"/>
                    </a:prstClr>
                  </a:outerShdw>
                </a:effectLst>
              </a:rPr>
              <a:t>Regulations Governing Nutritional Standards for Competitive Foods Available for Sale in the Public Schools</a:t>
            </a:r>
            <a:r>
              <a:rPr lang="en-US" altLang="en-US" sz="1800" i="0" dirty="0" smtClean="0">
                <a:effectLst/>
              </a:rPr>
              <a:t> that became effective on October 18, 2017.</a:t>
            </a:r>
            <a:r>
              <a:rPr lang="en-US" dirty="0" smtClean="0"/>
              <a:t> </a:t>
            </a:r>
            <a:endParaRPr lang="en-US" dirty="0"/>
          </a:p>
          <a:p>
            <a:endParaRPr lang="en-US" dirty="0"/>
          </a:p>
        </p:txBody>
      </p:sp>
      <p:sp>
        <p:nvSpPr>
          <p:cNvPr id="50180" name="Slide Number Placeholder 3"/>
          <p:cNvSpPr>
            <a:spLocks noGrp="1"/>
          </p:cNvSpPr>
          <p:nvPr>
            <p:ph type="sldNum" sz="quarter" idx="5"/>
          </p:nvPr>
        </p:nvSpPr>
        <p:spPr/>
        <p:txBody>
          <a:bodyPr/>
          <a:lstStyle/>
          <a:p>
            <a:pPr>
              <a:defRPr/>
            </a:pPr>
            <a:fld id="{EE9DB45C-3FC0-44B2-B7FD-0FAB6D43F62C}" type="slidenum">
              <a:rPr lang="en-US" smtClean="0">
                <a:latin typeface="Arial" pitchFamily="34" charset="0"/>
              </a:rPr>
              <a:pPr>
                <a:defRPr/>
              </a:pPr>
              <a:t>1</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279400"/>
            <a:ext cx="2895600" cy="2012950"/>
          </a:xfrm>
        </p:spPr>
      </p:sp>
      <p:sp>
        <p:nvSpPr>
          <p:cNvPr id="3" name="Notes Placeholder 2"/>
          <p:cNvSpPr>
            <a:spLocks noGrp="1"/>
          </p:cNvSpPr>
          <p:nvPr>
            <p:ph type="body" idx="1"/>
          </p:nvPr>
        </p:nvSpPr>
        <p:spPr>
          <a:xfrm>
            <a:off x="692150" y="2444750"/>
            <a:ext cx="5618480" cy="6096000"/>
          </a:xfrm>
        </p:spPr>
        <p:txBody>
          <a:bodyPr/>
          <a:lstStyle/>
          <a:p>
            <a:r>
              <a:rPr lang="en-US" sz="1600" dirty="0" smtClean="0"/>
              <a:t>This handout may be familiar to some of you.  We have been using it to describe the detailed information in the federal Smart Snacks in School standards.</a:t>
            </a:r>
          </a:p>
          <a:p>
            <a:endParaRPr lang="en-US" sz="1600" dirty="0" smtClean="0"/>
          </a:p>
          <a:p>
            <a:r>
              <a:rPr lang="en-US" sz="1600" dirty="0" smtClean="0"/>
              <a:t>These federal regulations, which are known as Smart Snacks in School, became effective in July 2014.  You may be familiar with this chart that details the specifics of the nutrition standards for competitive foods from the Smart Snacks in School regulations.</a:t>
            </a:r>
            <a:r>
              <a:rPr lang="en-US" sz="1600" baseline="0" dirty="0" smtClean="0"/>
              <a:t>  Schools across the country, including Virginia, have been implementing these standards for more than three years.  The regulations are consistent with the Dietary Guidelines for Americans, incorporate science based recommendations, and specify general standards that require a competitive food to meet all of the nutrient standards and either:</a:t>
            </a:r>
          </a:p>
          <a:p>
            <a:pPr marL="285750" indent="-285750">
              <a:buFont typeface="Arial" panose="020B0604020202020204" pitchFamily="34" charset="0"/>
              <a:buChar char="•"/>
            </a:pPr>
            <a:r>
              <a:rPr lang="en-US" sz="1600" baseline="0" dirty="0" smtClean="0"/>
              <a:t>Be a grain product with 50% or more whole grain,</a:t>
            </a:r>
          </a:p>
          <a:p>
            <a:pPr marL="285750" indent="-285750">
              <a:buFont typeface="Arial" panose="020B0604020202020204" pitchFamily="34" charset="0"/>
              <a:buChar char="•"/>
            </a:pPr>
            <a:r>
              <a:rPr lang="en-US" sz="1600" baseline="0" dirty="0" smtClean="0"/>
              <a:t>Have as the first ingredient one of the other major food groups: fruits, vegetables, dairy, or protein, or</a:t>
            </a:r>
          </a:p>
          <a:p>
            <a:pPr marL="285750" indent="-285750">
              <a:buFont typeface="Arial" panose="020B0604020202020204" pitchFamily="34" charset="0"/>
              <a:buChar char="•"/>
            </a:pPr>
            <a:r>
              <a:rPr lang="en-US" sz="1600" baseline="0" dirty="0" smtClean="0"/>
              <a:t>Be a combination food that contains ¼ cup of fruit or vegetables.  </a:t>
            </a:r>
          </a:p>
          <a:p>
            <a:pPr marL="0" indent="0">
              <a:buFont typeface="Arial" panose="020B0604020202020204" pitchFamily="34" charset="0"/>
              <a:buNone/>
            </a:pPr>
            <a:r>
              <a:rPr lang="en-US" sz="1600" baseline="0" dirty="0" smtClean="0"/>
              <a:t>The food must first meet one of these general standards and then it must meet all of the nutrition standards.</a:t>
            </a:r>
          </a:p>
          <a:p>
            <a:endParaRPr lang="en-US" sz="1600" baseline="0" dirty="0" smtClean="0"/>
          </a:p>
          <a:p>
            <a:r>
              <a:rPr lang="en-US" sz="1600" baseline="0" dirty="0" smtClean="0"/>
              <a:t>The Department of Education, working with stakeholder groups, revised the proposed state regulations to align with these federal regulations with one exception, the state regulations do not address beverages.  Because of this regulatory silence on beverages in the state regulations, the federal regulations apply for all beverages.</a:t>
            </a:r>
          </a:p>
          <a:p>
            <a:endParaRPr lang="en-US" sz="1600" baseline="0" dirty="0" smtClean="0"/>
          </a:p>
          <a:p>
            <a:r>
              <a:rPr lang="en-US" sz="1600" baseline="0" dirty="0" smtClean="0"/>
              <a:t>Let’s look at a brief, simplified summary of the state nutrient standards and then follow that with a comparison of the federal and state standards.</a:t>
            </a:r>
            <a:r>
              <a:rPr lang="en-US" sz="1600" dirty="0" smtClean="0"/>
              <a:t>  </a:t>
            </a:r>
            <a:endParaRPr lang="en-US" sz="1600"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10</a:t>
            </a:fld>
            <a:endParaRPr lang="en-US" dirty="0"/>
          </a:p>
        </p:txBody>
      </p:sp>
    </p:spTree>
    <p:extLst>
      <p:ext uri="{BB962C8B-B14F-4D97-AF65-F5344CB8AC3E}">
        <p14:creationId xmlns:p14="http://schemas.microsoft.com/office/powerpoint/2010/main" val="229129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381000"/>
            <a:ext cx="3494087" cy="2619375"/>
          </a:xfrm>
          <a:prstGeom prst="rect">
            <a:avLst/>
          </a:prstGeom>
        </p:spPr>
      </p:sp>
      <p:sp>
        <p:nvSpPr>
          <p:cNvPr id="3" name="Notes Placeholder 2"/>
          <p:cNvSpPr>
            <a:spLocks noGrp="1"/>
          </p:cNvSpPr>
          <p:nvPr>
            <p:ph type="body" idx="1"/>
          </p:nvPr>
        </p:nvSpPr>
        <p:spPr>
          <a:xfrm>
            <a:off x="318642" y="3738901"/>
            <a:ext cx="6621548" cy="4872335"/>
          </a:xfrm>
          <a:prstGeom prst="rect">
            <a:avLst/>
          </a:prstGeom>
        </p:spPr>
        <p:txBody>
          <a:bodyPr>
            <a:normAutofit/>
          </a:bodyPr>
          <a:lstStyle/>
          <a:p>
            <a:r>
              <a:rPr lang="en-US" dirty="0" smtClean="0"/>
              <a:t>The summary of the state nutrition standards address four major nutrients, calories, fat, sugar, and sodium.  With regard to calories, snacks</a:t>
            </a:r>
            <a:r>
              <a:rPr lang="en-US" baseline="0" dirty="0" smtClean="0"/>
              <a:t> and side dishes must contain no more than 200 calories per serving and entrée items, which would be a cheeseburger or a slice of pizza, must contain no more than 350 calories.  With regard to fat, the item must contain less than or equal to 35% of the total calories from total fat.  Saturated fat must be less than 10% of total calories and trans fat must be zero grams in the serving of the product.  For sugar, the determination is made by weight.  35% or less of the weight of the product must be from total sugar.  And then finally, sodium.  An entrée that does not meet the NSLP or SBP exemption must be equal to or less than 480 mg. per item.  And snack and side items must be equal to or less than 200 mg. of sodium per serving.  So, let’s see how these nutrition standards compare to the federal. </a:t>
            </a:r>
            <a:endParaRPr lang="en-US" dirty="0" smtClean="0"/>
          </a:p>
          <a:p>
            <a:endParaRPr lang="en-US" dirty="0" smtClean="0"/>
          </a:p>
        </p:txBody>
      </p:sp>
      <p:sp>
        <p:nvSpPr>
          <p:cNvPr id="4" name="Slide Number Placeholder 3"/>
          <p:cNvSpPr>
            <a:spLocks noGrp="1"/>
          </p:cNvSpPr>
          <p:nvPr>
            <p:ph type="sldNum" sz="quarter" idx="10"/>
          </p:nvPr>
        </p:nvSpPr>
        <p:spPr>
          <a:xfrm>
            <a:off x="4069173" y="8843330"/>
            <a:ext cx="3109997" cy="465772"/>
          </a:xfrm>
          <a:prstGeom prst="rect">
            <a:avLst/>
          </a:prstGeom>
        </p:spPr>
        <p:txBody>
          <a:bodyPr/>
          <a:lstStyle/>
          <a:p>
            <a:fld id="{30E02E6D-B157-4C10-918A-C605841D56C4}" type="slidenum">
              <a:rPr lang="en-US" smtClean="0"/>
              <a:pPr/>
              <a:t>11</a:t>
            </a:fld>
            <a:endParaRPr lang="en-US" dirty="0"/>
          </a:p>
        </p:txBody>
      </p:sp>
    </p:spTree>
    <p:extLst>
      <p:ext uri="{BB962C8B-B14F-4D97-AF65-F5344CB8AC3E}">
        <p14:creationId xmlns:p14="http://schemas.microsoft.com/office/powerpoint/2010/main" val="140358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from this chart, the state and federal nutrition standards are consistent and aligned.  There are no nutrition standards in these state regulations that differ from the federal nutrition standards for foods available for sale to students at school during the school day.  The general standards for calories, fat, sugar, and sodium are all the same. </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12</a:t>
            </a:fld>
            <a:endParaRPr lang="en-US" dirty="0"/>
          </a:p>
        </p:txBody>
      </p:sp>
    </p:spTree>
    <p:extLst>
      <p:ext uri="{BB962C8B-B14F-4D97-AF65-F5344CB8AC3E}">
        <p14:creationId xmlns:p14="http://schemas.microsoft.com/office/powerpoint/2010/main" val="3786405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2078038" y="304800"/>
            <a:ext cx="2932112" cy="2198688"/>
          </a:xfrm>
          <a:prstGeom prst="rect">
            <a:avLst/>
          </a:prstGeom>
          <a:ln/>
        </p:spPr>
      </p:sp>
      <p:sp>
        <p:nvSpPr>
          <p:cNvPr id="150531" name="Notes Placeholder 2"/>
          <p:cNvSpPr>
            <a:spLocks noGrp="1"/>
          </p:cNvSpPr>
          <p:nvPr>
            <p:ph type="body" idx="1"/>
          </p:nvPr>
        </p:nvSpPr>
        <p:spPr>
          <a:xfrm>
            <a:off x="311151" y="2667000"/>
            <a:ext cx="6465888" cy="5932488"/>
          </a:xfrm>
          <a:prstGeom prst="rect">
            <a:avLst/>
          </a:prstGeom>
          <a:noFill/>
          <a:ln/>
        </p:spPr>
        <p:txBody>
          <a:bodyPr/>
          <a:lstStyle/>
          <a:p>
            <a:pPr>
              <a:spcBef>
                <a:spcPct val="0"/>
              </a:spcBef>
            </a:pPr>
            <a:r>
              <a:rPr lang="en-US" dirty="0" smtClean="0"/>
              <a:t>What does that look like?</a:t>
            </a:r>
          </a:p>
          <a:p>
            <a:pPr>
              <a:spcBef>
                <a:spcPct val="0"/>
              </a:spcBef>
            </a:pPr>
            <a:endParaRPr lang="en-US" dirty="0" smtClean="0"/>
          </a:p>
          <a:p>
            <a:pPr>
              <a:spcBef>
                <a:spcPct val="0"/>
              </a:spcBef>
            </a:pPr>
            <a:r>
              <a:rPr lang="en-US" dirty="0" smtClean="0"/>
              <a:t>This slide provides some examples of food and beverages that may or may not meet the standards.  It is important to note that each product must be evaluated individually as specific nutrition</a:t>
            </a:r>
            <a:r>
              <a:rPr lang="en-US" baseline="0" dirty="0" smtClean="0"/>
              <a:t> </a:t>
            </a:r>
            <a:r>
              <a:rPr lang="en-US" dirty="0" smtClean="0"/>
              <a:t>profiles of foods vary greatly.  </a:t>
            </a:r>
          </a:p>
          <a:p>
            <a:pPr>
              <a:spcBef>
                <a:spcPct val="0"/>
              </a:spcBef>
            </a:pPr>
            <a:endParaRPr lang="en-US" dirty="0" smtClean="0"/>
          </a:p>
          <a:p>
            <a:pPr>
              <a:spcBef>
                <a:spcPct val="0"/>
              </a:spcBef>
            </a:pPr>
            <a:r>
              <a:rPr lang="en-US" dirty="0" smtClean="0"/>
              <a:t>Foods such as vegetables, fruits, granola bars, low-fat tortilla chips, peanuts, and light popcorn will likely meet the nutrition standards.  </a:t>
            </a:r>
          </a:p>
          <a:p>
            <a:pPr>
              <a:spcBef>
                <a:spcPct val="0"/>
              </a:spcBef>
            </a:pPr>
            <a:endParaRPr lang="en-US" dirty="0" smtClean="0"/>
          </a:p>
          <a:p>
            <a:pPr>
              <a:spcBef>
                <a:spcPct val="0"/>
              </a:spcBef>
            </a:pPr>
            <a:r>
              <a:rPr lang="en-US" dirty="0" smtClean="0"/>
              <a:t>Typically, foods that are not likely to meet the standards include most fried foods such as donuts, and most desserts high in fat, calories, and sugar such as cakes, pastries, cookies, candy, and energy bars. </a:t>
            </a:r>
          </a:p>
          <a:p>
            <a:pPr>
              <a:spcBef>
                <a:spcPct val="0"/>
              </a:spcBef>
            </a:pPr>
            <a:endParaRPr lang="en-US" dirty="0" smtClean="0"/>
          </a:p>
          <a:p>
            <a:pPr>
              <a:spcBef>
                <a:spcPct val="0"/>
              </a:spcBef>
            </a:pPr>
            <a:r>
              <a:rPr lang="en-US" dirty="0" smtClean="0"/>
              <a:t>However, as we said, each food is formulated differently; it is critical to evaluate each food item on an individual basis to determine compliance.</a:t>
            </a:r>
          </a:p>
          <a:p>
            <a:pPr>
              <a:spcBef>
                <a:spcPct val="0"/>
              </a:spcBef>
            </a:pPr>
            <a:endParaRPr lang="en-US" dirty="0" smtClean="0"/>
          </a:p>
          <a:p>
            <a:pPr>
              <a:spcBef>
                <a:spcPct val="0"/>
              </a:spcBef>
            </a:pPr>
            <a:r>
              <a:rPr lang="en-US" dirty="0" smtClean="0"/>
              <a:t>You can see in the chart that the snacks that are not likely to meet the standards have many more, in that light blue bar, what we would call empty calories, primarily</a:t>
            </a:r>
            <a:r>
              <a:rPr lang="en-US" baseline="0" dirty="0" smtClean="0"/>
              <a:t> from added fats and sugars.  And, snacks that would meet the standards have fewer empty calories from added fats and sugars.</a:t>
            </a:r>
            <a:endParaRPr lang="en-US" dirty="0" smtClean="0"/>
          </a:p>
          <a:p>
            <a:pPr>
              <a:spcBef>
                <a:spcPct val="0"/>
              </a:spcBef>
            </a:pPr>
            <a:endParaRPr lang="en-US" dirty="0" smtClean="0"/>
          </a:p>
        </p:txBody>
      </p:sp>
      <p:sp>
        <p:nvSpPr>
          <p:cNvPr id="150532" name="Slide Number Placeholder 4"/>
          <p:cNvSpPr>
            <a:spLocks noGrp="1"/>
          </p:cNvSpPr>
          <p:nvPr>
            <p:ph type="sldNum" sz="quarter" idx="5"/>
          </p:nvPr>
        </p:nvSpPr>
        <p:spPr>
          <a:xfrm>
            <a:off x="3973514" y="8831265"/>
            <a:ext cx="3036887" cy="465137"/>
          </a:xfrm>
          <a:prstGeom prst="rect">
            <a:avLst/>
          </a:prstGeom>
          <a:noFill/>
        </p:spPr>
        <p:txBody>
          <a:bodyPr/>
          <a:lstStyle/>
          <a:p>
            <a:pPr defTabSz="922338"/>
            <a:fld id="{12A64257-55DD-4045-B237-C0100DB79A3F}" type="slidenum">
              <a:rPr lang="en-US" smtClean="0"/>
              <a:pPr defTabSz="922338"/>
              <a:t>13</a:t>
            </a:fld>
            <a:endParaRPr lang="en-US" smtClean="0"/>
          </a:p>
        </p:txBody>
      </p:sp>
    </p:spTree>
    <p:extLst>
      <p:ext uri="{BB962C8B-B14F-4D97-AF65-F5344CB8AC3E}">
        <p14:creationId xmlns:p14="http://schemas.microsoft.com/office/powerpoint/2010/main" val="688424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regulations permit states to allow a limited number of exemptions</a:t>
            </a:r>
            <a:r>
              <a:rPr lang="en-US" baseline="0" dirty="0" smtClean="0"/>
              <a:t> to these nutrition standards, but exemptions are not required.  In 2015, the Virginia General Assembly passed legislation that required DOE to incorporate standards for limited number of exempt fundraisers into these state regulations on competitive foods.  </a:t>
            </a:r>
          </a:p>
          <a:p>
            <a:endParaRPr lang="en-US" baseline="0" dirty="0" smtClean="0"/>
          </a:p>
          <a:p>
            <a:r>
              <a:rPr lang="en-US" baseline="0" dirty="0" smtClean="0"/>
              <a:t>The fundraiser exemption was first implemented in Virginia by a state Board of Education resolution in November 2015.  However, there were no regulations to provide specific guidelines for these exemptions.  These new regulations provide the guidelines that must be followed if exempt fundraisers are permitted.  </a:t>
            </a:r>
            <a:endParaRPr lang="en-US" dirty="0"/>
          </a:p>
        </p:txBody>
      </p:sp>
      <p:sp>
        <p:nvSpPr>
          <p:cNvPr id="4" name="Slide Number Placeholder 3"/>
          <p:cNvSpPr>
            <a:spLocks noGrp="1"/>
          </p:cNvSpPr>
          <p:nvPr>
            <p:ph type="sldNum" sz="quarter" idx="10"/>
          </p:nvPr>
        </p:nvSpPr>
        <p:spPr/>
        <p:txBody>
          <a:bodyPr/>
          <a:lstStyle/>
          <a:p>
            <a:fld id="{858E5CBF-EED2-42A0-8144-C2ABBDCE7642}" type="slidenum">
              <a:rPr lang="en-US" smtClean="0"/>
              <a:t>14</a:t>
            </a:fld>
            <a:endParaRPr lang="en-US" dirty="0"/>
          </a:p>
        </p:txBody>
      </p:sp>
    </p:spTree>
    <p:extLst>
      <p:ext uri="{BB962C8B-B14F-4D97-AF65-F5344CB8AC3E}">
        <p14:creationId xmlns:p14="http://schemas.microsoft.com/office/powerpoint/2010/main" val="425929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Exempt fundraisers, if permitted in the local school division’s wellness policy, are the responsibility of the LEA (local educational</a:t>
            </a:r>
            <a:r>
              <a:rPr lang="en-US" baseline="0" dirty="0" smtClean="0"/>
              <a:t> agency)</a:t>
            </a:r>
            <a:r>
              <a:rPr lang="en-US" dirty="0" smtClean="0"/>
              <a:t> – the school nutrition program may not be exempt from the state or federal regulations.  Let me say that again, these exemptions would apply to foods that are not sold by the SNP, because the SNP may not be exempt from state or federal regulations.  Each</a:t>
            </a:r>
            <a:r>
              <a:rPr lang="en-US" baseline="0" dirty="0" smtClean="0"/>
              <a:t> school may conduct a maximum of 30 school-sponsored fundraisers per year that sell foods or beverages which are exempt from the state and federal nutrition standards.  The LEA is not required to permit exempt fundraisers and instead could require all fundraisers that sell foods or beverages to meet the nutrition standards.</a:t>
            </a:r>
          </a:p>
          <a:p>
            <a:endParaRPr lang="en-US" baseline="0" dirty="0" smtClean="0"/>
          </a:p>
          <a:p>
            <a:r>
              <a:rPr lang="en-US" baseline="0" dirty="0" smtClean="0"/>
              <a:t>The LEA could also limit the number of exempt fundraisers to fewer than 30, or could create a limit for each grade level school, for example 5 exempt fundraisers in elementary schools and 10 exempt fundraisers in secondary schools. The LEA may always set a standard that is more restrictive than the state or federal regulations, but may not set a standard that is less restrictive.</a:t>
            </a:r>
          </a:p>
          <a:p>
            <a:endParaRPr lang="en-US" baseline="0"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15</a:t>
            </a:fld>
            <a:endParaRPr lang="en-US" dirty="0"/>
          </a:p>
        </p:txBody>
      </p:sp>
    </p:spTree>
    <p:extLst>
      <p:ext uri="{BB962C8B-B14F-4D97-AF65-F5344CB8AC3E}">
        <p14:creationId xmlns:p14="http://schemas.microsoft.com/office/powerpoint/2010/main" val="1848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2775" y="279400"/>
            <a:ext cx="2792730" cy="2094230"/>
          </a:xfrm>
        </p:spPr>
      </p:sp>
      <p:sp>
        <p:nvSpPr>
          <p:cNvPr id="3" name="Notes Placeholder 2"/>
          <p:cNvSpPr>
            <a:spLocks noGrp="1"/>
          </p:cNvSpPr>
          <p:nvPr>
            <p:ph type="body" idx="1"/>
          </p:nvPr>
        </p:nvSpPr>
        <p:spPr>
          <a:xfrm>
            <a:off x="692150" y="2457886"/>
            <a:ext cx="5867400" cy="6235263"/>
          </a:xfrm>
        </p:spPr>
        <p:txBody>
          <a:bodyPr/>
          <a:lstStyle/>
          <a:p>
            <a:r>
              <a:rPr lang="en-US" dirty="0" smtClean="0"/>
              <a:t>What is the definition of a</a:t>
            </a:r>
            <a:r>
              <a:rPr lang="en-US" baseline="0" dirty="0" smtClean="0"/>
              <a:t> fundraiser?  For the purpose of these regulations, a fundraiser is defined as one or more fundraising activities that last one school day.  </a:t>
            </a:r>
          </a:p>
          <a:p>
            <a:endParaRPr lang="en-US" baseline="0" dirty="0" smtClean="0"/>
          </a:p>
          <a:p>
            <a:r>
              <a:rPr lang="en-US" baseline="0" dirty="0" smtClean="0"/>
              <a:t>One day, one fundraiser – if multiple groups sponsor a fundraiser on the same day, it’s still one fundraiser.  If one group sponsors a fundraiser for 5 days during the week, that would be counted as 5 fundraisers toward the maximum of 30.</a:t>
            </a:r>
          </a:p>
          <a:p>
            <a:endParaRPr lang="en-US" baseline="0" dirty="0" smtClean="0"/>
          </a:p>
          <a:p>
            <a:r>
              <a:rPr lang="en-US" baseline="0" dirty="0" smtClean="0"/>
              <a:t>This regulation for exempt fundraisers has a limit of 30 total school days when foods or beverages that do not meet the nutrition standards may be sold to students.  One or more organizations may sponsor a fundraiser on one school day and the total number of days when that may be approved by the LEA is 30.  The LEA must track the number of exempt fundraisers, if they are permitted, along with other information, such as the name of the organization and the item(s) sold.  More information on those requirements follows in the LEA responsibility section of this webinar. </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16</a:t>
            </a:fld>
            <a:endParaRPr lang="en-US" dirty="0"/>
          </a:p>
        </p:txBody>
      </p:sp>
    </p:spTree>
    <p:extLst>
      <p:ext uri="{BB962C8B-B14F-4D97-AF65-F5344CB8AC3E}">
        <p14:creationId xmlns:p14="http://schemas.microsoft.com/office/powerpoint/2010/main" val="216712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Fundraisers that sell foods and beverages that meet the nutrition standards, or fundraisers that do not</a:t>
            </a:r>
            <a:r>
              <a:rPr lang="en-US" baseline="0" dirty="0" smtClean="0"/>
              <a:t> sell foods or beverages do not require an exemption.  But they are restricted by other state regulations.</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17</a:t>
            </a:fld>
            <a:endParaRPr lang="en-US" dirty="0"/>
          </a:p>
        </p:txBody>
      </p:sp>
    </p:spTree>
    <p:extLst>
      <p:ext uri="{BB962C8B-B14F-4D97-AF65-F5344CB8AC3E}">
        <p14:creationId xmlns:p14="http://schemas.microsoft.com/office/powerpoint/2010/main" val="3777635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a:t>
            </a:r>
            <a:r>
              <a:rPr lang="en-US" baseline="0" dirty="0" smtClean="0"/>
              <a:t> state regulations restrict the sale of foods or beverages (compliant with the nutrition standards or exempt from the nutrition standards) anywhere on the campus during the school meal times as defined on this slide.  The school nutrition program may sell foods and beverages a la carte during these times and the revenue from those sales must be deposited to the school nutrition account.  But, other entities are restricted from selling any products from 6 in the morning through the end of the breakfast period and from the beginning of the first scheduled lunch period through the end of the last.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18</a:t>
            </a:fld>
            <a:endParaRPr lang="en-US" dirty="0"/>
          </a:p>
        </p:txBody>
      </p:sp>
    </p:spTree>
    <p:extLst>
      <p:ext uri="{BB962C8B-B14F-4D97-AF65-F5344CB8AC3E}">
        <p14:creationId xmlns:p14="http://schemas.microsoft.com/office/powerpoint/2010/main" val="708386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 should</a:t>
            </a:r>
            <a:r>
              <a:rPr lang="en-US" baseline="0" dirty="0" smtClean="0"/>
              <a:t> consult with the SNP director in the division as a resource for meeting these regulations.  The school nutrition program may partner with school-sponsored organizations to provide information on products.  Some school divisions’ SNP allow school-sponsored organizations to purchase products that meet the nutrition standards from their SNP for their fundraiser.  And, some SNP also help these school-sponsored organizations by working with them to use the available tools to evaluate different products to determine if they comply with these nutrition standards.  </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19</a:t>
            </a:fld>
            <a:endParaRPr lang="en-US" dirty="0"/>
          </a:p>
        </p:txBody>
      </p:sp>
    </p:spTree>
    <p:extLst>
      <p:ext uri="{BB962C8B-B14F-4D97-AF65-F5344CB8AC3E}">
        <p14:creationId xmlns:p14="http://schemas.microsoft.com/office/powerpoint/2010/main" val="154943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980713" y="8843329"/>
            <a:ext cx="3042388" cy="465772"/>
          </a:xfrm>
          <a:prstGeom prst="rect">
            <a:avLst/>
          </a:prstGeom>
          <a:noFill/>
          <a:ln w="9525">
            <a:noFill/>
            <a:miter lim="800000"/>
            <a:headEnd/>
            <a:tailEnd/>
          </a:ln>
        </p:spPr>
        <p:txBody>
          <a:bodyPr lIns="93267" tIns="46633" rIns="93267" bIns="46633" anchor="b"/>
          <a:lstStyle/>
          <a:p>
            <a:pPr algn="r" defTabSz="927668"/>
            <a:fld id="{A7CC1370-EA22-4A6A-A392-2F9078154583}" type="slidenum">
              <a:rPr lang="en-US" sz="1100">
                <a:latin typeface="Times New Roman" pitchFamily="18" charset="0"/>
              </a:rPr>
              <a:pPr algn="r" defTabSz="927668"/>
              <a:t>2</a:t>
            </a:fld>
            <a:endParaRPr lang="en-US" sz="1100" dirty="0">
              <a:latin typeface="Times New Roman" pitchFamily="18" charset="0"/>
            </a:endParaRPr>
          </a:p>
        </p:txBody>
      </p:sp>
      <p:sp>
        <p:nvSpPr>
          <p:cNvPr id="137219" name="Rectangle 2"/>
          <p:cNvSpPr>
            <a:spLocks noGrp="1" noRot="1" noChangeAspect="1" noChangeArrowheads="1" noTextEdit="1"/>
          </p:cNvSpPr>
          <p:nvPr>
            <p:ph type="sldImg"/>
          </p:nvPr>
        </p:nvSpPr>
        <p:spPr>
          <a:xfrm>
            <a:off x="1484313" y="698500"/>
            <a:ext cx="4054475" cy="3040063"/>
          </a:xfrm>
          <a:ln/>
        </p:spPr>
      </p:sp>
      <p:sp>
        <p:nvSpPr>
          <p:cNvPr id="108548" name="Rectangle 3"/>
          <p:cNvSpPr>
            <a:spLocks noGrp="1" noChangeArrowheads="1"/>
          </p:cNvSpPr>
          <p:nvPr>
            <p:ph type="body" idx="1"/>
          </p:nvPr>
        </p:nvSpPr>
        <p:spPr>
          <a:xfrm>
            <a:off x="298991" y="3967814"/>
            <a:ext cx="6425120" cy="4970895"/>
          </a:xfrm>
          <a:ln/>
        </p:spPr>
        <p:txBody>
          <a:bodyPr/>
          <a:lstStyle/>
          <a:p>
            <a:pPr eaLnBrk="1" hangingPunct="1">
              <a:defRPr/>
            </a:pPr>
            <a:r>
              <a:rPr lang="en-US" i="1" dirty="0" smtClean="0"/>
              <a:t>Here is a brief outline of today’s webinar.  We will begin by discussing what the new state regulations are and all of the information that we are going to address</a:t>
            </a:r>
            <a:r>
              <a:rPr lang="en-US" i="1" baseline="0" dirty="0" smtClean="0"/>
              <a:t> today is taken directly from the state regulations.  The state regulations are in order of the way we are going to cover the information on today’s slides.  If you downloaded the Superintendent’s Memo, 291-17 and Attachment A, then you will have this outline.  In addition to the specifics of the regulations which would include the local wellness policy, the LEA and SFA responsibilities, and everyone’s most burning topic, exempt fundraisers, we also talk about an online toolkit DOE is developing to provide resources and help you implement these new regulations. </a:t>
            </a:r>
            <a:endParaRPr lang="en-US" i="1" dirty="0" smtClean="0"/>
          </a:p>
        </p:txBody>
      </p:sp>
      <p:sp>
        <p:nvSpPr>
          <p:cNvPr id="137222" name="Slide Number Placeholder 7"/>
          <p:cNvSpPr>
            <a:spLocks noGrp="1"/>
          </p:cNvSpPr>
          <p:nvPr>
            <p:ph type="sldNum" sz="quarter" idx="5"/>
          </p:nvPr>
        </p:nvSpPr>
        <p:spPr>
          <a:noFill/>
        </p:spPr>
        <p:txBody>
          <a:bodyPr/>
          <a:lstStyle/>
          <a:p>
            <a:pPr defTabSz="930878"/>
            <a:fld id="{7E48B83A-E90D-4631-8C6B-54ABBAE15042}" type="slidenum">
              <a:rPr lang="en-US" smtClean="0"/>
              <a:pPr defTabSz="930878"/>
              <a:t>2</a:t>
            </a:fld>
            <a:endParaRPr lang="en-US" dirty="0" smtClean="0"/>
          </a:p>
        </p:txBody>
      </p:sp>
    </p:spTree>
    <p:extLst>
      <p:ext uri="{BB962C8B-B14F-4D97-AF65-F5344CB8AC3E}">
        <p14:creationId xmlns:p14="http://schemas.microsoft.com/office/powerpoint/2010/main" val="1368070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you see some resources that can potentially be used by either the LEA or the SFA to determine if products and items</a:t>
            </a:r>
            <a:r>
              <a:rPr lang="en-US" baseline="0" dirty="0" smtClean="0"/>
              <a:t> meet these nutrition standards and meet the regulations for fundraisers in these state requirements.  </a:t>
            </a:r>
          </a:p>
          <a:p>
            <a:r>
              <a:rPr lang="en-US" baseline="0" dirty="0" smtClean="0"/>
              <a:t>A number of these resources are perhaps familiar to you:  the USDA resource on nonfood fundraisers; another USDA resource that outlines healthy food and beverage items; the Alliance for a Healthier Generation Smart Snacks Compliance calculator; and the Alliance’s list of foods that have already been put through the calculator and are compliant with the nutrition standards.  And, finally, one that was new to me but may be familiar to you.  Amazon has an online store called the Healthier Generation store.  They have partnered with the Alliance for a Healthier Generation to provide easy online ordering for foods that meet the new standards and that be of help to school-sponsored fundraising organizations. </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20</a:t>
            </a:fld>
            <a:endParaRPr lang="en-US" dirty="0"/>
          </a:p>
        </p:txBody>
      </p:sp>
    </p:spTree>
    <p:extLst>
      <p:ext uri="{BB962C8B-B14F-4D97-AF65-F5344CB8AC3E}">
        <p14:creationId xmlns:p14="http://schemas.microsoft.com/office/powerpoint/2010/main" val="381421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section of these regulations is 8VAC20-740, detailed information on implementation of the requirements and compliance with these regulations in the following areas:</a:t>
            </a:r>
          </a:p>
          <a:p>
            <a:pPr marL="285750" indent="-285750">
              <a:buFont typeface="Arial" panose="020B0604020202020204" pitchFamily="34" charset="0"/>
              <a:buChar char="•"/>
            </a:pPr>
            <a:r>
              <a:rPr lang="en-US" baseline="0" dirty="0" smtClean="0"/>
              <a:t>State regulations for the federally required Local Wellness Policy</a:t>
            </a:r>
          </a:p>
          <a:p>
            <a:pPr marL="285750" indent="-285750">
              <a:buFont typeface="Arial" panose="020B0604020202020204" pitchFamily="34" charset="0"/>
              <a:buChar char="•"/>
            </a:pPr>
            <a:r>
              <a:rPr lang="en-US" baseline="0" dirty="0" smtClean="0"/>
              <a:t>LEA and SFA responsibilities for compliance with the regulations</a:t>
            </a:r>
          </a:p>
          <a:p>
            <a:pPr marL="285750" indent="-285750">
              <a:buFont typeface="Arial" panose="020B0604020202020204" pitchFamily="34" charset="0"/>
              <a:buChar char="•"/>
            </a:pPr>
            <a:r>
              <a:rPr lang="en-US" baseline="0" dirty="0" smtClean="0"/>
              <a:t>Recordkeeping and documentation requirements</a:t>
            </a:r>
          </a:p>
          <a:p>
            <a:pPr marL="285750" indent="-285750">
              <a:buFont typeface="Arial" panose="020B0604020202020204" pitchFamily="34" charset="0"/>
              <a:buChar char="•"/>
            </a:pPr>
            <a:r>
              <a:rPr lang="en-US" baseline="0" dirty="0" smtClean="0"/>
              <a:t>And, DOE responsibilities to provide guidance to LEAs and SFAs and to monitor compliance </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21</a:t>
            </a:fld>
            <a:endParaRPr lang="en-US" dirty="0"/>
          </a:p>
        </p:txBody>
      </p:sp>
    </p:spTree>
    <p:extLst>
      <p:ext uri="{BB962C8B-B14F-4D97-AF65-F5344CB8AC3E}">
        <p14:creationId xmlns:p14="http://schemas.microsoft.com/office/powerpoint/2010/main" val="3598217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you are very familiar with the federal requirements of the local wellness</a:t>
            </a:r>
            <a:r>
              <a:rPr lang="en-US" baseline="0" dirty="0" smtClean="0"/>
              <a:t> policy.  These state regulations supplement those requirements.  They do not take the place of the federal requirements for the local wellness policy.  </a:t>
            </a:r>
            <a:r>
              <a:rPr lang="en-US" dirty="0" smtClean="0"/>
              <a:t>As of July 1, of this year, school divisions were required to update their federally required local wellness policies and to include certain standards that would strengthen</a:t>
            </a:r>
            <a:r>
              <a:rPr lang="en-US" baseline="0" dirty="0" smtClean="0"/>
              <a:t> the policy and further promote student wellness.  These state regulations reinforce those requirements and provide Virginia guidelines for the LWP for the purposes of these regulations.  One of the things in both the federal and state requirements is an LEA official with authority to monitor and enforce the policy must be identified.</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22</a:t>
            </a:fld>
            <a:endParaRPr lang="en-US" dirty="0"/>
          </a:p>
        </p:txBody>
      </p:sp>
    </p:spTree>
    <p:extLst>
      <p:ext uri="{BB962C8B-B14F-4D97-AF65-F5344CB8AC3E}">
        <p14:creationId xmlns:p14="http://schemas.microsoft.com/office/powerpoint/2010/main" val="2869280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these state regulations, local wellness policy requirements mandate</a:t>
            </a:r>
            <a:r>
              <a:rPr lang="en-US" baseline="0" dirty="0" smtClean="0"/>
              <a:t> that the local school board incorporate and adopt the state nutrition standards in these regulations into their local wellness policy.  Since we’ve already talked about these regulations being consistent with the federal standards, if your local wellness policy is up to date and has incorporated the </a:t>
            </a:r>
            <a:r>
              <a:rPr lang="en-US" baseline="0" dirty="0" err="1" smtClean="0"/>
              <a:t>SSiS</a:t>
            </a:r>
            <a:r>
              <a:rPr lang="en-US" baseline="0" dirty="0" smtClean="0"/>
              <a:t> standards into the policy, then you can review the standards in the state regulations and they should already be present in your LWP.  So you can say check it off the list, that one we have accomplished.</a:t>
            </a:r>
          </a:p>
          <a:p>
            <a:endParaRPr lang="en-US" baseline="0" dirty="0" smtClean="0"/>
          </a:p>
          <a:p>
            <a:r>
              <a:rPr lang="en-US" baseline="0" dirty="0" smtClean="0"/>
              <a:t>The state regulations go further and say that in the local wellness policy (LWP), the LEA shall define the leadership who will enforce the LWP.  The LEA shall also establish goals for nutrition promotion, nutrition education, physical activities, and other school-based activities to promote student wellness.  And, in the local wellness policy, the LEA should establish policies that address marketing and advertising of only foods that meet the nutrition standards.  Again, very consistent with the federal requirements.  These state regulations are expressing support for and reinforcement of the best practices that should already be incorporated into the federal LWP. </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23</a:t>
            </a:fld>
            <a:endParaRPr lang="en-US" dirty="0"/>
          </a:p>
        </p:txBody>
      </p:sp>
    </p:spTree>
    <p:extLst>
      <p:ext uri="{BB962C8B-B14F-4D97-AF65-F5344CB8AC3E}">
        <p14:creationId xmlns:p14="http://schemas.microsoft.com/office/powerpoint/2010/main" val="1145621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574675"/>
            <a:ext cx="6002337" cy="4502150"/>
          </a:xfrm>
        </p:spPr>
      </p:sp>
      <p:sp>
        <p:nvSpPr>
          <p:cNvPr id="4" name="Slide Number Placeholder 3"/>
          <p:cNvSpPr>
            <a:spLocks noGrp="1"/>
          </p:cNvSpPr>
          <p:nvPr>
            <p:ph type="sldNum" sz="quarter" idx="10"/>
          </p:nvPr>
        </p:nvSpPr>
        <p:spPr/>
        <p:txBody>
          <a:bodyPr/>
          <a:lstStyle/>
          <a:p>
            <a:fld id="{391105E4-9E70-4B8C-B294-1B0219D99967}" type="slidenum">
              <a:rPr lang="en-US" smtClean="0"/>
              <a:pPr/>
              <a:t>24</a:t>
            </a:fld>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The best possible option for consistent nutrition messaging throughout the school environment is to follow the state and federal standards for all foods and beverages available for sale to students during the school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B95B2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B95B22"/>
                </a:solidFill>
              </a:rPr>
              <a:t>That is our best practice.</a:t>
            </a:r>
            <a:r>
              <a:rPr lang="en-US" sz="1800" baseline="0" dirty="0" smtClean="0">
                <a:solidFill>
                  <a:srgbClr val="B95B22"/>
                </a:solidFill>
              </a:rPr>
              <a:t>  That is what we would all strive to do on behalf of the students in our school divisions.</a:t>
            </a:r>
            <a:endParaRPr lang="en-US" sz="1800" dirty="0" smtClean="0">
              <a:solidFill>
                <a:srgbClr val="B95B22"/>
              </a:solidFill>
            </a:endParaRPr>
          </a:p>
          <a:p>
            <a:endParaRPr lang="en-US" dirty="0"/>
          </a:p>
        </p:txBody>
      </p:sp>
    </p:spTree>
    <p:extLst>
      <p:ext uri="{BB962C8B-B14F-4D97-AF65-F5344CB8AC3E}">
        <p14:creationId xmlns:p14="http://schemas.microsoft.com/office/powerpoint/2010/main" val="1372101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 of these regulations, the Local Wellness Policy and Exempt Fundraisers are a shared duty with specific responsibilities assigned in these regulations to both the Local Education</a:t>
            </a:r>
            <a:r>
              <a:rPr lang="en-US" baseline="0" dirty="0" smtClean="0"/>
              <a:t> Agency and the School Food Authority.</a:t>
            </a:r>
          </a:p>
          <a:p>
            <a:r>
              <a:rPr lang="en-US" baseline="0" dirty="0" smtClean="0"/>
              <a:t>The LEA represents the school board, the superintendent, and the principals and the school food authority is also known as the school nutrition program, the school nutrition director and the staff.</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25</a:t>
            </a:fld>
            <a:endParaRPr lang="en-US" dirty="0"/>
          </a:p>
        </p:txBody>
      </p:sp>
    </p:spTree>
    <p:extLst>
      <p:ext uri="{BB962C8B-B14F-4D97-AF65-F5344CB8AC3E}">
        <p14:creationId xmlns:p14="http://schemas.microsoft.com/office/powerpoint/2010/main" val="1211846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2775" y="279400"/>
            <a:ext cx="2792730" cy="2094230"/>
          </a:xfrm>
        </p:spPr>
      </p:sp>
      <p:sp>
        <p:nvSpPr>
          <p:cNvPr id="3" name="Notes Placeholder 2"/>
          <p:cNvSpPr>
            <a:spLocks noGrp="1"/>
          </p:cNvSpPr>
          <p:nvPr>
            <p:ph type="body" idx="1"/>
          </p:nvPr>
        </p:nvSpPr>
        <p:spPr>
          <a:xfrm>
            <a:off x="463550" y="2520950"/>
            <a:ext cx="6089650" cy="6553200"/>
          </a:xfrm>
        </p:spPr>
        <p:txBody>
          <a:bodyPr/>
          <a:lstStyle/>
          <a:p>
            <a:r>
              <a:rPr lang="en-US" sz="1700" dirty="0" smtClean="0"/>
              <a:t>Let’s take a</a:t>
            </a:r>
            <a:r>
              <a:rPr lang="en-US" sz="1700" baseline="0" dirty="0" smtClean="0"/>
              <a:t> look at the specific responsibilities of the LEA.</a:t>
            </a:r>
            <a:endParaRPr lang="en-US" sz="1700" dirty="0" smtClean="0"/>
          </a:p>
          <a:p>
            <a:pPr marL="285750" indent="-285750">
              <a:buFont typeface="Arial" panose="020B0604020202020204" pitchFamily="34" charset="0"/>
              <a:buChar char="•"/>
            </a:pPr>
            <a:r>
              <a:rPr lang="en-US" sz="1700" baseline="0" dirty="0" smtClean="0"/>
              <a:t>First, to identify and establish which LEA staff at the division level will monitor and enforce compliance with these regulations.  That is a general requirement for all parts of these regulations.</a:t>
            </a:r>
          </a:p>
          <a:p>
            <a:pPr marL="285750" indent="-285750">
              <a:buFont typeface="Arial" panose="020B0604020202020204" pitchFamily="34" charset="0"/>
              <a:buChar char="•"/>
            </a:pPr>
            <a:r>
              <a:rPr lang="en-US" sz="1700" baseline="0" dirty="0" smtClean="0"/>
              <a:t>Second, designate specific individuals at the division and school levels that will monitor compliance in all areas outside the control of the school nutrition program.  And these individuals cannot be employed by the SNP.</a:t>
            </a:r>
          </a:p>
          <a:p>
            <a:pPr marL="742950" lvl="1" indent="-285750">
              <a:buFont typeface="Arial" panose="020B0604020202020204" pitchFamily="34" charset="0"/>
              <a:buChar char="•"/>
            </a:pPr>
            <a:r>
              <a:rPr lang="en-US" sz="1700" baseline="0" dirty="0" smtClean="0"/>
              <a:t>Monitoring compliance for non-SNP areas includes maintaining records of compliance with the nutrition standards for any foods sold on the school campus during the school day outside of the SNP as detailed in earlier slides.  </a:t>
            </a:r>
          </a:p>
          <a:p>
            <a:pPr marL="742950" lvl="1" indent="-285750">
              <a:buFont typeface="Arial" panose="020B0604020202020204" pitchFamily="34" charset="0"/>
              <a:buChar char="•"/>
            </a:pPr>
            <a:r>
              <a:rPr lang="en-US" sz="1700" baseline="0" dirty="0" smtClean="0"/>
              <a:t>It also requires the individual to work with any organizations or school activities that sell compliant foods or beverages to maintain appropriate records documenting compliance with the nutrition standards, the requirements not to sell any foods or beverages during the school meal service times, and the types of items sold, frequency, time and location of these sales. </a:t>
            </a:r>
          </a:p>
          <a:p>
            <a:pPr marL="285750" lvl="0" indent="-285750">
              <a:buFont typeface="Arial" panose="020B0604020202020204" pitchFamily="34" charset="0"/>
              <a:buChar char="•"/>
            </a:pPr>
            <a:r>
              <a:rPr lang="en-US" sz="1700" baseline="0" dirty="0" smtClean="0"/>
              <a:t>Finally, it is the responsibility of the LEA designated division and school level staff to comply with the fundraiser requirements detailed in the division’s LWP.  And, if permitted, to maintain documentation of the number of exempt fundraisers, if any, conducted at each school. </a:t>
            </a:r>
            <a:endParaRPr lang="en-US" sz="1700"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26</a:t>
            </a:fld>
            <a:endParaRPr lang="en-US" dirty="0"/>
          </a:p>
        </p:txBody>
      </p:sp>
    </p:spTree>
    <p:extLst>
      <p:ext uri="{BB962C8B-B14F-4D97-AF65-F5344CB8AC3E}">
        <p14:creationId xmlns:p14="http://schemas.microsoft.com/office/powerpoint/2010/main" val="2871733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2775" y="279400"/>
            <a:ext cx="2621677" cy="1965960"/>
          </a:xfrm>
        </p:spPr>
      </p:sp>
      <p:sp>
        <p:nvSpPr>
          <p:cNvPr id="3" name="Notes Placeholder 2"/>
          <p:cNvSpPr>
            <a:spLocks noGrp="1"/>
          </p:cNvSpPr>
          <p:nvPr>
            <p:ph type="body" idx="1"/>
          </p:nvPr>
        </p:nvSpPr>
        <p:spPr>
          <a:xfrm>
            <a:off x="692150" y="2368550"/>
            <a:ext cx="6096000" cy="6705600"/>
          </a:xfrm>
        </p:spPr>
        <p:txBody>
          <a:bodyPr/>
          <a:lstStyle/>
          <a:p>
            <a:r>
              <a:rPr lang="en-US" dirty="0" smtClean="0"/>
              <a:t>The approval</a:t>
            </a:r>
            <a:r>
              <a:rPr lang="en-US" baseline="0" dirty="0" smtClean="0"/>
              <a:t> of an exempt fundraiser should take place in sufficient time before the day of the activity to determine if it is allowable, to determine how many fundraisers have been conducted during the school year, and to determine if the organization or activity meets the standards set forth in the LWP.  </a:t>
            </a:r>
          </a:p>
          <a:p>
            <a:endParaRPr lang="en-US" baseline="0" dirty="0" smtClean="0"/>
          </a:p>
          <a:p>
            <a:r>
              <a:rPr lang="en-US" baseline="0" dirty="0" smtClean="0"/>
              <a:t>To accomplish this task, LEA officials might consider using a “permit” or official signage that would provide documentation of this approval of the fundraiser.  And, the signage or permit could be posted by the organization at the time the exempt fundraiser is conducted.  A process to ensure only approved fundraisers, whether they sell products that meet the nutrition standards or they are exempt from the nutrition standards, is important to be sure that any fundraisers held on school grounds during the school day would promote consistent implementation of the regulations and prevent non-compliance by any individuals or organizations.  </a:t>
            </a:r>
          </a:p>
          <a:p>
            <a:endParaRPr lang="en-US" baseline="0" dirty="0" smtClean="0"/>
          </a:p>
          <a:p>
            <a:r>
              <a:rPr lang="en-US" baseline="0" dirty="0" smtClean="0"/>
              <a:t>Documentation of exempt fundraisers must be maintained on file by the LEA official for a period of three years beyond the school year in which the exempt fundraiser was conducted.  </a:t>
            </a:r>
          </a:p>
          <a:p>
            <a:endParaRPr lang="en-US" baseline="0" dirty="0" smtClean="0"/>
          </a:p>
          <a:p>
            <a:r>
              <a:rPr lang="en-US" baseline="0" dirty="0" smtClean="0"/>
              <a:t>On the screen is an example of a tool LEA officials might use for tracking purposes.  It will be posted to the DOE website as part of the resources provided after this webinar.  It is just one way to track the 30 or fewer, whatever the standards are in your school division.  Those are the LEA responsibilities. </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27</a:t>
            </a:fld>
            <a:endParaRPr lang="en-US" dirty="0"/>
          </a:p>
        </p:txBody>
      </p:sp>
    </p:spTree>
    <p:extLst>
      <p:ext uri="{BB962C8B-B14F-4D97-AF65-F5344CB8AC3E}">
        <p14:creationId xmlns:p14="http://schemas.microsoft.com/office/powerpoint/2010/main" val="3514028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the responsibilities</a:t>
            </a:r>
            <a:r>
              <a:rPr lang="en-US" baseline="0" dirty="0" smtClean="0"/>
              <a:t> of the school food authority (SFA).  These </a:t>
            </a:r>
            <a:r>
              <a:rPr lang="en-US" dirty="0" smtClean="0"/>
              <a:t>responsibilities include </a:t>
            </a:r>
            <a:r>
              <a:rPr lang="en-US" baseline="0" dirty="0" smtClean="0"/>
              <a:t>compliance with all aspects of the state and federal regulations governing the sale of competitive foods as part of the school nutrition programs.  Documentation of compliance with the nutrition standards for all food and beverages sold to students as part of the program must be maintained.  All products sold by the SNP must meet the nutrition standards outlined in the Smart Snacks in School regulations and these state regulations. </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28</a:t>
            </a:fld>
            <a:endParaRPr lang="en-US" dirty="0"/>
          </a:p>
        </p:txBody>
      </p:sp>
    </p:spTree>
    <p:extLst>
      <p:ext uri="{BB962C8B-B14F-4D97-AF65-F5344CB8AC3E}">
        <p14:creationId xmlns:p14="http://schemas.microsoft.com/office/powerpoint/2010/main" val="3439206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the LEA and SFA are required to maintain records and documentation of compliance.</a:t>
            </a:r>
            <a:r>
              <a:rPr lang="en-US" baseline="0" dirty="0" smtClean="0"/>
              <a:t>  </a:t>
            </a:r>
            <a:r>
              <a:rPr lang="en-US" dirty="0" smtClean="0"/>
              <a:t>This slide restates these recordkeeping and documentation responsibilities.  It is important to note that whether a food is compliant with these nutrition standards or exempt from these nutrition standards, documentation must be maintained at both the LEA and SFA level, depending on who is selling the item.  And that kind of documentation to show compliance with the nutrition standards or exemption</a:t>
            </a:r>
            <a:r>
              <a:rPr lang="en-US" baseline="0" dirty="0" smtClean="0"/>
              <a:t> from the nutrition standards could include things like the Nutrition Facts label, recipes, and product specifications.</a:t>
            </a:r>
            <a:r>
              <a:rPr lang="en-US" dirty="0" smtClean="0"/>
              <a:t> </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29</a:t>
            </a:fld>
            <a:endParaRPr lang="en-US" dirty="0"/>
          </a:p>
        </p:txBody>
      </p:sp>
    </p:spTree>
    <p:extLst>
      <p:ext uri="{BB962C8B-B14F-4D97-AF65-F5344CB8AC3E}">
        <p14:creationId xmlns:p14="http://schemas.microsoft.com/office/powerpoint/2010/main" val="149834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Why new regulations?  It’s all about the students and making sure they have access to good, healthy food at school.</a:t>
            </a:r>
            <a:endParaRPr lang="en-US" i="1"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3</a:t>
            </a:fld>
            <a:endParaRPr lang="en-US" dirty="0"/>
          </a:p>
        </p:txBody>
      </p:sp>
    </p:spTree>
    <p:extLst>
      <p:ext uri="{BB962C8B-B14F-4D97-AF65-F5344CB8AC3E}">
        <p14:creationId xmlns:p14="http://schemas.microsoft.com/office/powerpoint/2010/main" val="2169487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what are the department of Education’s responsibilities with regard to these new regulations?  It is the responsibility </a:t>
            </a:r>
            <a:r>
              <a:rPr lang="en-US" baseline="0" dirty="0" smtClean="0"/>
              <a:t>of the Department of Education to ensure compliance with these state regulations and to provide guidance to LEAs and SFAs.</a:t>
            </a:r>
          </a:p>
          <a:p>
            <a:endParaRPr lang="en-US" baseline="0" dirty="0" smtClean="0"/>
          </a:p>
          <a:p>
            <a:r>
              <a:rPr lang="en-US" baseline="0" dirty="0" smtClean="0"/>
              <a:t>If non-compliance is determined by DOE, or if non-compliance is determined by the LEA or SFA staff responsible for monitoring compliance with these regulations, corrective action shall be required.  Documentation of the implementation of this corrective action must also be maintained.</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30</a:t>
            </a:fld>
            <a:endParaRPr lang="en-US" dirty="0"/>
          </a:p>
        </p:txBody>
      </p:sp>
    </p:spTree>
    <p:extLst>
      <p:ext uri="{BB962C8B-B14F-4D97-AF65-F5344CB8AC3E}">
        <p14:creationId xmlns:p14="http://schemas.microsoft.com/office/powerpoint/2010/main" val="1679514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980713" y="8843329"/>
            <a:ext cx="3042388" cy="465772"/>
          </a:xfrm>
          <a:prstGeom prst="rect">
            <a:avLst/>
          </a:prstGeom>
          <a:noFill/>
          <a:ln w="9525">
            <a:noFill/>
            <a:miter lim="800000"/>
            <a:headEnd/>
            <a:tailEnd/>
          </a:ln>
        </p:spPr>
        <p:txBody>
          <a:bodyPr lIns="93267" tIns="46633" rIns="93267" bIns="46633" anchor="b"/>
          <a:lstStyle/>
          <a:p>
            <a:pPr algn="r" defTabSz="927668"/>
            <a:fld id="{A7CC1370-EA22-4A6A-A392-2F9078154583}" type="slidenum">
              <a:rPr lang="en-US" sz="1100">
                <a:latin typeface="Times New Roman" pitchFamily="18" charset="0"/>
              </a:rPr>
              <a:pPr algn="r" defTabSz="927668"/>
              <a:t>31</a:t>
            </a:fld>
            <a:endParaRPr lang="en-US" sz="1100" dirty="0">
              <a:latin typeface="Times New Roman" pitchFamily="18" charset="0"/>
            </a:endParaRPr>
          </a:p>
        </p:txBody>
      </p:sp>
      <p:sp>
        <p:nvSpPr>
          <p:cNvPr id="137219" name="Rectangle 2"/>
          <p:cNvSpPr>
            <a:spLocks noGrp="1" noRot="1" noChangeAspect="1" noChangeArrowheads="1" noTextEdit="1"/>
          </p:cNvSpPr>
          <p:nvPr>
            <p:ph type="sldImg"/>
          </p:nvPr>
        </p:nvSpPr>
        <p:spPr>
          <a:xfrm>
            <a:off x="1857375" y="381000"/>
            <a:ext cx="3460750" cy="2595563"/>
          </a:xfrm>
          <a:ln/>
        </p:spPr>
      </p:sp>
      <p:sp>
        <p:nvSpPr>
          <p:cNvPr id="108548" name="Rectangle 3"/>
          <p:cNvSpPr>
            <a:spLocks noGrp="1" noChangeArrowheads="1"/>
          </p:cNvSpPr>
          <p:nvPr>
            <p:ph type="body" idx="1"/>
          </p:nvPr>
        </p:nvSpPr>
        <p:spPr>
          <a:xfrm>
            <a:off x="298991" y="3128469"/>
            <a:ext cx="6425120" cy="5810240"/>
          </a:xfrm>
          <a:ln/>
        </p:spPr>
        <p:txBody>
          <a:bodyPr/>
          <a:lstStyle/>
          <a:p>
            <a:pPr eaLnBrk="1" hangingPunct="1">
              <a:defRPr/>
            </a:pPr>
            <a:r>
              <a:rPr lang="en-US" i="1" dirty="0" smtClean="0"/>
              <a:t>The DOE SNP staff is developing an online</a:t>
            </a:r>
            <a:r>
              <a:rPr lang="en-US" i="1" baseline="0" dirty="0" smtClean="0"/>
              <a:t> tool kit to provide r</a:t>
            </a:r>
            <a:r>
              <a:rPr lang="en-US" i="1" dirty="0" smtClean="0"/>
              <a:t>esources to assist</a:t>
            </a:r>
            <a:r>
              <a:rPr lang="en-US" i="1" baseline="0" dirty="0" smtClean="0"/>
              <a:t> LEAs and SFAs in </a:t>
            </a:r>
            <a:r>
              <a:rPr lang="en-US" i="1" dirty="0" smtClean="0"/>
              <a:t>implementing these regulations.  This online toolkit, including a recording of</a:t>
            </a:r>
            <a:r>
              <a:rPr lang="en-US" i="1" baseline="0" dirty="0" smtClean="0"/>
              <a:t> today’s webinar and a copy of today’s Power Point slides, </a:t>
            </a:r>
            <a:r>
              <a:rPr lang="en-US" i="1" dirty="0" smtClean="0"/>
              <a:t>will be coming in the next few weeks.  Some of the items we plan to include in that online resource are provided on this slide.</a:t>
            </a:r>
            <a:endParaRPr lang="en-US" i="1" baseline="0" dirty="0" smtClean="0"/>
          </a:p>
          <a:p>
            <a:pPr eaLnBrk="1" hangingPunct="1">
              <a:defRPr/>
            </a:pPr>
            <a:endParaRPr lang="en-US" i="1" baseline="0" dirty="0" smtClean="0"/>
          </a:p>
        </p:txBody>
      </p:sp>
      <p:sp>
        <p:nvSpPr>
          <p:cNvPr id="137222" name="Slide Number Placeholder 7"/>
          <p:cNvSpPr>
            <a:spLocks noGrp="1"/>
          </p:cNvSpPr>
          <p:nvPr>
            <p:ph type="sldNum" sz="quarter" idx="5"/>
          </p:nvPr>
        </p:nvSpPr>
        <p:spPr>
          <a:noFill/>
        </p:spPr>
        <p:txBody>
          <a:bodyPr/>
          <a:lstStyle/>
          <a:p>
            <a:pPr defTabSz="930878"/>
            <a:fld id="{7E48B83A-E90D-4631-8C6B-54ABBAE15042}" type="slidenum">
              <a:rPr lang="en-US" smtClean="0"/>
              <a:pPr defTabSz="930878"/>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980713" y="8843329"/>
            <a:ext cx="3042388" cy="465772"/>
          </a:xfrm>
          <a:prstGeom prst="rect">
            <a:avLst/>
          </a:prstGeom>
          <a:noFill/>
          <a:ln w="9525">
            <a:noFill/>
            <a:miter lim="800000"/>
            <a:headEnd/>
            <a:tailEnd/>
          </a:ln>
        </p:spPr>
        <p:txBody>
          <a:bodyPr lIns="93267" tIns="46633" rIns="93267" bIns="46633" anchor="b"/>
          <a:lstStyle/>
          <a:p>
            <a:pPr algn="r" defTabSz="927668"/>
            <a:fld id="{A7CC1370-EA22-4A6A-A392-2F9078154583}" type="slidenum">
              <a:rPr lang="en-US" sz="1100">
                <a:latin typeface="Times New Roman" pitchFamily="18" charset="0"/>
              </a:rPr>
              <a:pPr algn="r" defTabSz="927668"/>
              <a:t>32</a:t>
            </a:fld>
            <a:endParaRPr lang="en-US" sz="1100" dirty="0">
              <a:latin typeface="Times New Roman" pitchFamily="18" charset="0"/>
            </a:endParaRPr>
          </a:p>
        </p:txBody>
      </p:sp>
      <p:sp>
        <p:nvSpPr>
          <p:cNvPr id="137219" name="Rectangle 2"/>
          <p:cNvSpPr>
            <a:spLocks noGrp="1" noRot="1" noChangeAspect="1" noChangeArrowheads="1" noTextEdit="1"/>
          </p:cNvSpPr>
          <p:nvPr>
            <p:ph type="sldImg"/>
          </p:nvPr>
        </p:nvSpPr>
        <p:spPr>
          <a:xfrm>
            <a:off x="2022272" y="234950"/>
            <a:ext cx="2978558" cy="2234184"/>
          </a:xfrm>
          <a:ln/>
        </p:spPr>
      </p:sp>
      <p:sp>
        <p:nvSpPr>
          <p:cNvPr id="108548" name="Rectangle 3"/>
          <p:cNvSpPr>
            <a:spLocks noGrp="1" noChangeArrowheads="1"/>
          </p:cNvSpPr>
          <p:nvPr>
            <p:ph type="body" idx="1"/>
          </p:nvPr>
        </p:nvSpPr>
        <p:spPr>
          <a:xfrm>
            <a:off x="298991" y="2565632"/>
            <a:ext cx="6425120" cy="6127517"/>
          </a:xfrm>
          <a:ln/>
        </p:spPr>
        <p:txBody>
          <a:bodyPr/>
          <a:lstStyle/>
          <a:p>
            <a:pPr eaLnBrk="1" hangingPunct="1">
              <a:defRPr/>
            </a:pPr>
            <a:r>
              <a:rPr lang="en-US" i="1" dirty="0" smtClean="0"/>
              <a:t>What is your action plan for the 2017-2018 school year </a:t>
            </a:r>
            <a:r>
              <a:rPr lang="en-US" i="1" baseline="0" dirty="0" smtClean="0"/>
              <a:t>to implement these state regulations?</a:t>
            </a:r>
          </a:p>
          <a:p>
            <a:pPr eaLnBrk="1" hangingPunct="1">
              <a:defRPr/>
            </a:pPr>
            <a:r>
              <a:rPr lang="en-US" i="1" baseline="0" dirty="0" smtClean="0"/>
              <a:t>One of the first things to do would be to:</a:t>
            </a:r>
          </a:p>
          <a:p>
            <a:pPr marL="285750" indent="-285750" eaLnBrk="1" hangingPunct="1">
              <a:buFont typeface="Arial" panose="020B0604020202020204" pitchFamily="34" charset="0"/>
              <a:buChar char="•"/>
              <a:defRPr/>
            </a:pPr>
            <a:r>
              <a:rPr lang="en-US" i="1" baseline="0" dirty="0" smtClean="0"/>
              <a:t>Conduct a review of the current LWP to determine if updates are needed to incorporate and adopt these nutrition standards as part of the policy.</a:t>
            </a:r>
          </a:p>
          <a:p>
            <a:pPr marL="0" indent="0" eaLnBrk="1" hangingPunct="1">
              <a:buFont typeface="Arial" panose="020B0604020202020204" pitchFamily="34" charset="0"/>
              <a:buNone/>
              <a:defRPr/>
            </a:pPr>
            <a:r>
              <a:rPr lang="en-US" i="1" baseline="0" dirty="0" smtClean="0"/>
              <a:t>Another would be for:</a:t>
            </a:r>
          </a:p>
          <a:p>
            <a:pPr marL="285750" indent="-285750" eaLnBrk="1" hangingPunct="1">
              <a:buFont typeface="Arial" panose="020B0604020202020204" pitchFamily="34" charset="0"/>
              <a:buChar char="•"/>
              <a:defRPr/>
            </a:pPr>
            <a:r>
              <a:rPr lang="en-US" i="1" baseline="0" dirty="0" smtClean="0"/>
              <a:t>The superintendent and school board, along with LEA and SFA officials, should determine the LEA policy on fundraisers and incorporate specific LEA regulations into the LWP.  One of the first things to determine will be, will exempt fundraisers be allowed?</a:t>
            </a:r>
          </a:p>
          <a:p>
            <a:pPr marL="742950" lvl="1" indent="-285750" eaLnBrk="1" hangingPunct="1">
              <a:buFont typeface="Arial" panose="020B0604020202020204" pitchFamily="34" charset="0"/>
              <a:buChar char="•"/>
              <a:defRPr/>
            </a:pPr>
            <a:r>
              <a:rPr lang="en-US" i="1" baseline="0" dirty="0" smtClean="0"/>
              <a:t>If allowed, procedures for evaluating and approving exempt fundraisers must be developed.</a:t>
            </a:r>
          </a:p>
          <a:p>
            <a:pPr marL="742950" lvl="1" indent="-285750" eaLnBrk="1" hangingPunct="1">
              <a:buFont typeface="Arial" panose="020B0604020202020204" pitchFamily="34" charset="0"/>
              <a:buChar char="•"/>
              <a:defRPr/>
            </a:pPr>
            <a:r>
              <a:rPr lang="en-US" i="1" baseline="0" dirty="0" smtClean="0"/>
              <a:t>Tracking tools to document the number of exempt fundraisers approved and implemented at each school during the school year must be included in these procedures.</a:t>
            </a:r>
          </a:p>
          <a:p>
            <a:pPr marL="0" lvl="0" indent="0" eaLnBrk="1" hangingPunct="1">
              <a:buFont typeface="Arial" panose="020B0604020202020204" pitchFamily="34" charset="0"/>
              <a:buNone/>
              <a:defRPr/>
            </a:pPr>
            <a:r>
              <a:rPr lang="en-US" i="1" baseline="0" dirty="0" smtClean="0"/>
              <a:t>Additionally, your action plan should:</a:t>
            </a:r>
          </a:p>
          <a:p>
            <a:pPr marL="285750" indent="-285750" eaLnBrk="1" hangingPunct="1">
              <a:buFont typeface="Arial" panose="020B0604020202020204" pitchFamily="34" charset="0"/>
              <a:buChar char="•"/>
              <a:defRPr/>
            </a:pPr>
            <a:r>
              <a:rPr lang="en-US" i="1" baseline="0" dirty="0" smtClean="0"/>
              <a:t>Identify the LEA leadership to monitor and enforce the LWP for the entire division.</a:t>
            </a:r>
          </a:p>
          <a:p>
            <a:pPr marL="0" indent="0" eaLnBrk="1" hangingPunct="1">
              <a:buFont typeface="Arial" panose="020B0604020202020204" pitchFamily="34" charset="0"/>
              <a:buNone/>
              <a:defRPr/>
            </a:pPr>
            <a:r>
              <a:rPr lang="en-US" i="1" baseline="0" dirty="0" smtClean="0"/>
              <a:t>And also, the method to:</a:t>
            </a:r>
          </a:p>
          <a:p>
            <a:pPr marL="285750" indent="-285750" eaLnBrk="1" hangingPunct="1">
              <a:buFont typeface="Arial" panose="020B0604020202020204" pitchFamily="34" charset="0"/>
              <a:buChar char="•"/>
              <a:defRPr/>
            </a:pPr>
            <a:r>
              <a:rPr lang="en-US" i="1" baseline="0" dirty="0" smtClean="0"/>
              <a:t>Designate division and school level staff, not SNP personnel, to monitor and ensure compliance with these regulations at each school for any foods and beverages sold outside the area of responsibility of the school nutrition program.</a:t>
            </a:r>
          </a:p>
          <a:p>
            <a:pPr marL="0" indent="0" eaLnBrk="1" hangingPunct="1">
              <a:buFont typeface="Arial" panose="020B0604020202020204" pitchFamily="34" charset="0"/>
              <a:buNone/>
              <a:defRPr/>
            </a:pPr>
            <a:r>
              <a:rPr lang="en-US" i="1" baseline="0" dirty="0" smtClean="0"/>
              <a:t>And finally, your action plan should:</a:t>
            </a:r>
          </a:p>
          <a:p>
            <a:pPr marL="285750" indent="-285750" eaLnBrk="1" hangingPunct="1">
              <a:buFont typeface="Arial" panose="020B0604020202020204" pitchFamily="34" charset="0"/>
              <a:buChar char="•"/>
              <a:defRPr/>
            </a:pPr>
            <a:r>
              <a:rPr lang="en-US" i="1" baseline="0" dirty="0" smtClean="0"/>
              <a:t>Develop a system of required documentation to provide evidence of compliance with the nutrition standards, fundraiser exemptions, and all aspects of these state regulations.</a:t>
            </a:r>
            <a:endParaRPr lang="en-US" i="1" dirty="0" smtClean="0"/>
          </a:p>
        </p:txBody>
      </p:sp>
      <p:sp>
        <p:nvSpPr>
          <p:cNvPr id="137222" name="Slide Number Placeholder 7"/>
          <p:cNvSpPr>
            <a:spLocks noGrp="1"/>
          </p:cNvSpPr>
          <p:nvPr>
            <p:ph type="sldNum" sz="quarter" idx="5"/>
          </p:nvPr>
        </p:nvSpPr>
        <p:spPr>
          <a:noFill/>
        </p:spPr>
        <p:txBody>
          <a:bodyPr/>
          <a:lstStyle/>
          <a:p>
            <a:pPr defTabSz="930878"/>
            <a:fld id="{7E48B83A-E90D-4631-8C6B-54ABBAE15042}" type="slidenum">
              <a:rPr lang="en-US" smtClean="0"/>
              <a:pPr defTabSz="930878"/>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think about </a:t>
            </a:r>
            <a:r>
              <a:rPr lang="en-US" baseline="0" dirty="0" smtClean="0"/>
              <a:t>successful implementation, it starts with students.  To be successful in your implementation of these state regulations, when you are developing your local </a:t>
            </a:r>
            <a:r>
              <a:rPr lang="en-US" baseline="0" dirty="0" err="1" smtClean="0"/>
              <a:t>polciies</a:t>
            </a:r>
            <a:r>
              <a:rPr lang="en-US" baseline="0" dirty="0" smtClean="0"/>
              <a:t> and determining your procedures for your schools, think Students First.</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33</a:t>
            </a:fld>
            <a:endParaRPr lang="en-US" dirty="0"/>
          </a:p>
        </p:txBody>
      </p:sp>
    </p:spTree>
    <p:extLst>
      <p:ext uri="{BB962C8B-B14F-4D97-AF65-F5344CB8AC3E}">
        <p14:creationId xmlns:p14="http://schemas.microsoft.com/office/powerpoint/2010/main" val="1259179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questions or need assistance</a:t>
            </a:r>
            <a:r>
              <a:rPr lang="en-US" baseline="0" dirty="0" smtClean="0"/>
              <a:t> with the implementation of these new state regulations, please contact the regional specialist assigned to your school division or RCCI.  This is the map and that is the link where you can find those people or you can call our main phone number, 804-225-2082, to be connected with the person who is assigned to work with your school division or RCCI.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34</a:t>
            </a:fld>
            <a:endParaRPr lang="en-US" dirty="0"/>
          </a:p>
        </p:txBody>
      </p:sp>
    </p:spTree>
    <p:extLst>
      <p:ext uri="{BB962C8B-B14F-4D97-AF65-F5344CB8AC3E}">
        <p14:creationId xmlns:p14="http://schemas.microsoft.com/office/powerpoint/2010/main" val="3137603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Wingdings" pitchFamily="2" charset="2"/>
              <a:buNone/>
            </a:pPr>
            <a:r>
              <a:rPr lang="en-US" altLang="en-US" i="1" baseline="0" dirty="0" smtClean="0"/>
              <a:t>The plan is to post the online tool kit to the DOE-SNP web page when it is ready.  And this is the </a:t>
            </a:r>
            <a:r>
              <a:rPr lang="en-US" altLang="en-US" i="1" baseline="0" dirty="0" err="1" smtClean="0"/>
              <a:t>url</a:t>
            </a:r>
            <a:r>
              <a:rPr lang="en-US" altLang="en-US" i="1" baseline="0" dirty="0" smtClean="0"/>
              <a:t> where we post all of the SNP information and we will lead you to the tool kit for these regulations when you get to this page.</a:t>
            </a:r>
          </a:p>
          <a:p>
            <a:pPr eaLnBrk="1" hangingPunct="1">
              <a:lnSpc>
                <a:spcPct val="90000"/>
              </a:lnSpc>
              <a:buFont typeface="Wingdings" pitchFamily="2" charset="2"/>
              <a:buNone/>
            </a:pPr>
            <a:endParaRPr lang="en-US" altLang="en-US" i="1" baseline="0" dirty="0" smtClean="0"/>
          </a:p>
        </p:txBody>
      </p:sp>
      <p:sp>
        <p:nvSpPr>
          <p:cNvPr id="50180" name="Slide Number Placeholder 3"/>
          <p:cNvSpPr>
            <a:spLocks noGrp="1"/>
          </p:cNvSpPr>
          <p:nvPr>
            <p:ph type="sldNum" sz="quarter" idx="5"/>
          </p:nvPr>
        </p:nvSpPr>
        <p:spPr/>
        <p:txBody>
          <a:bodyPr/>
          <a:lstStyle/>
          <a:p>
            <a:pPr>
              <a:defRPr/>
            </a:pPr>
            <a:fld id="{EE9DB45C-3FC0-44B2-B7FD-0FAB6D43F62C}" type="slidenum">
              <a:rPr lang="en-US" smtClean="0">
                <a:latin typeface="Arial" pitchFamily="34" charset="0"/>
              </a:rPr>
              <a:pPr>
                <a:defRPr/>
              </a:pPr>
              <a:t>35</a:t>
            </a:fld>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  Please type your question into the chat box, if possible, so I can read it for everyone.  If you would like to ask your question on the phone, I will unmute the phone line in a second so</a:t>
            </a:r>
            <a:r>
              <a:rPr lang="en-US" baseline="0" dirty="0" smtClean="0"/>
              <a:t> you can ask your question.  I will </a:t>
            </a:r>
            <a:r>
              <a:rPr lang="en-US" dirty="0" smtClean="0"/>
              <a:t>repeat the question for everyone before answering.</a:t>
            </a:r>
          </a:p>
          <a:p>
            <a:endParaRPr lang="en-US" dirty="0" smtClean="0"/>
          </a:p>
          <a:p>
            <a:r>
              <a:rPr lang="en-US" dirty="0" smtClean="0"/>
              <a:t>Question 1:  Is there a copy of this Power Point presentation available?</a:t>
            </a:r>
          </a:p>
          <a:p>
            <a:r>
              <a:rPr lang="en-US" dirty="0" smtClean="0"/>
              <a:t>Answer 1:  Yes, we will provide the Power Point slides to you as part of the online tool kit. And,</a:t>
            </a:r>
            <a:r>
              <a:rPr lang="en-US" baseline="0" dirty="0" smtClean="0"/>
              <a:t> we may provide you a pdf handout of the slides via email like we did the memo about this webinar so you can have that information in your hand before the online tool kit is ready.</a:t>
            </a:r>
          </a:p>
          <a:p>
            <a:endParaRPr lang="en-US" baseline="0" dirty="0" smtClean="0"/>
          </a:p>
          <a:p>
            <a:r>
              <a:rPr lang="en-US" baseline="0" dirty="0" smtClean="0"/>
              <a:t>Question 2:  You mentioned that these regulations apply to Culinary Arts, does that include the food produced or only the food sold?</a:t>
            </a:r>
          </a:p>
          <a:p>
            <a:r>
              <a:rPr lang="en-US" baseline="0" dirty="0" smtClean="0"/>
              <a:t>Answer 2:  That would apply only to Culinary Arts education programs that want to sell the food to students on the school campus during the school day.  If your culinary arts education program wants to be able to sell the food to students on the school campus during the school day, they must comply with these nutrient standards.  If the culinary arts education program only sells their food to adults and students may not access that, then they do not have to comply with these nutrition standards.</a:t>
            </a:r>
          </a:p>
          <a:p>
            <a:endParaRPr lang="en-US" baseline="0" dirty="0" smtClean="0"/>
          </a:p>
          <a:p>
            <a:r>
              <a:rPr lang="en-US" baseline="0" dirty="0" smtClean="0"/>
              <a:t>Question 3:  Can culinary arts sell during lunch time?</a:t>
            </a:r>
          </a:p>
          <a:p>
            <a:r>
              <a:rPr lang="en-US" baseline="0" dirty="0" smtClean="0"/>
              <a:t>Answer 3:  Culinary arts may not sell during lunch time to students.  But, the regulations do not apply to sales to adults.  So, if they operate their program for adults during the lunch period, that would be permissible, but not ideal.  But, it is not prohibited by these regulations.</a:t>
            </a:r>
          </a:p>
          <a:p>
            <a:endParaRPr lang="en-US" baseline="0" dirty="0" smtClean="0"/>
          </a:p>
          <a:p>
            <a:r>
              <a:rPr lang="en-US" baseline="0" dirty="0" smtClean="0"/>
              <a:t>Now I am going to unmute the line so anyone who wants to ask their question on the phone can do that.  Just one second. (microphones have been turned on.) Does anybody else who hasn’t put their question in the chat box have a question that they would like to ask? (Silence.)  I think that we have predominantly school nutrition professionals on the phone and all of you are very familiar with these nutrition standards and have been implementing them for several years.  So, that should not be new information to you.  So, hopefully, that is why there are not a lot of questions particularly about that piece.  If there are any LEA representatives on the phone who do have questions about that, your first resource is your school nutrition program director in the division and second would be the Superintendent’s Memo, 291-17 from October 6.  Any questions about fundraisers, fundraiser exemptions, or anything else in these regulations? </a:t>
            </a:r>
            <a:r>
              <a:rPr lang="en-US" baseline="0" dirty="0" smtClean="0"/>
              <a:t>(</a:t>
            </a:r>
            <a:r>
              <a:rPr lang="en-US" baseline="0" dirty="0" smtClean="0"/>
              <a:t>END)   </a:t>
            </a:r>
          </a:p>
          <a:p>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36</a:t>
            </a:fld>
            <a:endParaRPr lang="en-US" dirty="0"/>
          </a:p>
        </p:txBody>
      </p:sp>
    </p:spTree>
    <p:extLst>
      <p:ext uri="{BB962C8B-B14F-4D97-AF65-F5344CB8AC3E}">
        <p14:creationId xmlns:p14="http://schemas.microsoft.com/office/powerpoint/2010/main" val="42716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698500"/>
            <a:ext cx="3962400" cy="2404533"/>
          </a:xfrm>
        </p:spPr>
      </p:sp>
      <p:sp>
        <p:nvSpPr>
          <p:cNvPr id="3" name="Notes Placeholder 2"/>
          <p:cNvSpPr>
            <a:spLocks noGrp="1"/>
          </p:cNvSpPr>
          <p:nvPr>
            <p:ph type="body" idx="1"/>
          </p:nvPr>
        </p:nvSpPr>
        <p:spPr/>
        <p:txBody>
          <a:bodyPr>
            <a:normAutofit/>
          </a:bodyPr>
          <a:lstStyle/>
          <a:p>
            <a:pPr lvl="0"/>
            <a:r>
              <a:rPr lang="en-US" i="1" dirty="0" smtClean="0"/>
              <a:t>Since a significant portion of calories are consumed by students at school, improving the nutritional profile of all foods sold in school, beyond Federally-reimbursable meals, is critical to improve the diets and overall health of American children, and to</a:t>
            </a:r>
            <a:r>
              <a:rPr lang="en-US" i="1" baseline="0" dirty="0" smtClean="0"/>
              <a:t> </a:t>
            </a:r>
            <a:r>
              <a:rPr lang="en-US" i="1" dirty="0" smtClean="0"/>
              <a:t>ensure that students from all income levels adopt the kind of healthful eating habits and lifestyles that will enable them to live healthier, more productive lives.  </a:t>
            </a:r>
          </a:p>
          <a:p>
            <a:endParaRPr lang="en-US" i="1" dirty="0" smtClean="0"/>
          </a:p>
          <a:p>
            <a:r>
              <a:rPr lang="en-US" i="1" baseline="0" dirty="0" smtClean="0"/>
              <a:t>Through strong competitive food standards, we will also  help students</a:t>
            </a:r>
            <a:r>
              <a:rPr lang="en-US" i="1" dirty="0" smtClean="0"/>
              <a:t> m</a:t>
            </a:r>
            <a:r>
              <a:rPr lang="en-US" i="1" baseline="0" dirty="0" smtClean="0"/>
              <a:t>ake healthier choices during the school day that can help to reduce their risk for obesity. </a:t>
            </a:r>
            <a:endParaRPr lang="en-US" i="1" dirty="0"/>
          </a:p>
        </p:txBody>
      </p:sp>
      <p:sp>
        <p:nvSpPr>
          <p:cNvPr id="4" name="Slide Number Placeholder 3"/>
          <p:cNvSpPr>
            <a:spLocks noGrp="1"/>
          </p:cNvSpPr>
          <p:nvPr>
            <p:ph type="sldNum" sz="quarter" idx="10"/>
          </p:nvPr>
        </p:nvSpPr>
        <p:spPr/>
        <p:txBody>
          <a:bodyPr/>
          <a:lstStyle/>
          <a:p>
            <a:fld id="{30E02E6D-B157-4C10-918A-C605841D56C4}" type="slidenum">
              <a:rPr lang="en-US" smtClean="0"/>
              <a:pPr/>
              <a:t>4</a:t>
            </a:fld>
            <a:endParaRPr lang="en-US" dirty="0"/>
          </a:p>
        </p:txBody>
      </p:sp>
    </p:spTree>
    <p:extLst>
      <p:ext uri="{BB962C8B-B14F-4D97-AF65-F5344CB8AC3E}">
        <p14:creationId xmlns:p14="http://schemas.microsoft.com/office/powerpoint/2010/main" val="286010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 typeface="Wingdings" pitchFamily="2" charset="2"/>
              <a:buNone/>
            </a:pPr>
            <a:r>
              <a:rPr lang="en-US" i="1" dirty="0" smtClean="0"/>
              <a:t>As I mentioned before, the regulations are outlined in Supt. Memo 291-17 which was published on Friday, October 6. </a:t>
            </a:r>
          </a:p>
          <a:p>
            <a:pPr eaLnBrk="1" hangingPunct="1">
              <a:lnSpc>
                <a:spcPct val="90000"/>
              </a:lnSpc>
              <a:buFont typeface="Wingdings" pitchFamily="2" charset="2"/>
              <a:buNone/>
            </a:pPr>
            <a:endParaRPr lang="en-US" i="1" dirty="0" smtClean="0"/>
          </a:p>
          <a:p>
            <a:pPr eaLnBrk="1" hangingPunct="1">
              <a:lnSpc>
                <a:spcPct val="90000"/>
              </a:lnSpc>
              <a:buFont typeface="Wingdings" pitchFamily="2" charset="2"/>
              <a:buNone/>
            </a:pPr>
            <a:r>
              <a:rPr lang="en-US" i="1" dirty="0" smtClean="0"/>
              <a:t>The new state regulations </a:t>
            </a:r>
            <a:r>
              <a:rPr lang="en-US" i="1" baseline="0" dirty="0" smtClean="0"/>
              <a:t>(1) </a:t>
            </a:r>
            <a:r>
              <a:rPr lang="en-US" i="0" baseline="0" dirty="0" smtClean="0"/>
              <a:t>establish nutritional standards for competitive foods available for sale to students on the school campus of any public school, or public residential child care institution, during the school day (2) require all local school boards to adopt the nutritional standards as part of the existing local wellness policy (3) establish recordkeeping requirements and (4) require the Department of Education to ensure compliance with the standards.</a:t>
            </a:r>
          </a:p>
          <a:p>
            <a:pPr eaLnBrk="1" hangingPunct="1">
              <a:lnSpc>
                <a:spcPct val="90000"/>
              </a:lnSpc>
              <a:buFont typeface="Wingdings" pitchFamily="2" charset="2"/>
              <a:buNone/>
            </a:pPr>
            <a:r>
              <a:rPr lang="en-US" i="0" baseline="0" dirty="0" smtClean="0"/>
              <a:t>The regulations are based on the Institute of Medicine’s recommended standards for competitive foods in schools, align with the USDA final rule governing competitive foods in school, which was effective July 1, 2014 and known as </a:t>
            </a:r>
            <a:r>
              <a:rPr lang="en-US" i="1" baseline="0" dirty="0" smtClean="0"/>
              <a:t>Smart Snacks in School, </a:t>
            </a:r>
            <a:r>
              <a:rPr lang="en-US" i="0" baseline="0" dirty="0" smtClean="0"/>
              <a:t>and incorporate the fundraiser exemptions required by the 2015 session of the General Assembly.   </a:t>
            </a:r>
          </a:p>
          <a:p>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5</a:t>
            </a:fld>
            <a:endParaRPr lang="en-US" dirty="0"/>
          </a:p>
        </p:txBody>
      </p:sp>
    </p:spTree>
    <p:extLst>
      <p:ext uri="{BB962C8B-B14F-4D97-AF65-F5344CB8AC3E}">
        <p14:creationId xmlns:p14="http://schemas.microsoft.com/office/powerpoint/2010/main" val="329101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definitions detailed in section 10 of these regulations.  Please refer</a:t>
            </a:r>
            <a:r>
              <a:rPr lang="en-US" baseline="0" dirty="0" smtClean="0"/>
              <a:t> to that section for complete information.  Today we will focus on these three:</a:t>
            </a:r>
          </a:p>
          <a:p>
            <a:endParaRPr lang="en-US" baseline="0" dirty="0" smtClean="0"/>
          </a:p>
          <a:p>
            <a:r>
              <a:rPr lang="en-US" baseline="0" dirty="0" smtClean="0"/>
              <a:t>“Competitive food” means all food available for sale to students on the school campus during the school day other than meals reimbursed under the NSLP, SBP, and ASP.</a:t>
            </a:r>
          </a:p>
          <a:p>
            <a:endParaRPr lang="en-US" dirty="0" smtClean="0"/>
          </a:p>
          <a:p>
            <a:r>
              <a:rPr lang="en-US" dirty="0" smtClean="0"/>
              <a:t>“School campus” means, for the purpose of these regulations, all areas of the property under</a:t>
            </a:r>
            <a:r>
              <a:rPr lang="en-US" baseline="0" dirty="0" smtClean="0"/>
              <a:t> the jurisdiction of the school that are accessible to students during the school day.</a:t>
            </a:r>
          </a:p>
          <a:p>
            <a:endParaRPr lang="en-US" baseline="0" dirty="0" smtClean="0"/>
          </a:p>
          <a:p>
            <a:r>
              <a:rPr lang="en-US" baseline="0" dirty="0" smtClean="0"/>
              <a:t>“School day” means, for the purpose of these regulations, the period from midnight the night before to 30 minutes after the end of the official school day. </a:t>
            </a:r>
            <a:r>
              <a:rPr lang="en-US" dirty="0" smtClean="0"/>
              <a:t> </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6</a:t>
            </a:fld>
            <a:endParaRPr lang="en-US" dirty="0"/>
          </a:p>
        </p:txBody>
      </p:sp>
    </p:spTree>
    <p:extLst>
      <p:ext uri="{BB962C8B-B14F-4D97-AF65-F5344CB8AC3E}">
        <p14:creationId xmlns:p14="http://schemas.microsoft.com/office/powerpoint/2010/main" val="337575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regulations apply to all public schools and public RCCIS in Virginia.  The regulations</a:t>
            </a:r>
            <a:r>
              <a:rPr lang="en-US" baseline="0" dirty="0" smtClean="0"/>
              <a:t> and nutrition standards apply to foods available for sale to students ala carte in the cafeteria, in vending machines anywhere on the campus, in snack bars, school stores, student activities, such as fundraisers, and in culinary education programs. </a:t>
            </a:r>
            <a:r>
              <a:rPr lang="en-US" dirty="0" smtClean="0"/>
              <a:t>This applicability is consistent</a:t>
            </a:r>
            <a:r>
              <a:rPr lang="en-US" baseline="0" dirty="0" smtClean="0"/>
              <a:t> with the federal regulations.</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7</a:t>
            </a:fld>
            <a:endParaRPr lang="en-US" dirty="0"/>
          </a:p>
        </p:txBody>
      </p:sp>
    </p:spTree>
    <p:extLst>
      <p:ext uri="{BB962C8B-B14F-4D97-AF65-F5344CB8AC3E}">
        <p14:creationId xmlns:p14="http://schemas.microsoft.com/office/powerpoint/2010/main" val="375841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regulations do not apply to</a:t>
            </a:r>
            <a:r>
              <a:rPr lang="en-US" baseline="0" dirty="0" smtClean="0"/>
              <a:t> reimbursable meals in the lunch, breakfast, or afterschool snack programs or to foods available for sale after the school day or off the school campus.  They also do not apply to foods sold to adults in areas that students do not have access to during the school day.</a:t>
            </a:r>
            <a:endParaRPr lang="en-US" dirty="0"/>
          </a:p>
        </p:txBody>
      </p:sp>
      <p:sp>
        <p:nvSpPr>
          <p:cNvPr id="4" name="Slide Number Placeholder 3"/>
          <p:cNvSpPr>
            <a:spLocks noGrp="1"/>
          </p:cNvSpPr>
          <p:nvPr>
            <p:ph type="sldNum" sz="quarter" idx="10"/>
          </p:nvPr>
        </p:nvSpPr>
        <p:spPr/>
        <p:txBody>
          <a:bodyPr/>
          <a:lstStyle/>
          <a:p>
            <a:fld id="{CD2B0AB8-5A1D-454E-92B6-40ACD8B9BC38}" type="slidenum">
              <a:rPr lang="en-US" smtClean="0"/>
              <a:pPr/>
              <a:t>8</a:t>
            </a:fld>
            <a:endParaRPr lang="en-US" dirty="0"/>
          </a:p>
        </p:txBody>
      </p:sp>
    </p:spTree>
    <p:extLst>
      <p:ext uri="{BB962C8B-B14F-4D97-AF65-F5344CB8AC3E}">
        <p14:creationId xmlns:p14="http://schemas.microsoft.com/office/powerpoint/2010/main" val="131988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nutrition standards apply to all foods available for sale to students as described in the previous slides.</a:t>
            </a:r>
            <a:r>
              <a:rPr lang="en-US" baseline="0" dirty="0" smtClean="0"/>
              <a:t>  Since these state regulations were first required in 2010, they have been updated to align with the federal Smart Snacks in School regulations to create a unified set of nutrition standards to be applied to  competitive foods in Virginia schools.  This simplifies the process of determining which foods and beverages meet the standards since they are not unique to Virginia and are consistent with products manufactured and sold throughout the country.   </a:t>
            </a:r>
          </a:p>
        </p:txBody>
      </p:sp>
      <p:sp>
        <p:nvSpPr>
          <p:cNvPr id="4" name="Slide Number Placeholder 3"/>
          <p:cNvSpPr>
            <a:spLocks noGrp="1"/>
          </p:cNvSpPr>
          <p:nvPr>
            <p:ph type="sldNum" sz="quarter" idx="10"/>
          </p:nvPr>
        </p:nvSpPr>
        <p:spPr/>
        <p:txBody>
          <a:bodyPr/>
          <a:lstStyle/>
          <a:p>
            <a:fld id="{CD2B0AB8-5A1D-454E-92B6-40ACD8B9BC38}" type="slidenum">
              <a:rPr lang="en-US" smtClean="0"/>
              <a:pPr/>
              <a:t>9</a:t>
            </a:fld>
            <a:endParaRPr lang="en-US" dirty="0"/>
          </a:p>
        </p:txBody>
      </p:sp>
    </p:spTree>
    <p:extLst>
      <p:ext uri="{BB962C8B-B14F-4D97-AF65-F5344CB8AC3E}">
        <p14:creationId xmlns:p14="http://schemas.microsoft.com/office/powerpoint/2010/main" val="300855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86A7941-C75A-4FEC-A3F9-6F719424C7EC}" type="datetimeFigureOut">
              <a:rPr lang="en-US" smtClean="0"/>
              <a:pPr/>
              <a:t>11/7/2017</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1D34F4-C32E-44B5-92F7-4760B095067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6A7941-C75A-4FEC-A3F9-6F719424C7EC}"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1D34F4-C32E-44B5-92F7-4760B09506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86A7941-C75A-4FEC-A3F9-6F719424C7EC}" type="datetimeFigureOut">
              <a:rPr lang="en-US" smtClean="0"/>
              <a:pPr/>
              <a:t>11/7/2017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721D34F4-C32E-44B5-92F7-4760B095067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blank">
    <p:spTree>
      <p:nvGrpSpPr>
        <p:cNvPr id="1" name=""/>
        <p:cNvGrpSpPr/>
        <p:nvPr/>
      </p:nvGrpSpPr>
      <p:grpSpPr>
        <a:xfrm>
          <a:off x="0" y="0"/>
          <a:ext cx="0" cy="0"/>
          <a:chOff x="0" y="0"/>
          <a:chExt cx="0" cy="0"/>
        </a:xfrm>
      </p:grpSpPr>
      <p:sp>
        <p:nvSpPr>
          <p:cNvPr id="9" name="Title 8"/>
          <p:cNvSpPr>
            <a:spLocks noGrp="1"/>
          </p:cNvSpPr>
          <p:nvPr>
            <p:ph type="title"/>
          </p:nvPr>
        </p:nvSpPr>
        <p:spPr>
          <a:xfrm>
            <a:off x="76200" y="76200"/>
            <a:ext cx="8991600" cy="8382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633149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86A7941-C75A-4FEC-A3F9-6F719424C7EC}"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21D34F4-C32E-44B5-92F7-4760B095067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86A7941-C75A-4FEC-A3F9-6F719424C7EC}" type="datetimeFigureOut">
              <a:rPr lang="en-US" smtClean="0"/>
              <a:pPr/>
              <a:t>11/7/2017</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1D34F4-C32E-44B5-92F7-4760B095067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86A7941-C75A-4FEC-A3F9-6F719424C7EC}" type="datetimeFigureOut">
              <a:rPr lang="en-US" smtClean="0"/>
              <a:pPr/>
              <a:t>11/7/2017</a:t>
            </a:fld>
            <a:endParaRPr lang="en-US" dirty="0"/>
          </a:p>
        </p:txBody>
      </p:sp>
      <p:sp>
        <p:nvSpPr>
          <p:cNvPr id="10" name="Slide Number Placeholder 9"/>
          <p:cNvSpPr>
            <a:spLocks noGrp="1"/>
          </p:cNvSpPr>
          <p:nvPr>
            <p:ph type="sldNum" sz="quarter" idx="16"/>
          </p:nvPr>
        </p:nvSpPr>
        <p:spPr/>
        <p:txBody>
          <a:bodyPr rtlCol="0"/>
          <a:lstStyle/>
          <a:p>
            <a:fld id="{721D34F4-C32E-44B5-92F7-4760B0950679}"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86A7941-C75A-4FEC-A3F9-6F719424C7EC}" type="datetimeFigureOut">
              <a:rPr lang="en-US" smtClean="0"/>
              <a:pPr/>
              <a:t>11/7/2017</a:t>
            </a:fld>
            <a:endParaRPr lang="en-US" dirty="0"/>
          </a:p>
        </p:txBody>
      </p:sp>
      <p:sp>
        <p:nvSpPr>
          <p:cNvPr id="12" name="Slide Number Placeholder 11"/>
          <p:cNvSpPr>
            <a:spLocks noGrp="1"/>
          </p:cNvSpPr>
          <p:nvPr>
            <p:ph type="sldNum" sz="quarter" idx="16"/>
          </p:nvPr>
        </p:nvSpPr>
        <p:spPr/>
        <p:txBody>
          <a:bodyPr rtlCol="0"/>
          <a:lstStyle/>
          <a:p>
            <a:fld id="{721D34F4-C32E-44B5-92F7-4760B0950679}"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6A7941-C75A-4FEC-A3F9-6F719424C7EC}" type="datetimeFigureOut">
              <a:rPr lang="en-US" smtClean="0"/>
              <a:pPr/>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21D34F4-C32E-44B5-92F7-4760B09506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A7941-C75A-4FEC-A3F9-6F719424C7EC}" type="datetimeFigureOut">
              <a:rPr lang="en-US" smtClean="0"/>
              <a:pPr/>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21D34F4-C32E-44B5-92F7-4760B09506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6A7941-C75A-4FEC-A3F9-6F719424C7EC}"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21D34F4-C32E-44B5-92F7-4760B095067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886A7941-C75A-4FEC-A3F9-6F719424C7EC}" type="datetimeFigureOut">
              <a:rPr lang="en-US" smtClean="0"/>
              <a:pPr/>
              <a:t>11/7/2017</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21D34F4-C32E-44B5-92F7-4760B0950679}"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86A7941-C75A-4FEC-A3F9-6F719424C7EC}" type="datetimeFigureOut">
              <a:rPr lang="en-US" smtClean="0"/>
              <a:pPr/>
              <a:t>11/7/2017</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1D34F4-C32E-44B5-92F7-4760B09506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3.jpeg"/><Relationship Id="rId3" Type="http://schemas.openxmlformats.org/officeDocument/2006/relationships/notesSlide" Target="../notesSlides/notesSlide13.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slideLayout" Target="../slideLayouts/slideLayout7.xml"/><Relationship Id="rId16" Type="http://schemas.openxmlformats.org/officeDocument/2006/relationships/image" Target="../media/image16.jpeg"/><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oleObject" Target="../embeddings/oleObject1.bin"/><Relationship Id="rId9" Type="http://schemas.openxmlformats.org/officeDocument/2006/relationships/image" Target="../media/image9.jpeg"/><Relationship Id="rId1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ealthymeals.fns.usda.gov/sites/default/files/uploads/Healthy_Fundraising_Handout_Nov_2015.pdf" TargetMode="External"/><Relationship Id="rId7"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amazon.com/healtheir" TargetMode="External"/><Relationship Id="rId5" Type="http://schemas.openxmlformats.org/officeDocument/2006/relationships/hyperlink" Target="https://foodplanner.healthiergeneration.org/products/1-55-oz-1-55-oz-welchs-fruit-snacks-bnc-144ct-sc-case/" TargetMode="External"/><Relationship Id="rId4" Type="http://schemas.openxmlformats.org/officeDocument/2006/relationships/hyperlink" Target="https://foodplanner.healthiergeneration.org/calculato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oe.virginia.gov/support/nutrition/resources/region_specialists.shtml"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hyperlink" Target="http://www.doe.virginia.gov/support/nutrition/index.shtml"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oe.virginia.gov/administrators/superintendents_memos/2017/291-17.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0" y="762000"/>
            <a:ext cx="9144000" cy="2994025"/>
          </a:xfrm>
        </p:spPr>
        <p:txBody>
          <a:bodyPr>
            <a:normAutofit fontScale="90000"/>
          </a:bodyPr>
          <a:lstStyle/>
          <a:p>
            <a:pPr algn="ctr" eaLnBrk="1" hangingPunct="1"/>
            <a:r>
              <a:rPr lang="en-US" altLang="en-US" sz="3800" b="1" dirty="0" smtClean="0">
                <a:solidFill>
                  <a:schemeClr val="accent2"/>
                </a:solidFill>
                <a:effectLst>
                  <a:outerShdw blurRad="50800" dist="38100" dir="2700000" algn="tl" rotWithShape="0">
                    <a:prstClr val="black">
                      <a:alpha val="40000"/>
                    </a:prstClr>
                  </a:outerShdw>
                </a:effectLst>
              </a:rPr>
              <a:t>VDOE-SNP Technical Assistance Webinar:</a:t>
            </a:r>
            <a:br>
              <a:rPr lang="en-US" altLang="en-US" sz="3800" b="1" dirty="0" smtClean="0">
                <a:solidFill>
                  <a:schemeClr val="accent2"/>
                </a:solidFill>
                <a:effectLst>
                  <a:outerShdw blurRad="50800" dist="38100" dir="2700000" algn="tl" rotWithShape="0">
                    <a:prstClr val="black">
                      <a:alpha val="40000"/>
                    </a:prstClr>
                  </a:outerShdw>
                </a:effectLst>
              </a:rPr>
            </a:br>
            <a:r>
              <a:rPr lang="en-US" altLang="en-US" sz="3600" b="1" i="1" dirty="0" smtClean="0">
                <a:solidFill>
                  <a:schemeClr val="accent2"/>
                </a:solidFill>
                <a:effectLst>
                  <a:outerShdw blurRad="50800" dist="38100" dir="2700000" algn="tl" rotWithShape="0">
                    <a:prstClr val="black">
                      <a:alpha val="40000"/>
                    </a:prstClr>
                  </a:outerShdw>
                </a:effectLst>
              </a:rPr>
              <a:t> </a:t>
            </a:r>
            <a:br>
              <a:rPr lang="en-US" altLang="en-US" sz="3600" b="1" i="1" dirty="0" smtClean="0">
                <a:solidFill>
                  <a:schemeClr val="accent2"/>
                </a:solidFill>
                <a:effectLst>
                  <a:outerShdw blurRad="50800" dist="38100" dir="2700000" algn="tl" rotWithShape="0">
                    <a:prstClr val="black">
                      <a:alpha val="40000"/>
                    </a:prstClr>
                  </a:outerShdw>
                </a:effectLst>
              </a:rPr>
            </a:br>
            <a:r>
              <a:rPr lang="en-US" altLang="en-US" sz="3600" b="1" i="1" dirty="0" smtClean="0">
                <a:solidFill>
                  <a:schemeClr val="accent2"/>
                </a:solidFill>
                <a:effectLst>
                  <a:outerShdw blurRad="50800" dist="38100" algn="l" rotWithShape="0">
                    <a:prstClr val="black">
                      <a:alpha val="40000"/>
                    </a:prstClr>
                  </a:outerShdw>
                </a:effectLst>
              </a:rPr>
              <a:t>Regulations Governing</a:t>
            </a:r>
            <a:br>
              <a:rPr lang="en-US" altLang="en-US" sz="3600" b="1" i="1" dirty="0" smtClean="0">
                <a:solidFill>
                  <a:schemeClr val="accent2"/>
                </a:solidFill>
                <a:effectLst>
                  <a:outerShdw blurRad="50800" dist="38100" algn="l" rotWithShape="0">
                    <a:prstClr val="black">
                      <a:alpha val="40000"/>
                    </a:prstClr>
                  </a:outerShdw>
                </a:effectLst>
              </a:rPr>
            </a:br>
            <a:r>
              <a:rPr lang="en-US" altLang="en-US" sz="3600" b="1" i="1" dirty="0" smtClean="0">
                <a:solidFill>
                  <a:schemeClr val="accent2"/>
                </a:solidFill>
                <a:effectLst>
                  <a:outerShdw blurRad="50800" dist="38100" algn="l" rotWithShape="0">
                    <a:prstClr val="black">
                      <a:alpha val="40000"/>
                    </a:prstClr>
                  </a:outerShdw>
                </a:effectLst>
              </a:rPr>
              <a:t> Nutritional Standards for Competitive Foods Available for Sale in the Public Schools</a:t>
            </a:r>
            <a:br>
              <a:rPr lang="en-US" altLang="en-US" sz="3600" b="1" i="1" dirty="0" smtClean="0">
                <a:solidFill>
                  <a:schemeClr val="accent2"/>
                </a:solidFill>
                <a:effectLst>
                  <a:outerShdw blurRad="50800" dist="38100" algn="l" rotWithShape="0">
                    <a:prstClr val="black">
                      <a:alpha val="40000"/>
                    </a:prstClr>
                  </a:outerShdw>
                </a:effectLst>
              </a:rPr>
            </a:br>
            <a:r>
              <a:rPr lang="en-US" altLang="en-US" sz="2400" i="1" dirty="0" smtClean="0">
                <a:solidFill>
                  <a:schemeClr val="accent2"/>
                </a:solidFill>
                <a:effectLst>
                  <a:outerShdw blurRad="50800" dist="38100" algn="l" rotWithShape="0">
                    <a:prstClr val="black">
                      <a:alpha val="40000"/>
                    </a:prstClr>
                  </a:outerShdw>
                </a:effectLst>
              </a:rPr>
              <a:t>(8VAC20-740)</a:t>
            </a:r>
          </a:p>
        </p:txBody>
      </p:sp>
      <p:sp>
        <p:nvSpPr>
          <p:cNvPr id="10243" name="Rectangle 3"/>
          <p:cNvSpPr>
            <a:spLocks noGrp="1" noChangeArrowheads="1"/>
          </p:cNvSpPr>
          <p:nvPr>
            <p:ph type="subTitle" idx="1"/>
          </p:nvPr>
        </p:nvSpPr>
        <p:spPr>
          <a:xfrm>
            <a:off x="381000" y="4343400"/>
            <a:ext cx="8534400" cy="1295400"/>
          </a:xfrm>
        </p:spPr>
        <p:txBody>
          <a:bodyPr rtlCol="0">
            <a:normAutofit/>
          </a:bodyPr>
          <a:lstStyle/>
          <a:p>
            <a:pPr eaLnBrk="1" fontAlgn="auto" hangingPunct="1">
              <a:spcAft>
                <a:spcPts val="0"/>
              </a:spcAft>
              <a:buFont typeface="Arial" charset="0"/>
              <a:buNone/>
              <a:defRPr/>
            </a:pPr>
            <a:endParaRPr lang="en-US" sz="2100" b="1" dirty="0" smtClean="0">
              <a:solidFill>
                <a:schemeClr val="tx1">
                  <a:lumMod val="65000"/>
                  <a:lumOff val="35000"/>
                </a:schemeClr>
              </a:solidFill>
            </a:endParaRPr>
          </a:p>
          <a:p>
            <a:pPr eaLnBrk="1" fontAlgn="auto" hangingPunct="1">
              <a:spcAft>
                <a:spcPts val="0"/>
              </a:spcAft>
              <a:buFont typeface="Arial" charset="0"/>
              <a:buNone/>
              <a:defRPr/>
            </a:pPr>
            <a:endParaRPr lang="en-US" sz="2100" b="1" dirty="0" smtClean="0">
              <a:solidFill>
                <a:schemeClr val="tx1">
                  <a:lumMod val="65000"/>
                  <a:lumOff val="35000"/>
                </a:schemeClr>
              </a:solidFill>
            </a:endParaRPr>
          </a:p>
          <a:p>
            <a:pPr eaLnBrk="1" fontAlgn="auto" hangingPunct="1">
              <a:spcAft>
                <a:spcPts val="0"/>
              </a:spcAft>
              <a:buFont typeface="Arial" charset="0"/>
              <a:buNone/>
              <a:defRPr/>
            </a:pPr>
            <a:endParaRPr lang="en-US" sz="2100" b="1" dirty="0" smtClean="0">
              <a:solidFill>
                <a:schemeClr val="tx1">
                  <a:lumMod val="65000"/>
                  <a:lumOff val="35000"/>
                </a:schemeClr>
              </a:solidFill>
            </a:endParaRPr>
          </a:p>
          <a:p>
            <a:pPr eaLnBrk="1" fontAlgn="auto" hangingPunct="1">
              <a:spcAft>
                <a:spcPts val="0"/>
              </a:spcAft>
              <a:buFont typeface="Arial" charset="0"/>
              <a:buNone/>
              <a:defRPr/>
            </a:pPr>
            <a:endParaRPr lang="en-US" sz="1000" b="1" dirty="0" smtClean="0">
              <a:solidFill>
                <a:schemeClr val="tx1">
                  <a:lumMod val="65000"/>
                  <a:lumOff val="35000"/>
                </a:schemeClr>
              </a:solidFill>
            </a:endParaRPr>
          </a:p>
          <a:p>
            <a:pPr eaLnBrk="1" fontAlgn="auto" hangingPunct="1">
              <a:spcAft>
                <a:spcPts val="0"/>
              </a:spcAft>
              <a:buFont typeface="Arial" charset="0"/>
              <a:buNone/>
              <a:defRPr/>
            </a:pPr>
            <a:endParaRPr lang="en-US" sz="1000" b="1" dirty="0" smtClean="0">
              <a:solidFill>
                <a:schemeClr val="tx1">
                  <a:lumMod val="65000"/>
                  <a:lumOff val="35000"/>
                </a:schemeClr>
              </a:solidFill>
            </a:endParaRPr>
          </a:p>
          <a:p>
            <a:pPr eaLnBrk="1" fontAlgn="auto" hangingPunct="1">
              <a:spcAft>
                <a:spcPts val="0"/>
              </a:spcAft>
              <a:buFont typeface="Arial" charset="0"/>
              <a:buNone/>
              <a:defRPr/>
            </a:pPr>
            <a:endParaRPr lang="en-US" sz="1000" b="1" dirty="0" smtClean="0">
              <a:solidFill>
                <a:schemeClr val="tx1">
                  <a:lumMod val="65000"/>
                  <a:lumOff val="35000"/>
                </a:schemeClr>
              </a:solidFill>
            </a:endParaRPr>
          </a:p>
        </p:txBody>
      </p:sp>
      <p:pic>
        <p:nvPicPr>
          <p:cNvPr id="7" name="Picture 12" descr="VDOE_v_2color"/>
          <p:cNvPicPr>
            <a:picLocks noChangeAspect="1" noChangeArrowheads="1"/>
          </p:cNvPicPr>
          <p:nvPr/>
        </p:nvPicPr>
        <p:blipFill>
          <a:blip r:embed="rId3" cstate="print"/>
          <a:srcRect/>
          <a:stretch>
            <a:fillRect/>
          </a:stretch>
        </p:blipFill>
        <p:spPr bwMode="auto">
          <a:xfrm>
            <a:off x="533400" y="6038850"/>
            <a:ext cx="1097280" cy="698269"/>
          </a:xfrm>
          <a:prstGeom prst="rect">
            <a:avLst/>
          </a:prstGeom>
          <a:solidFill>
            <a:srgbClr val="C00000"/>
          </a:solidFill>
          <a:ln w="50800">
            <a:solidFill>
              <a:schemeClr val="tx1"/>
            </a:solidFill>
            <a:miter lim="800000"/>
            <a:headEnd/>
            <a:tailEnd/>
          </a:ln>
        </p:spPr>
      </p:pic>
      <p:sp>
        <p:nvSpPr>
          <p:cNvPr id="8" name="Rectangle 3"/>
          <p:cNvSpPr txBox="1">
            <a:spLocks noChangeArrowheads="1"/>
          </p:cNvSpPr>
          <p:nvPr/>
        </p:nvSpPr>
        <p:spPr>
          <a:xfrm>
            <a:off x="685800" y="4267200"/>
            <a:ext cx="7772400" cy="1295400"/>
          </a:xfrm>
          <a:prstGeom prst="rect">
            <a:avLst/>
          </a:prstGeom>
        </p:spPr>
        <p:txBody>
          <a:bodyPr>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nSpc>
                <a:spcPct val="80000"/>
              </a:lnSpc>
              <a:defRPr/>
            </a:pPr>
            <a:endParaRPr lang="en-US" sz="1900" dirty="0" smtClean="0">
              <a:solidFill>
                <a:schemeClr val="tx1"/>
              </a:solidFill>
            </a:endParaRPr>
          </a:p>
          <a:p>
            <a:pPr>
              <a:lnSpc>
                <a:spcPct val="80000"/>
              </a:lnSpc>
              <a:defRPr/>
            </a:pPr>
            <a:r>
              <a:rPr lang="en-US" dirty="0" smtClean="0">
                <a:solidFill>
                  <a:schemeClr val="tx1"/>
                </a:solidFill>
              </a:rPr>
              <a:t>Virginia Department of Education</a:t>
            </a:r>
          </a:p>
          <a:p>
            <a:pPr>
              <a:lnSpc>
                <a:spcPct val="80000"/>
              </a:lnSpc>
              <a:defRPr/>
            </a:pPr>
            <a:r>
              <a:rPr lang="en-US" dirty="0" smtClean="0">
                <a:solidFill>
                  <a:schemeClr val="tx1"/>
                </a:solidFill>
              </a:rPr>
              <a:t>Office of School Nutrition Programs</a:t>
            </a:r>
          </a:p>
          <a:p>
            <a:pPr>
              <a:lnSpc>
                <a:spcPct val="80000"/>
              </a:lnSpc>
              <a:defRPr/>
            </a:pPr>
            <a:r>
              <a:rPr lang="en-US" dirty="0" smtClean="0">
                <a:solidFill>
                  <a:schemeClr val="tx1"/>
                </a:solidFill>
              </a:rPr>
              <a:t>November 2, 2017</a:t>
            </a:r>
          </a:p>
          <a:p>
            <a:pPr>
              <a:lnSpc>
                <a:spcPct val="80000"/>
              </a:lnSpc>
              <a:defRPr/>
            </a:pPr>
            <a:endParaRPr lang="en-US" sz="2800" b="1" dirty="0">
              <a:solidFill>
                <a:schemeClr val="tx1"/>
              </a:solidFill>
            </a:endParaRPr>
          </a:p>
          <a:p>
            <a:pPr>
              <a:lnSpc>
                <a:spcPct val="80000"/>
              </a:lnSpc>
              <a:defRPr/>
            </a:pPr>
            <a:endParaRPr lang="en-US" sz="2800" b="1" dirty="0" smtClean="0">
              <a:solidFill>
                <a:schemeClr val="tx1"/>
              </a:solidFill>
            </a:endParaRPr>
          </a:p>
          <a:p>
            <a:pPr>
              <a:lnSpc>
                <a:spcPct val="80000"/>
              </a:lnSpc>
              <a:defRPr/>
            </a:pPr>
            <a:endParaRPr lang="en-US" sz="2800" b="1" dirty="0" smtClean="0">
              <a:solidFill>
                <a:schemeClr val="tx1"/>
              </a:solidFill>
            </a:endParaRPr>
          </a:p>
        </p:txBody>
      </p:sp>
      <p:sp>
        <p:nvSpPr>
          <p:cNvPr id="9" name="Rectangle 8"/>
          <p:cNvSpPr/>
          <p:nvPr/>
        </p:nvSpPr>
        <p:spPr>
          <a:xfrm>
            <a:off x="2819400" y="6096000"/>
            <a:ext cx="5867400" cy="683264"/>
          </a:xfrm>
          <a:prstGeom prst="rect">
            <a:avLst/>
          </a:prstGeom>
        </p:spPr>
        <p:txBody>
          <a:bodyPr wrap="square">
            <a:spAutoFit/>
          </a:bodyPr>
          <a:lstStyle/>
          <a:p>
            <a:pPr algn="ctr">
              <a:lnSpc>
                <a:spcPct val="80000"/>
              </a:lnSpc>
              <a:defRPr/>
            </a:pPr>
            <a:r>
              <a:rPr lang="en-US" sz="2400" b="1" dirty="0" smtClean="0"/>
              <a:t>www.doe.virginia.gov/support/nutrition</a:t>
            </a:r>
          </a:p>
          <a:p>
            <a:pPr algn="ctr">
              <a:lnSpc>
                <a:spcPct val="80000"/>
              </a:lnSpc>
              <a:defRPr/>
            </a:pPr>
            <a:r>
              <a:rPr lang="en-US" sz="2400" b="1" dirty="0" smtClean="0"/>
              <a:t>804-225-2082</a:t>
            </a:r>
            <a:endParaRPr lang="en-US" sz="2400" dirty="0"/>
          </a:p>
        </p:txBody>
      </p:sp>
    </p:spTree>
    <p:extLst>
      <p:ext uri="{BB962C8B-B14F-4D97-AF65-F5344CB8AC3E}">
        <p14:creationId xmlns:p14="http://schemas.microsoft.com/office/powerpoint/2010/main" val="160119966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6324599"/>
            <a:ext cx="7315200" cy="520547"/>
          </a:xfrm>
        </p:spPr>
        <p:txBody>
          <a:bodyPr>
            <a:normAutofit fontScale="77500" lnSpcReduction="20000"/>
          </a:bodyPr>
          <a:lstStyle/>
          <a:p>
            <a:r>
              <a:rPr lang="en-US" dirty="0" smtClean="0">
                <a:solidFill>
                  <a:srgbClr val="B95B22"/>
                </a:solidFill>
              </a:rPr>
              <a:t>SSiS Effective July 1, 2014</a:t>
            </a:r>
          </a:p>
          <a:p>
            <a:r>
              <a:rPr lang="en-US" dirty="0" smtClean="0">
                <a:solidFill>
                  <a:srgbClr val="B95B22"/>
                </a:solidFill>
              </a:rPr>
              <a:t>VA Standards Effective October 18, 2017</a:t>
            </a:r>
            <a:endParaRPr lang="en-US" dirty="0">
              <a:solidFill>
                <a:srgbClr val="B95B22"/>
              </a:solidFill>
            </a:endParaRPr>
          </a:p>
        </p:txBody>
      </p:sp>
      <p:pic>
        <p:nvPicPr>
          <p:cNvPr id="8" name="Picture 12" descr="VDOE_v_2color"/>
          <p:cNvPicPr>
            <a:picLocks noChangeAspect="1" noChangeArrowheads="1"/>
          </p:cNvPicPr>
          <p:nvPr/>
        </p:nvPicPr>
        <p:blipFill>
          <a:blip r:embed="rId3" cstate="print"/>
          <a:srcRect/>
          <a:stretch>
            <a:fillRect/>
          </a:stretch>
        </p:blipFill>
        <p:spPr bwMode="auto">
          <a:xfrm>
            <a:off x="7740267" y="5972310"/>
            <a:ext cx="1371600" cy="872837"/>
          </a:xfrm>
          <a:prstGeom prst="rect">
            <a:avLst/>
          </a:prstGeom>
          <a:solidFill>
            <a:srgbClr val="C00000"/>
          </a:solidFill>
          <a:ln w="50800">
            <a:noFill/>
            <a:miter lim="800000"/>
            <a:headEnd/>
            <a:tailEnd/>
          </a:ln>
        </p:spPr>
      </p:pic>
      <p:sp>
        <p:nvSpPr>
          <p:cNvPr id="2" name="TextBox 1"/>
          <p:cNvSpPr txBox="1"/>
          <p:nvPr/>
        </p:nvSpPr>
        <p:spPr>
          <a:xfrm>
            <a:off x="1447800" y="0"/>
            <a:ext cx="7467600" cy="1446550"/>
          </a:xfrm>
          <a:prstGeom prst="rect">
            <a:avLst/>
          </a:prstGeom>
          <a:noFill/>
        </p:spPr>
        <p:txBody>
          <a:bodyPr wrap="square" rtlCol="0">
            <a:spAutoFit/>
          </a:bodyPr>
          <a:lstStyle/>
          <a:p>
            <a:r>
              <a:rPr lang="en-US" sz="4400" b="1" dirty="0" smtClean="0">
                <a:solidFill>
                  <a:srgbClr val="B95B22"/>
                </a:solidFill>
              </a:rPr>
              <a:t>Federal Smart Snacks in School</a:t>
            </a:r>
          </a:p>
          <a:p>
            <a:r>
              <a:rPr lang="en-US" sz="4400" b="1" dirty="0" smtClean="0">
                <a:solidFill>
                  <a:srgbClr val="B95B22"/>
                </a:solidFill>
              </a:rPr>
              <a:t>(SSiS) Nutrition Standards  </a:t>
            </a:r>
            <a:endParaRPr lang="en-US" sz="4400" b="1" dirty="0">
              <a:solidFill>
                <a:srgbClr val="B95B22"/>
              </a:solidFill>
            </a:endParaRPr>
          </a:p>
        </p:txBody>
      </p:sp>
      <p:sp>
        <p:nvSpPr>
          <p:cNvPr id="3" name="Title 2"/>
          <p:cNvSpPr>
            <a:spLocks noGrp="1"/>
          </p:cNvSpPr>
          <p:nvPr>
            <p:ph type="title"/>
          </p:nvPr>
        </p:nvSpPr>
        <p:spPr/>
        <p:txBody>
          <a:bodyPr/>
          <a:lstStyle/>
          <a:p>
            <a:endParaRPr lang="en-US" dirty="0"/>
          </a:p>
        </p:txBody>
      </p:sp>
      <p:pic>
        <p:nvPicPr>
          <p:cNvPr id="9" name="Picture 1"/>
          <p:cNvPicPr>
            <a:picLocks noChangeAspect="1" noChangeArrowheads="1"/>
          </p:cNvPicPr>
          <p:nvPr/>
        </p:nvPicPr>
        <p:blipFill>
          <a:blip r:embed="rId4" cstate="print"/>
          <a:srcRect l="33750" t="18889" r="33125" b="11111"/>
          <a:stretch>
            <a:fillRect/>
          </a:stretch>
        </p:blipFill>
        <p:spPr bwMode="auto">
          <a:xfrm>
            <a:off x="3031043" y="1349002"/>
            <a:ext cx="4119372" cy="4896605"/>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3004647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4294967295"/>
            <p:extLst>
              <p:ext uri="{D42A27DB-BD31-4B8C-83A1-F6EECF244321}">
                <p14:modId xmlns:p14="http://schemas.microsoft.com/office/powerpoint/2010/main" val="254691723"/>
              </p:ext>
            </p:extLst>
          </p:nvPr>
        </p:nvGraphicFramePr>
        <p:xfrm>
          <a:off x="762000" y="1143000"/>
          <a:ext cx="7620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304800" y="228601"/>
            <a:ext cx="8610600" cy="838200"/>
          </a:xfrm>
          <a:prstGeom prst="rect">
            <a:avLst/>
          </a:prstGeom>
        </p:spPr>
        <p:txBody>
          <a:bodyPr>
            <a:normAutofit fontScale="90000"/>
          </a:bodyPr>
          <a:lstStyle/>
          <a:p>
            <a:r>
              <a:rPr lang="en-US" sz="4000" dirty="0" smtClean="0">
                <a:latin typeface="Georgia" pitchFamily="18" charset="0"/>
              </a:rPr>
              <a:t/>
            </a:r>
            <a:br>
              <a:rPr lang="en-US" sz="4000" dirty="0" smtClean="0">
                <a:latin typeface="Georgia" pitchFamily="18" charset="0"/>
              </a:rPr>
            </a:br>
            <a:r>
              <a:rPr lang="en-US" sz="4000" dirty="0" smtClean="0">
                <a:latin typeface="Georgia" pitchFamily="18" charset="0"/>
              </a:rPr>
              <a:t/>
            </a:r>
            <a:br>
              <a:rPr lang="en-US" sz="4000" dirty="0" smtClean="0">
                <a:latin typeface="Georgia" pitchFamily="18" charset="0"/>
              </a:rPr>
            </a:br>
            <a:endParaRPr lang="en-US" sz="4000" dirty="0">
              <a:latin typeface="Georgia" pitchFamily="18" charset="0"/>
            </a:endParaRPr>
          </a:p>
        </p:txBody>
      </p:sp>
      <p:pic>
        <p:nvPicPr>
          <p:cNvPr id="4" name="Picture 12" descr="VDOE_v_2color"/>
          <p:cNvPicPr>
            <a:picLocks noChangeAspect="1" noChangeArrowheads="1"/>
          </p:cNvPicPr>
          <p:nvPr/>
        </p:nvPicPr>
        <p:blipFill>
          <a:blip r:embed="rId8" cstate="print"/>
          <a:srcRect/>
          <a:stretch>
            <a:fillRect/>
          </a:stretch>
        </p:blipFill>
        <p:spPr bwMode="auto">
          <a:xfrm>
            <a:off x="8382000" y="6364431"/>
            <a:ext cx="685800" cy="436418"/>
          </a:xfrm>
          <a:prstGeom prst="rect">
            <a:avLst/>
          </a:prstGeom>
          <a:noFill/>
          <a:ln w="50800">
            <a:noFill/>
            <a:miter lim="800000"/>
            <a:headEnd/>
            <a:tailEnd/>
          </a:ln>
        </p:spPr>
      </p:pic>
      <p:sp>
        <p:nvSpPr>
          <p:cNvPr id="3" name="Rectangle 2"/>
          <p:cNvSpPr/>
          <p:nvPr/>
        </p:nvSpPr>
        <p:spPr>
          <a:xfrm>
            <a:off x="609600" y="228601"/>
            <a:ext cx="8458200" cy="769441"/>
          </a:xfrm>
          <a:prstGeom prst="rect">
            <a:avLst/>
          </a:prstGeom>
        </p:spPr>
        <p:txBody>
          <a:bodyPr wrap="square">
            <a:spAutoFit/>
          </a:bodyPr>
          <a:lstStyle/>
          <a:p>
            <a:r>
              <a:rPr lang="en-US" sz="4400" b="1" dirty="0" smtClean="0">
                <a:solidFill>
                  <a:srgbClr val="B95B22"/>
                </a:solidFill>
              </a:rPr>
              <a:t>State Nutrition Standards Summary </a:t>
            </a:r>
            <a:endParaRPr lang="en-US" sz="4400" dirty="0"/>
          </a:p>
        </p:txBody>
      </p:sp>
    </p:spTree>
    <p:extLst>
      <p:ext uri="{BB962C8B-B14F-4D97-AF65-F5344CB8AC3E}">
        <p14:creationId xmlns:p14="http://schemas.microsoft.com/office/powerpoint/2010/main" val="112739851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990600"/>
          </a:xfrm>
        </p:spPr>
        <p:txBody>
          <a:bodyPr>
            <a:noAutofit/>
          </a:bodyPr>
          <a:lstStyle/>
          <a:p>
            <a:r>
              <a:rPr lang="en-US" b="1" dirty="0">
                <a:solidFill>
                  <a:srgbClr val="B95B22"/>
                </a:solidFill>
              </a:rPr>
              <a:t>Comparison of </a:t>
            </a:r>
            <a:r>
              <a:rPr lang="en-US" b="1" dirty="0" smtClean="0">
                <a:solidFill>
                  <a:srgbClr val="B95B22"/>
                </a:solidFill>
              </a:rPr>
              <a:t>Nutrition Standards  </a:t>
            </a:r>
            <a:endParaRPr lang="en-US" b="1" dirty="0">
              <a:solidFill>
                <a:srgbClr val="B95B22"/>
              </a:solidFill>
            </a:endParaRPr>
          </a:p>
        </p:txBody>
      </p:sp>
      <p:sp>
        <p:nvSpPr>
          <p:cNvPr id="3" name="Content Placeholder 2"/>
          <p:cNvSpPr>
            <a:spLocks noGrp="1"/>
          </p:cNvSpPr>
          <p:nvPr>
            <p:ph sz="quarter" idx="2"/>
          </p:nvPr>
        </p:nvSpPr>
        <p:spPr/>
        <p:txBody>
          <a:bodyPr>
            <a:normAutofit lnSpcReduction="10000"/>
          </a:bodyPr>
          <a:lstStyle/>
          <a:p>
            <a:r>
              <a:rPr lang="en-US" dirty="0" smtClean="0"/>
              <a:t>General standards</a:t>
            </a:r>
          </a:p>
          <a:p>
            <a:r>
              <a:rPr lang="en-US" dirty="0" smtClean="0"/>
              <a:t>Calories</a:t>
            </a:r>
          </a:p>
          <a:p>
            <a:r>
              <a:rPr lang="en-US" dirty="0" smtClean="0"/>
              <a:t>Total fat</a:t>
            </a:r>
          </a:p>
          <a:p>
            <a:r>
              <a:rPr lang="en-US" dirty="0" smtClean="0"/>
              <a:t>Saturated fat</a:t>
            </a:r>
          </a:p>
          <a:p>
            <a:r>
              <a:rPr lang="en-US" dirty="0" smtClean="0"/>
              <a:t>Trans fat</a:t>
            </a:r>
          </a:p>
          <a:p>
            <a:r>
              <a:rPr lang="en-US" dirty="0" smtClean="0"/>
              <a:t>Sugar</a:t>
            </a:r>
          </a:p>
          <a:p>
            <a:r>
              <a:rPr lang="en-US" dirty="0" smtClean="0"/>
              <a:t>Sodium</a:t>
            </a:r>
          </a:p>
          <a:p>
            <a:endParaRPr lang="en-US" dirty="0" smtClean="0"/>
          </a:p>
          <a:p>
            <a:endParaRPr lang="en-US" dirty="0"/>
          </a:p>
        </p:txBody>
      </p:sp>
      <p:sp>
        <p:nvSpPr>
          <p:cNvPr id="4" name="Content Placeholder 3"/>
          <p:cNvSpPr>
            <a:spLocks noGrp="1"/>
          </p:cNvSpPr>
          <p:nvPr>
            <p:ph sz="quarter" idx="4"/>
          </p:nvPr>
        </p:nvSpPr>
        <p:spPr>
          <a:xfrm>
            <a:off x="4800600" y="2438400"/>
            <a:ext cx="3886200" cy="3581400"/>
          </a:xfrm>
        </p:spPr>
        <p:txBody>
          <a:bodyPr/>
          <a:lstStyle/>
          <a:p>
            <a:pPr lvl="0"/>
            <a:r>
              <a:rPr lang="en-US" dirty="0" smtClean="0"/>
              <a:t>Same</a:t>
            </a:r>
          </a:p>
          <a:p>
            <a:r>
              <a:rPr lang="en-US" dirty="0" smtClean="0"/>
              <a:t>Same</a:t>
            </a:r>
          </a:p>
          <a:p>
            <a:r>
              <a:rPr lang="en-US" dirty="0" smtClean="0"/>
              <a:t>Same</a:t>
            </a:r>
          </a:p>
          <a:p>
            <a:r>
              <a:rPr lang="en-US" dirty="0" smtClean="0"/>
              <a:t>Same</a:t>
            </a:r>
          </a:p>
          <a:p>
            <a:r>
              <a:rPr lang="en-US" dirty="0" smtClean="0"/>
              <a:t>Same</a:t>
            </a:r>
          </a:p>
          <a:p>
            <a:r>
              <a:rPr lang="en-US" dirty="0" smtClean="0"/>
              <a:t>Same</a:t>
            </a:r>
            <a:endParaRPr lang="en-US" dirty="0"/>
          </a:p>
        </p:txBody>
      </p:sp>
      <p:sp>
        <p:nvSpPr>
          <p:cNvPr id="5" name="Text Placeholder 4"/>
          <p:cNvSpPr>
            <a:spLocks noGrp="1"/>
          </p:cNvSpPr>
          <p:nvPr>
            <p:ph type="body" sz="quarter" idx="1"/>
          </p:nvPr>
        </p:nvSpPr>
        <p:spPr/>
        <p:txBody>
          <a:bodyPr>
            <a:normAutofit/>
          </a:bodyPr>
          <a:lstStyle/>
          <a:p>
            <a:r>
              <a:rPr lang="en-US" sz="2800" dirty="0" smtClean="0"/>
              <a:t>Federal SSiS Standard</a:t>
            </a:r>
            <a:endParaRPr lang="en-US" sz="2800" dirty="0"/>
          </a:p>
        </p:txBody>
      </p:sp>
      <p:sp>
        <p:nvSpPr>
          <p:cNvPr id="6" name="Text Placeholder 5"/>
          <p:cNvSpPr>
            <a:spLocks noGrp="1"/>
          </p:cNvSpPr>
          <p:nvPr>
            <p:ph type="body" sz="quarter" idx="3"/>
          </p:nvPr>
        </p:nvSpPr>
        <p:spPr/>
        <p:txBody>
          <a:bodyPr>
            <a:normAutofit/>
          </a:bodyPr>
          <a:lstStyle/>
          <a:p>
            <a:r>
              <a:rPr lang="en-US" sz="3200" dirty="0" smtClean="0"/>
              <a:t>Virginia Standard</a:t>
            </a:r>
            <a:endParaRPr lang="en-US" sz="3200" dirty="0"/>
          </a:p>
        </p:txBody>
      </p:sp>
      <p:pic>
        <p:nvPicPr>
          <p:cNvPr id="7" name="Picture 12" descr="VDOE_v_2color"/>
          <p:cNvPicPr>
            <a:picLocks noChangeAspect="1" noChangeArrowheads="1"/>
          </p:cNvPicPr>
          <p:nvPr/>
        </p:nvPicPr>
        <p:blipFill>
          <a:blip r:embed="rId3" cstate="print"/>
          <a:srcRect/>
          <a:stretch>
            <a:fillRect/>
          </a:stretch>
        </p:blipFill>
        <p:spPr bwMode="auto">
          <a:xfrm>
            <a:off x="75438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182337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4724400" cy="696913"/>
          </a:xfrm>
          <a:prstGeom prst="rect">
            <a:avLst/>
          </a:prstGeom>
          <a:solidFill>
            <a:schemeClr val="accent3">
              <a:lumMod val="20000"/>
              <a:lumOff val="80000"/>
            </a:schemeClr>
          </a:solidFill>
        </p:spPr>
        <p:txBody>
          <a:bodyPr anchor="ctr">
            <a:noAutofit/>
          </a:bodyPr>
          <a:lstStyle/>
          <a:p>
            <a:pPr fontAlgn="auto">
              <a:spcAft>
                <a:spcPts val="0"/>
              </a:spcAft>
              <a:defRPr/>
            </a:pPr>
            <a:r>
              <a:rPr lang="en-US" sz="2300" b="0" dirty="0" smtClean="0">
                <a:latin typeface="+mj-lt"/>
              </a:rPr>
              <a:t>   </a:t>
            </a:r>
            <a:r>
              <a:rPr lang="en-US" sz="2600" b="1" dirty="0" smtClean="0">
                <a:solidFill>
                  <a:srgbClr val="B95B22"/>
                </a:solidFill>
                <a:effectLst/>
                <a:cs typeface="Arial" pitchFamily="34" charset="0"/>
              </a:rPr>
              <a:t>Snacks Not Meeting Standards</a:t>
            </a:r>
            <a:endParaRPr lang="en-US" sz="2600" b="1" dirty="0">
              <a:solidFill>
                <a:srgbClr val="B95B22"/>
              </a:solidFill>
              <a:effectLst/>
              <a:cs typeface="Arial" pitchFamily="34" charset="0"/>
            </a:endParaRPr>
          </a:p>
        </p:txBody>
      </p:sp>
      <p:graphicFrame>
        <p:nvGraphicFramePr>
          <p:cNvPr id="1026" name="Content Placeholder 3"/>
          <p:cNvGraphicFramePr>
            <a:graphicFrameLocks noGrp="1"/>
          </p:cNvGraphicFramePr>
          <p:nvPr>
            <p:ph idx="4294967295"/>
            <p:extLst>
              <p:ext uri="{D42A27DB-BD31-4B8C-83A1-F6EECF244321}">
                <p14:modId xmlns:p14="http://schemas.microsoft.com/office/powerpoint/2010/main" val="440412867"/>
              </p:ext>
            </p:extLst>
          </p:nvPr>
        </p:nvGraphicFramePr>
        <p:xfrm>
          <a:off x="0" y="1143000"/>
          <a:ext cx="9182100" cy="5110163"/>
        </p:xfrm>
        <a:graphic>
          <a:graphicData uri="http://schemas.openxmlformats.org/presentationml/2006/ole">
            <mc:AlternateContent xmlns:mc="http://schemas.openxmlformats.org/markup-compatibility/2006">
              <mc:Choice xmlns:v="urn:schemas-microsoft-com:vml" Requires="v">
                <p:oleObj spid="_x0000_s3100" name="Worksheet" r:id="rId4" imgW="9187468" imgH="5584420" progId="Excel.Sheet.8">
                  <p:embed/>
                </p:oleObj>
              </mc:Choice>
              <mc:Fallback>
                <p:oleObj name="Worksheet" r:id="rId4" imgW="9187468" imgH="5584420" progId="Excel.Sheet.8">
                  <p:embed/>
                  <p:pic>
                    <p:nvPicPr>
                      <p:cNvPr id="1026"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82100" cy="5110163"/>
                      </a:xfrm>
                      <a:prstGeom prst="rect">
                        <a:avLst/>
                      </a:prstGeom>
                      <a:noFill/>
                    </p:spPr>
                  </p:pic>
                </p:oleObj>
              </mc:Fallback>
            </mc:AlternateContent>
          </a:graphicData>
        </a:graphic>
      </p:graphicFrame>
      <p:sp>
        <p:nvSpPr>
          <p:cNvPr id="1028" name="TextBox 4"/>
          <p:cNvSpPr txBox="1">
            <a:spLocks noChangeArrowheads="1"/>
          </p:cNvSpPr>
          <p:nvPr/>
        </p:nvSpPr>
        <p:spPr bwMode="auto">
          <a:xfrm>
            <a:off x="990600" y="990600"/>
            <a:ext cx="911225" cy="647700"/>
          </a:xfrm>
          <a:prstGeom prst="rect">
            <a:avLst/>
          </a:prstGeom>
          <a:noFill/>
          <a:ln w="9525">
            <a:noFill/>
            <a:miter lim="800000"/>
            <a:headEnd/>
            <a:tailEnd/>
          </a:ln>
        </p:spPr>
        <p:txBody>
          <a:bodyPr>
            <a:spAutoFit/>
          </a:bodyPr>
          <a:lstStyle/>
          <a:p>
            <a:r>
              <a:rPr lang="en-US" sz="1200" dirty="0">
                <a:solidFill>
                  <a:srgbClr val="FFFFFF"/>
                </a:solidFill>
                <a:latin typeface="Constantia" pitchFamily="18" charset="0"/>
              </a:rPr>
              <a:t>Chocolate sandwich</a:t>
            </a:r>
          </a:p>
          <a:p>
            <a:r>
              <a:rPr lang="en-US" sz="1200" dirty="0">
                <a:solidFill>
                  <a:srgbClr val="FFFFFF"/>
                </a:solidFill>
                <a:latin typeface="Constantia" pitchFamily="18" charset="0"/>
              </a:rPr>
              <a:t>cookies</a:t>
            </a:r>
          </a:p>
        </p:txBody>
      </p:sp>
      <p:sp>
        <p:nvSpPr>
          <p:cNvPr id="1029" name="TextBox 7"/>
          <p:cNvSpPr txBox="1">
            <a:spLocks noChangeArrowheads="1"/>
          </p:cNvSpPr>
          <p:nvPr/>
        </p:nvSpPr>
        <p:spPr bwMode="auto">
          <a:xfrm>
            <a:off x="1676400" y="1447800"/>
            <a:ext cx="752475" cy="646113"/>
          </a:xfrm>
          <a:prstGeom prst="rect">
            <a:avLst/>
          </a:prstGeom>
          <a:noFill/>
          <a:ln w="9525">
            <a:noFill/>
            <a:miter lim="800000"/>
            <a:headEnd/>
            <a:tailEnd/>
          </a:ln>
        </p:spPr>
        <p:txBody>
          <a:bodyPr>
            <a:spAutoFit/>
          </a:bodyPr>
          <a:lstStyle/>
          <a:p>
            <a:r>
              <a:rPr lang="en-US" sz="1200" dirty="0">
                <a:solidFill>
                  <a:srgbClr val="FFFFFF"/>
                </a:solidFill>
                <a:latin typeface="Constantia" pitchFamily="18" charset="0"/>
              </a:rPr>
              <a:t>Fruit Flavored Candies</a:t>
            </a:r>
          </a:p>
        </p:txBody>
      </p:sp>
      <p:sp>
        <p:nvSpPr>
          <p:cNvPr id="1030" name="Rectangle 5"/>
          <p:cNvSpPr>
            <a:spLocks noChangeArrowheads="1"/>
          </p:cNvSpPr>
          <p:nvPr/>
        </p:nvSpPr>
        <p:spPr bwMode="auto">
          <a:xfrm>
            <a:off x="2438400" y="2057400"/>
            <a:ext cx="788987" cy="277813"/>
          </a:xfrm>
          <a:prstGeom prst="rect">
            <a:avLst/>
          </a:prstGeom>
          <a:noFill/>
          <a:ln w="9525">
            <a:noFill/>
            <a:miter lim="800000"/>
            <a:headEnd/>
            <a:tailEnd/>
          </a:ln>
        </p:spPr>
        <p:txBody>
          <a:bodyPr>
            <a:spAutoFit/>
          </a:bodyPr>
          <a:lstStyle/>
          <a:p>
            <a:r>
              <a:rPr lang="en-US" sz="1200" dirty="0">
                <a:solidFill>
                  <a:srgbClr val="FFFFFF"/>
                </a:solidFill>
                <a:latin typeface="Constantia" pitchFamily="18" charset="0"/>
              </a:rPr>
              <a:t>Donut</a:t>
            </a:r>
          </a:p>
        </p:txBody>
      </p:sp>
      <p:sp>
        <p:nvSpPr>
          <p:cNvPr id="1031" name="Rectangle 6"/>
          <p:cNvSpPr>
            <a:spLocks noChangeArrowheads="1"/>
          </p:cNvSpPr>
          <p:nvPr/>
        </p:nvSpPr>
        <p:spPr bwMode="auto">
          <a:xfrm>
            <a:off x="3124200" y="1676400"/>
            <a:ext cx="1069975" cy="460375"/>
          </a:xfrm>
          <a:prstGeom prst="rect">
            <a:avLst/>
          </a:prstGeom>
          <a:noFill/>
          <a:ln w="9525">
            <a:noFill/>
            <a:miter lim="800000"/>
            <a:headEnd/>
            <a:tailEnd/>
          </a:ln>
        </p:spPr>
        <p:txBody>
          <a:bodyPr>
            <a:spAutoFit/>
          </a:bodyPr>
          <a:lstStyle/>
          <a:p>
            <a:r>
              <a:rPr lang="en-US" sz="1200" dirty="0">
                <a:solidFill>
                  <a:srgbClr val="FFFFFF"/>
                </a:solidFill>
                <a:latin typeface="Constantia" pitchFamily="18" charset="0"/>
              </a:rPr>
              <a:t>Chocolate</a:t>
            </a:r>
          </a:p>
          <a:p>
            <a:r>
              <a:rPr lang="en-US" sz="1200" dirty="0">
                <a:solidFill>
                  <a:srgbClr val="FFFFFF"/>
                </a:solidFill>
                <a:latin typeface="Constantia" pitchFamily="18" charset="0"/>
              </a:rPr>
              <a:t> bar</a:t>
            </a:r>
          </a:p>
        </p:txBody>
      </p:sp>
      <p:cxnSp>
        <p:nvCxnSpPr>
          <p:cNvPr id="11" name="Straight Connector 10"/>
          <p:cNvCxnSpPr/>
          <p:nvPr/>
        </p:nvCxnSpPr>
        <p:spPr>
          <a:xfrm>
            <a:off x="4760913" y="369888"/>
            <a:ext cx="82550" cy="6430962"/>
          </a:xfrm>
          <a:prstGeom prst="line">
            <a:avLst/>
          </a:prstGeom>
        </p:spPr>
        <p:style>
          <a:lnRef idx="1">
            <a:schemeClr val="accent3"/>
          </a:lnRef>
          <a:fillRef idx="0">
            <a:schemeClr val="accent3"/>
          </a:fillRef>
          <a:effectRef idx="0">
            <a:schemeClr val="accent3"/>
          </a:effectRef>
          <a:fontRef idx="minor">
            <a:schemeClr val="tx1"/>
          </a:fontRef>
        </p:style>
      </p:cxnSp>
      <p:sp>
        <p:nvSpPr>
          <p:cNvPr id="1033" name="TextBox 11"/>
          <p:cNvSpPr txBox="1">
            <a:spLocks noChangeArrowheads="1"/>
          </p:cNvSpPr>
          <p:nvPr/>
        </p:nvSpPr>
        <p:spPr bwMode="auto">
          <a:xfrm rot="16200000">
            <a:off x="-2075157" y="2330549"/>
            <a:ext cx="4479926" cy="307777"/>
          </a:xfrm>
          <a:prstGeom prst="rect">
            <a:avLst/>
          </a:prstGeom>
          <a:noFill/>
          <a:ln w="9525">
            <a:noFill/>
            <a:miter lim="800000"/>
            <a:headEnd/>
            <a:tailEnd/>
          </a:ln>
        </p:spPr>
        <p:txBody>
          <a:bodyPr>
            <a:spAutoFit/>
          </a:bodyPr>
          <a:lstStyle/>
          <a:p>
            <a:r>
              <a:rPr lang="en-US" sz="1400" dirty="0" smtClean="0">
                <a:solidFill>
                  <a:srgbClr val="B95B22"/>
                </a:solidFill>
                <a:latin typeface="+mj-lt"/>
              </a:rPr>
              <a:t>Empty</a:t>
            </a:r>
            <a:r>
              <a:rPr lang="en-US" sz="1400" dirty="0" smtClean="0">
                <a:solidFill>
                  <a:srgbClr val="FFFF00"/>
                </a:solidFill>
                <a:latin typeface="+mj-lt"/>
              </a:rPr>
              <a:t> </a:t>
            </a:r>
            <a:r>
              <a:rPr lang="en-US" sz="1400" dirty="0">
                <a:solidFill>
                  <a:srgbClr val="B95B22"/>
                </a:solidFill>
                <a:latin typeface="+mj-lt"/>
              </a:rPr>
              <a:t>Calories from Fats and Added Sugars</a:t>
            </a:r>
          </a:p>
        </p:txBody>
      </p:sp>
      <p:sp>
        <p:nvSpPr>
          <p:cNvPr id="15" name="Title 1"/>
          <p:cNvSpPr txBox="1">
            <a:spLocks/>
          </p:cNvSpPr>
          <p:nvPr/>
        </p:nvSpPr>
        <p:spPr>
          <a:xfrm>
            <a:off x="4777778" y="381391"/>
            <a:ext cx="4335462" cy="696913"/>
          </a:xfrm>
          <a:prstGeom prst="rect">
            <a:avLst/>
          </a:prstGeom>
          <a:solidFill>
            <a:schemeClr val="accent3">
              <a:lumMod val="20000"/>
              <a:lumOff val="80000"/>
            </a:schemeClr>
          </a:solidFill>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600" b="1" dirty="0" smtClean="0">
                <a:solidFill>
                  <a:srgbClr val="B95B22"/>
                </a:solidFill>
              </a:rPr>
              <a:t>Snacks Meeting Standards</a:t>
            </a:r>
            <a:endParaRPr lang="en-US" sz="2600" b="1" dirty="0">
              <a:solidFill>
                <a:srgbClr val="B95B22"/>
              </a:solidFill>
            </a:endParaRPr>
          </a:p>
        </p:txBody>
      </p:sp>
      <p:sp>
        <p:nvSpPr>
          <p:cNvPr id="1036" name="Rectangle 8"/>
          <p:cNvSpPr>
            <a:spLocks noChangeArrowheads="1"/>
          </p:cNvSpPr>
          <p:nvPr/>
        </p:nvSpPr>
        <p:spPr bwMode="auto">
          <a:xfrm>
            <a:off x="3657600" y="2667000"/>
            <a:ext cx="1030287" cy="276225"/>
          </a:xfrm>
          <a:prstGeom prst="rect">
            <a:avLst/>
          </a:prstGeom>
          <a:noFill/>
          <a:ln w="9525">
            <a:noFill/>
            <a:miter lim="800000"/>
            <a:headEnd/>
            <a:tailEnd/>
          </a:ln>
        </p:spPr>
        <p:txBody>
          <a:bodyPr wrap="none">
            <a:spAutoFit/>
          </a:bodyPr>
          <a:lstStyle/>
          <a:p>
            <a:r>
              <a:rPr lang="en-US" sz="1200" dirty="0">
                <a:solidFill>
                  <a:srgbClr val="FFFFFF"/>
                </a:solidFill>
                <a:latin typeface="Constantia" pitchFamily="18" charset="0"/>
              </a:rPr>
              <a:t>Regular Cola</a:t>
            </a:r>
          </a:p>
        </p:txBody>
      </p:sp>
      <p:sp>
        <p:nvSpPr>
          <p:cNvPr id="1037" name="Rectangle 17"/>
          <p:cNvSpPr>
            <a:spLocks noChangeArrowheads="1"/>
          </p:cNvSpPr>
          <p:nvPr/>
        </p:nvSpPr>
        <p:spPr bwMode="auto">
          <a:xfrm>
            <a:off x="8305800" y="3962400"/>
            <a:ext cx="838200" cy="830263"/>
          </a:xfrm>
          <a:prstGeom prst="rect">
            <a:avLst/>
          </a:prstGeom>
          <a:noFill/>
          <a:ln w="9525">
            <a:noFill/>
            <a:miter lim="800000"/>
            <a:headEnd/>
            <a:tailEnd/>
          </a:ln>
        </p:spPr>
        <p:txBody>
          <a:bodyPr>
            <a:spAutoFit/>
          </a:bodyPr>
          <a:lstStyle/>
          <a:p>
            <a:r>
              <a:rPr lang="en-US" sz="1200" dirty="0">
                <a:solidFill>
                  <a:srgbClr val="FFFFFF"/>
                </a:solidFill>
                <a:latin typeface="Constantia" pitchFamily="18" charset="0"/>
              </a:rPr>
              <a:t>No-calorie Flavored Water</a:t>
            </a:r>
          </a:p>
        </p:txBody>
      </p:sp>
      <p:sp>
        <p:nvSpPr>
          <p:cNvPr id="20" name="TextBox 19"/>
          <p:cNvSpPr txBox="1"/>
          <p:nvPr/>
        </p:nvSpPr>
        <p:spPr>
          <a:xfrm>
            <a:off x="5041900" y="1428750"/>
            <a:ext cx="3511550" cy="707886"/>
          </a:xfrm>
          <a:prstGeom prst="rect">
            <a:avLst/>
          </a:prstGeom>
          <a:noFill/>
        </p:spPr>
        <p:txBody>
          <a:bodyPr>
            <a:spAutoFit/>
          </a:bodyPr>
          <a:lstStyle/>
          <a:p>
            <a:pPr fontAlgn="auto">
              <a:spcBef>
                <a:spcPts val="0"/>
              </a:spcBef>
              <a:spcAft>
                <a:spcPts val="0"/>
              </a:spcAft>
              <a:defRPr/>
            </a:pPr>
            <a:r>
              <a:rPr lang="en-US" sz="2000" dirty="0">
                <a:solidFill>
                  <a:srgbClr val="B95B22"/>
                </a:solidFill>
                <a:latin typeface="+mn-lt"/>
              </a:rPr>
              <a:t>Fewer empty calories from fats and added sugars</a:t>
            </a:r>
          </a:p>
        </p:txBody>
      </p:sp>
      <p:sp>
        <p:nvSpPr>
          <p:cNvPr id="1040" name="Rectangle 34"/>
          <p:cNvSpPr>
            <a:spLocks noChangeArrowheads="1"/>
          </p:cNvSpPr>
          <p:nvPr/>
        </p:nvSpPr>
        <p:spPr bwMode="auto">
          <a:xfrm>
            <a:off x="7010400" y="3429000"/>
            <a:ext cx="838200" cy="830263"/>
          </a:xfrm>
          <a:prstGeom prst="rect">
            <a:avLst/>
          </a:prstGeom>
          <a:noFill/>
          <a:ln w="9525">
            <a:noFill/>
            <a:miter lim="800000"/>
            <a:headEnd/>
            <a:tailEnd/>
          </a:ln>
        </p:spPr>
        <p:txBody>
          <a:bodyPr>
            <a:spAutoFit/>
          </a:bodyPr>
          <a:lstStyle/>
          <a:p>
            <a:r>
              <a:rPr lang="en-US" sz="1200" dirty="0">
                <a:solidFill>
                  <a:srgbClr val="FFFFFF"/>
                </a:solidFill>
                <a:latin typeface="Constantia" pitchFamily="18" charset="0"/>
              </a:rPr>
              <a:t>Granola Bar (oats, fruit, nuts)</a:t>
            </a:r>
          </a:p>
        </p:txBody>
      </p:sp>
      <p:sp>
        <p:nvSpPr>
          <p:cNvPr id="1041" name="Rectangle 35"/>
          <p:cNvSpPr>
            <a:spLocks noChangeArrowheads="1"/>
          </p:cNvSpPr>
          <p:nvPr/>
        </p:nvSpPr>
        <p:spPr bwMode="auto">
          <a:xfrm>
            <a:off x="6400800" y="3200400"/>
            <a:ext cx="838200" cy="646112"/>
          </a:xfrm>
          <a:prstGeom prst="rect">
            <a:avLst/>
          </a:prstGeom>
          <a:noFill/>
          <a:ln w="9525">
            <a:noFill/>
            <a:miter lim="800000"/>
            <a:headEnd/>
            <a:tailEnd/>
          </a:ln>
        </p:spPr>
        <p:txBody>
          <a:bodyPr>
            <a:spAutoFit/>
          </a:bodyPr>
          <a:lstStyle/>
          <a:p>
            <a:r>
              <a:rPr lang="en-US" sz="1200" dirty="0">
                <a:solidFill>
                  <a:srgbClr val="FFFFFF"/>
                </a:solidFill>
                <a:latin typeface="Constantia" pitchFamily="18" charset="0"/>
              </a:rPr>
              <a:t>Low-fat Tortilla Chips</a:t>
            </a:r>
          </a:p>
        </p:txBody>
      </p:sp>
      <p:sp>
        <p:nvSpPr>
          <p:cNvPr id="1042" name="Rectangle 36"/>
          <p:cNvSpPr>
            <a:spLocks noChangeArrowheads="1"/>
          </p:cNvSpPr>
          <p:nvPr/>
        </p:nvSpPr>
        <p:spPr bwMode="auto">
          <a:xfrm>
            <a:off x="5638800" y="2286000"/>
            <a:ext cx="838200" cy="461962"/>
          </a:xfrm>
          <a:prstGeom prst="rect">
            <a:avLst/>
          </a:prstGeom>
          <a:noFill/>
          <a:ln w="9525">
            <a:noFill/>
            <a:miter lim="800000"/>
            <a:headEnd/>
            <a:tailEnd/>
          </a:ln>
        </p:spPr>
        <p:txBody>
          <a:bodyPr>
            <a:spAutoFit/>
          </a:bodyPr>
          <a:lstStyle/>
          <a:p>
            <a:r>
              <a:rPr lang="en-US" sz="1200" dirty="0">
                <a:solidFill>
                  <a:srgbClr val="FFFFFF"/>
                </a:solidFill>
                <a:latin typeface="Constantia" pitchFamily="18" charset="0"/>
              </a:rPr>
              <a:t>Light Popcorn</a:t>
            </a:r>
          </a:p>
        </p:txBody>
      </p:sp>
      <p:sp>
        <p:nvSpPr>
          <p:cNvPr id="1043" name="Rectangle 20"/>
          <p:cNvSpPr>
            <a:spLocks noChangeArrowheads="1"/>
          </p:cNvSpPr>
          <p:nvPr/>
        </p:nvSpPr>
        <p:spPr bwMode="auto">
          <a:xfrm>
            <a:off x="4921250" y="2895600"/>
            <a:ext cx="712788" cy="276999"/>
          </a:xfrm>
          <a:prstGeom prst="rect">
            <a:avLst/>
          </a:prstGeom>
          <a:noFill/>
          <a:ln w="9525">
            <a:noFill/>
            <a:miter lim="800000"/>
            <a:headEnd/>
            <a:tailEnd/>
          </a:ln>
        </p:spPr>
        <p:txBody>
          <a:bodyPr wrap="square">
            <a:spAutoFit/>
          </a:bodyPr>
          <a:lstStyle/>
          <a:p>
            <a:r>
              <a:rPr lang="en-US" sz="1200" dirty="0">
                <a:solidFill>
                  <a:srgbClr val="FFFFFF"/>
                </a:solidFill>
                <a:latin typeface="Constantia" pitchFamily="18" charset="0"/>
              </a:rPr>
              <a:t>Peanuts</a:t>
            </a:r>
          </a:p>
        </p:txBody>
      </p:sp>
      <p:grpSp>
        <p:nvGrpSpPr>
          <p:cNvPr id="3" name="Group 22" descr="6 chocolate filled sandwich cookies 286 total calories, 182 calories from added sugars/solid fats"/>
          <p:cNvGrpSpPr>
            <a:grpSpLocks/>
          </p:cNvGrpSpPr>
          <p:nvPr/>
        </p:nvGrpSpPr>
        <p:grpSpPr bwMode="auto">
          <a:xfrm>
            <a:off x="1143000" y="1600200"/>
            <a:ext cx="563562" cy="679450"/>
            <a:chOff x="-3810000" y="2041016"/>
            <a:chExt cx="3273107" cy="3445384"/>
          </a:xfrm>
        </p:grpSpPr>
        <p:pic>
          <p:nvPicPr>
            <p:cNvPr id="1056" name="Picture 15"/>
            <p:cNvPicPr>
              <a:picLocks noChangeAspect="1"/>
            </p:cNvPicPr>
            <p:nvPr/>
          </p:nvPicPr>
          <p:blipFill>
            <a:blip r:embed="rId6" cstate="print"/>
            <a:srcRect t="27979" b="2235"/>
            <a:stretch>
              <a:fillRect/>
            </a:stretch>
          </p:blipFill>
          <p:spPr bwMode="auto">
            <a:xfrm>
              <a:off x="-3810000" y="2362200"/>
              <a:ext cx="2996631" cy="3124200"/>
            </a:xfrm>
            <a:prstGeom prst="rect">
              <a:avLst/>
            </a:prstGeom>
            <a:noFill/>
            <a:ln w="9525">
              <a:noFill/>
              <a:miter lim="800000"/>
              <a:headEnd/>
              <a:tailEnd/>
            </a:ln>
          </p:spPr>
        </p:pic>
        <p:pic>
          <p:nvPicPr>
            <p:cNvPr id="1057" name="Picture 2"/>
            <p:cNvPicPr>
              <a:picLocks noChangeAspect="1" noChangeArrowheads="1"/>
            </p:cNvPicPr>
            <p:nvPr/>
          </p:nvPicPr>
          <p:blipFill>
            <a:blip r:embed="rId7" cstate="print"/>
            <a:srcRect t="32068" b="56013"/>
            <a:stretch>
              <a:fillRect/>
            </a:stretch>
          </p:blipFill>
          <p:spPr bwMode="auto">
            <a:xfrm>
              <a:off x="-3535680" y="2041016"/>
              <a:ext cx="2998787" cy="533401"/>
            </a:xfrm>
            <a:prstGeom prst="rect">
              <a:avLst/>
            </a:prstGeom>
            <a:noFill/>
            <a:ln w="9525">
              <a:noFill/>
              <a:miter lim="800000"/>
              <a:headEnd/>
              <a:tailEnd/>
            </a:ln>
          </p:spPr>
        </p:pic>
      </p:grpSp>
      <p:pic>
        <p:nvPicPr>
          <p:cNvPr id="1045" name="Picture 23" descr="Rainbow colored candy pieces, 249 calories, 177 from added sugars"/>
          <p:cNvPicPr>
            <a:picLocks noChangeAspect="1"/>
          </p:cNvPicPr>
          <p:nvPr/>
        </p:nvPicPr>
        <p:blipFill>
          <a:blip r:embed="rId8" cstate="print"/>
          <a:srcRect/>
          <a:stretch>
            <a:fillRect/>
          </a:stretch>
        </p:blipFill>
        <p:spPr bwMode="auto">
          <a:xfrm>
            <a:off x="1752600" y="2057400"/>
            <a:ext cx="717550" cy="477837"/>
          </a:xfrm>
          <a:prstGeom prst="rect">
            <a:avLst/>
          </a:prstGeom>
          <a:noFill/>
          <a:ln w="9525">
            <a:noFill/>
            <a:miter lim="800000"/>
            <a:headEnd/>
            <a:tailEnd/>
          </a:ln>
        </p:spPr>
      </p:pic>
      <p:pic>
        <p:nvPicPr>
          <p:cNvPr id="1046" name="Picture 24" descr="Large Glazed Donut-242 calories, 147 of which are from solid fat/added sugars"/>
          <p:cNvPicPr>
            <a:picLocks noChangeAspect="1"/>
          </p:cNvPicPr>
          <p:nvPr/>
        </p:nvPicPr>
        <p:blipFill>
          <a:blip r:embed="rId9" cstate="print"/>
          <a:srcRect l="20667" t="15340" r="27499" b="9660"/>
          <a:stretch>
            <a:fillRect/>
          </a:stretch>
        </p:blipFill>
        <p:spPr bwMode="auto">
          <a:xfrm>
            <a:off x="2514600" y="2362200"/>
            <a:ext cx="552450" cy="531812"/>
          </a:xfrm>
          <a:prstGeom prst="rect">
            <a:avLst/>
          </a:prstGeom>
          <a:noFill/>
          <a:ln w="9525">
            <a:noFill/>
            <a:miter lim="800000"/>
            <a:headEnd/>
            <a:tailEnd/>
          </a:ln>
        </p:spPr>
      </p:pic>
      <p:pic>
        <p:nvPicPr>
          <p:cNvPr id="1047" name="Picture 25" descr="Milk chocolate bar 1.6 ounces. 235 calories of which 112 are from solid fats/added sugars."/>
          <p:cNvPicPr>
            <a:picLocks noChangeAspect="1"/>
          </p:cNvPicPr>
          <p:nvPr/>
        </p:nvPicPr>
        <p:blipFill>
          <a:blip r:embed="rId10" cstate="print"/>
          <a:srcRect l="19917" t="8414" r="10083" b="8777"/>
          <a:stretch>
            <a:fillRect/>
          </a:stretch>
        </p:blipFill>
        <p:spPr bwMode="auto">
          <a:xfrm>
            <a:off x="3276600" y="2209800"/>
            <a:ext cx="284163" cy="501650"/>
          </a:xfrm>
          <a:prstGeom prst="rect">
            <a:avLst/>
          </a:prstGeom>
          <a:noFill/>
          <a:ln w="9525">
            <a:noFill/>
            <a:miter lim="800000"/>
            <a:headEnd/>
            <a:tailEnd/>
          </a:ln>
        </p:spPr>
      </p:pic>
      <p:pic>
        <p:nvPicPr>
          <p:cNvPr id="1048" name="Picture 26" descr="12 ounce can of regular soda, 136 total calories, of which 126 are from added sugars"/>
          <p:cNvPicPr>
            <a:picLocks noChangeAspect="1"/>
          </p:cNvPicPr>
          <p:nvPr/>
        </p:nvPicPr>
        <p:blipFill>
          <a:blip r:embed="rId11" cstate="print"/>
          <a:srcRect t="7903" b="8752"/>
          <a:stretch>
            <a:fillRect/>
          </a:stretch>
        </p:blipFill>
        <p:spPr bwMode="auto">
          <a:xfrm>
            <a:off x="3886200" y="3048000"/>
            <a:ext cx="711200" cy="889000"/>
          </a:xfrm>
          <a:prstGeom prst="rect">
            <a:avLst/>
          </a:prstGeom>
          <a:noFill/>
          <a:ln w="9525">
            <a:noFill/>
            <a:miter lim="800000"/>
            <a:headEnd/>
            <a:tailEnd/>
          </a:ln>
        </p:spPr>
      </p:pic>
      <p:pic>
        <p:nvPicPr>
          <p:cNvPr id="1049" name="Picture 3" descr="peanuts"/>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664788">
            <a:off x="5054707" y="3244316"/>
            <a:ext cx="487362" cy="312738"/>
          </a:xfrm>
          <a:prstGeom prst="rect">
            <a:avLst/>
          </a:prstGeom>
          <a:noFill/>
          <a:ln w="9525">
            <a:noFill/>
            <a:miter lim="800000"/>
            <a:headEnd/>
            <a:tailEnd/>
          </a:ln>
        </p:spPr>
      </p:pic>
      <p:pic>
        <p:nvPicPr>
          <p:cNvPr id="1050" name="Picture 28" descr="Snack bag of light popcorn, 161 calories, of which 17 are from solid fats."/>
          <p:cNvPicPr>
            <a:picLocks noChangeAspect="1"/>
          </p:cNvPicPr>
          <p:nvPr/>
        </p:nvPicPr>
        <p:blipFill>
          <a:blip r:embed="rId13" cstate="print"/>
          <a:srcRect/>
          <a:stretch>
            <a:fillRect/>
          </a:stretch>
        </p:blipFill>
        <p:spPr bwMode="auto">
          <a:xfrm>
            <a:off x="5715000" y="2667000"/>
            <a:ext cx="719138" cy="958850"/>
          </a:xfrm>
          <a:prstGeom prst="rect">
            <a:avLst/>
          </a:prstGeom>
          <a:noFill/>
          <a:ln w="9525">
            <a:noFill/>
            <a:miter lim="800000"/>
            <a:headEnd/>
            <a:tailEnd/>
          </a:ln>
        </p:spPr>
      </p:pic>
      <p:pic>
        <p:nvPicPr>
          <p:cNvPr id="1051" name="Picture 29" descr="Low-fat tortilla chips, 1 ounce, 118 calories"/>
          <p:cNvPicPr>
            <a:picLocks noChangeAspect="1"/>
          </p:cNvPicPr>
          <p:nvPr/>
        </p:nvPicPr>
        <p:blipFill>
          <a:blip r:embed="rId14" cstate="print"/>
          <a:srcRect t="20811" b="10326"/>
          <a:stretch>
            <a:fillRect/>
          </a:stretch>
        </p:blipFill>
        <p:spPr bwMode="auto">
          <a:xfrm>
            <a:off x="6324600" y="3810000"/>
            <a:ext cx="725487" cy="349250"/>
          </a:xfrm>
          <a:prstGeom prst="rect">
            <a:avLst/>
          </a:prstGeom>
          <a:noFill/>
          <a:ln w="9525">
            <a:noFill/>
            <a:miter lim="800000"/>
            <a:headEnd/>
            <a:tailEnd/>
          </a:ln>
        </p:spPr>
      </p:pic>
      <p:pic>
        <p:nvPicPr>
          <p:cNvPr id="1052" name="Picture 31" descr="Snack cup of pineapple canned in 100% juice, 68 calories"/>
          <p:cNvPicPr>
            <a:picLocks noChangeAspect="1"/>
          </p:cNvPicPr>
          <p:nvPr/>
        </p:nvPicPr>
        <p:blipFill>
          <a:blip r:embed="rId15" cstate="print"/>
          <a:srcRect/>
          <a:stretch>
            <a:fillRect/>
          </a:stretch>
        </p:blipFill>
        <p:spPr bwMode="auto">
          <a:xfrm>
            <a:off x="7848600" y="4343400"/>
            <a:ext cx="523875" cy="441325"/>
          </a:xfrm>
          <a:prstGeom prst="rect">
            <a:avLst/>
          </a:prstGeom>
          <a:noFill/>
          <a:ln w="9525">
            <a:noFill/>
            <a:miter lim="800000"/>
            <a:headEnd/>
            <a:tailEnd/>
          </a:ln>
        </p:spPr>
      </p:pic>
      <p:pic>
        <p:nvPicPr>
          <p:cNvPr id="1053" name="Picture 30" descr="1 granola bar (.8 ounces), 95 calories of which 32 are from solid fats/added sugars."/>
          <p:cNvPicPr>
            <a:picLocks noChangeAspect="1"/>
          </p:cNvPicPr>
          <p:nvPr/>
        </p:nvPicPr>
        <p:blipFill>
          <a:blip r:embed="rId16" cstate="print"/>
          <a:srcRect l="13582" t="31804" r="13065" b="23521"/>
          <a:stretch>
            <a:fillRect/>
          </a:stretch>
        </p:blipFill>
        <p:spPr bwMode="auto">
          <a:xfrm>
            <a:off x="7010400" y="4267200"/>
            <a:ext cx="744537" cy="301625"/>
          </a:xfrm>
          <a:prstGeom prst="rect">
            <a:avLst/>
          </a:prstGeom>
          <a:noFill/>
          <a:ln w="9525">
            <a:noFill/>
            <a:miter lim="800000"/>
            <a:headEnd/>
            <a:tailEnd/>
          </a:ln>
        </p:spPr>
      </p:pic>
      <p:pic>
        <p:nvPicPr>
          <p:cNvPr id="1054" name="Picture 32" descr="12 fl ounces of no calorie flavored water"/>
          <p:cNvPicPr>
            <a:picLocks noChangeAspect="1"/>
          </p:cNvPicPr>
          <p:nvPr/>
        </p:nvPicPr>
        <p:blipFill>
          <a:blip r:embed="rId17" cstate="print"/>
          <a:srcRect b="5698"/>
          <a:stretch>
            <a:fillRect/>
          </a:stretch>
        </p:blipFill>
        <p:spPr bwMode="auto">
          <a:xfrm>
            <a:off x="8305800" y="4724400"/>
            <a:ext cx="663575" cy="841375"/>
          </a:xfrm>
          <a:prstGeom prst="rect">
            <a:avLst/>
          </a:prstGeom>
          <a:noFill/>
          <a:ln w="9525">
            <a:noFill/>
            <a:miter lim="800000"/>
            <a:headEnd/>
            <a:tailEnd/>
          </a:ln>
        </p:spPr>
      </p:pic>
      <p:sp>
        <p:nvSpPr>
          <p:cNvPr id="1055" name="Rectangle 33"/>
          <p:cNvSpPr>
            <a:spLocks noChangeArrowheads="1"/>
          </p:cNvSpPr>
          <p:nvPr/>
        </p:nvSpPr>
        <p:spPr bwMode="auto">
          <a:xfrm>
            <a:off x="7696200" y="3657600"/>
            <a:ext cx="838200" cy="646113"/>
          </a:xfrm>
          <a:prstGeom prst="rect">
            <a:avLst/>
          </a:prstGeom>
          <a:noFill/>
          <a:ln w="9525">
            <a:noFill/>
            <a:miter lim="800000"/>
            <a:headEnd/>
            <a:tailEnd/>
          </a:ln>
        </p:spPr>
        <p:txBody>
          <a:bodyPr>
            <a:spAutoFit/>
          </a:bodyPr>
          <a:lstStyle/>
          <a:p>
            <a:r>
              <a:rPr lang="en-US" sz="1200" dirty="0">
                <a:solidFill>
                  <a:srgbClr val="FFFFFF"/>
                </a:solidFill>
                <a:latin typeface="Constantia" pitchFamily="18" charset="0"/>
              </a:rPr>
              <a:t>Fruit </a:t>
            </a:r>
            <a:r>
              <a:rPr lang="en-US" sz="1200" dirty="0" smtClean="0">
                <a:solidFill>
                  <a:srgbClr val="FFFFFF"/>
                </a:solidFill>
                <a:latin typeface="Constantia" pitchFamily="18" charset="0"/>
              </a:rPr>
              <a:t>Cp </a:t>
            </a:r>
            <a:r>
              <a:rPr lang="en-US" sz="1200" dirty="0">
                <a:solidFill>
                  <a:srgbClr val="FFFFFF"/>
                </a:solidFill>
                <a:latin typeface="Constantia" pitchFamily="18" charset="0"/>
              </a:rPr>
              <a:t>(w/ 100% juice</a:t>
            </a:r>
            <a:r>
              <a:rPr lang="en-US" sz="1200" dirty="0" smtClean="0">
                <a:solidFill>
                  <a:srgbClr val="FFFFFF"/>
                </a:solidFill>
                <a:latin typeface="Constantia" pitchFamily="18" charset="0"/>
              </a:rPr>
              <a:t>) u</a:t>
            </a:r>
            <a:endParaRPr lang="en-US" sz="1200" dirty="0">
              <a:solidFill>
                <a:srgbClr val="FFFFFF"/>
              </a:solidFill>
              <a:latin typeface="Constantia" pitchFamily="18" charset="0"/>
            </a:endParaRPr>
          </a:p>
        </p:txBody>
      </p:sp>
      <p:pic>
        <p:nvPicPr>
          <p:cNvPr id="34" name="Picture 12" descr="VDOE_v_2color"/>
          <p:cNvPicPr>
            <a:picLocks noChangeAspect="1" noChangeArrowheads="1"/>
          </p:cNvPicPr>
          <p:nvPr/>
        </p:nvPicPr>
        <p:blipFill>
          <a:blip r:embed="rId18" cstate="print"/>
          <a:srcRect/>
          <a:stretch>
            <a:fillRect/>
          </a:stretch>
        </p:blipFill>
        <p:spPr bwMode="auto">
          <a:xfrm>
            <a:off x="8153400" y="6313488"/>
            <a:ext cx="878769" cy="464992"/>
          </a:xfrm>
          <a:prstGeom prst="rect">
            <a:avLst/>
          </a:prstGeom>
          <a:noFill/>
          <a:ln w="50800">
            <a:noFill/>
            <a:miter lim="800000"/>
            <a:headEnd/>
            <a:tailEnd/>
          </a:ln>
        </p:spPr>
      </p:pic>
    </p:spTree>
    <p:extLst>
      <p:ext uri="{BB962C8B-B14F-4D97-AF65-F5344CB8AC3E}">
        <p14:creationId xmlns:p14="http://schemas.microsoft.com/office/powerpoint/2010/main" val="458701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solidFill>
                  <a:srgbClr val="B95B22"/>
                </a:solidFill>
              </a:rPr>
              <a:t>Exemption to the Nutrition Standards for School-sponsored Fundraisers</a:t>
            </a:r>
            <a:endParaRPr lang="en-US" sz="3600" dirty="0">
              <a:solidFill>
                <a:srgbClr val="B95B22"/>
              </a:solidFill>
            </a:endParaRPr>
          </a:p>
        </p:txBody>
      </p:sp>
      <p:sp>
        <p:nvSpPr>
          <p:cNvPr id="5" name="Text Placeholder 4"/>
          <p:cNvSpPr>
            <a:spLocks noGrp="1"/>
          </p:cNvSpPr>
          <p:nvPr>
            <p:ph type="body" idx="1"/>
          </p:nvPr>
        </p:nvSpPr>
        <p:spPr>
          <a:xfrm>
            <a:off x="1371600" y="2743200"/>
            <a:ext cx="7315200" cy="2590800"/>
          </a:xfrm>
        </p:spPr>
        <p:txBody>
          <a:bodyPr>
            <a:normAutofit fontScale="92500"/>
          </a:bodyPr>
          <a:lstStyle/>
          <a:p>
            <a:pPr lvl="1"/>
            <a:r>
              <a:rPr lang="en-US" sz="3400" dirty="0" smtClean="0"/>
              <a:t>A limited number of exemptions to these nutrition standards may be permitted, but are not required.  The LEA may set more restrictive guidelines in their local wellness policy.</a:t>
            </a:r>
            <a:endParaRPr lang="en-US" sz="3400" dirty="0"/>
          </a:p>
        </p:txBody>
      </p:sp>
    </p:spTree>
    <p:extLst>
      <p:ext uri="{BB962C8B-B14F-4D97-AF65-F5344CB8AC3E}">
        <p14:creationId xmlns:p14="http://schemas.microsoft.com/office/powerpoint/2010/main" val="3334882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Exempt Fundraisers </a:t>
            </a:r>
            <a:r>
              <a:rPr lang="en-US" sz="3600" b="1" dirty="0" smtClean="0">
                <a:solidFill>
                  <a:srgbClr val="B95B22"/>
                </a:solidFill>
              </a:rPr>
              <a:t>(8VAC20-740-35) </a:t>
            </a:r>
            <a:endParaRPr lang="en-US" sz="3600" b="1" dirty="0">
              <a:solidFill>
                <a:srgbClr val="B95B22"/>
              </a:solidFill>
            </a:endParaRPr>
          </a:p>
        </p:txBody>
      </p:sp>
      <p:sp>
        <p:nvSpPr>
          <p:cNvPr id="3" name="Content Placeholder 2"/>
          <p:cNvSpPr>
            <a:spLocks noGrp="1"/>
          </p:cNvSpPr>
          <p:nvPr>
            <p:ph idx="1"/>
          </p:nvPr>
        </p:nvSpPr>
        <p:spPr>
          <a:xfrm>
            <a:off x="685800" y="1600206"/>
            <a:ext cx="8305800" cy="4525963"/>
          </a:xfrm>
        </p:spPr>
        <p:txBody>
          <a:bodyPr>
            <a:normAutofit fontScale="92500" lnSpcReduction="20000"/>
          </a:bodyPr>
          <a:lstStyle/>
          <a:p>
            <a:pPr marL="0" indent="0">
              <a:spcBef>
                <a:spcPct val="0"/>
              </a:spcBef>
              <a:spcAft>
                <a:spcPts val="800"/>
              </a:spcAft>
              <a:buNone/>
            </a:pPr>
            <a:r>
              <a:rPr lang="en-US" sz="3200" dirty="0" smtClean="0"/>
              <a:t>LEA Responsibility (SFA may not be exempt from the federal or state guidelines)</a:t>
            </a:r>
          </a:p>
          <a:p>
            <a:pPr>
              <a:spcBef>
                <a:spcPct val="0"/>
              </a:spcBef>
              <a:spcAft>
                <a:spcPts val="800"/>
              </a:spcAft>
              <a:buFont typeface="Wingdings" panose="05000000000000000000" pitchFamily="2" charset="2"/>
              <a:buChar char="q"/>
            </a:pPr>
            <a:r>
              <a:rPr lang="en-US" sz="3200" dirty="0" smtClean="0"/>
              <a:t>Each school</a:t>
            </a:r>
          </a:p>
          <a:p>
            <a:pPr>
              <a:spcBef>
                <a:spcPct val="0"/>
              </a:spcBef>
              <a:spcAft>
                <a:spcPts val="800"/>
              </a:spcAft>
              <a:buFont typeface="Wingdings" panose="05000000000000000000" pitchFamily="2" charset="2"/>
              <a:buChar char="q"/>
            </a:pPr>
            <a:r>
              <a:rPr lang="en-US" sz="3200" dirty="0" smtClean="0"/>
              <a:t>No more than 30 per school</a:t>
            </a:r>
          </a:p>
          <a:p>
            <a:pPr>
              <a:spcBef>
                <a:spcPct val="0"/>
              </a:spcBef>
              <a:spcAft>
                <a:spcPts val="800"/>
              </a:spcAft>
              <a:buFont typeface="Wingdings" panose="05000000000000000000" pitchFamily="2" charset="2"/>
              <a:buChar char="q"/>
            </a:pPr>
            <a:r>
              <a:rPr lang="en-US" sz="3200" dirty="0" smtClean="0"/>
              <a:t>Foods or beverages that do not meet the nutrition standards</a:t>
            </a:r>
          </a:p>
          <a:p>
            <a:pPr>
              <a:spcBef>
                <a:spcPct val="0"/>
              </a:spcBef>
              <a:spcAft>
                <a:spcPts val="800"/>
              </a:spcAft>
              <a:buFont typeface="Wingdings" panose="05000000000000000000" pitchFamily="2" charset="2"/>
              <a:buChar char="q"/>
            </a:pPr>
            <a:r>
              <a:rPr lang="en-US" sz="3200" dirty="0" smtClean="0"/>
              <a:t>Not required to allow exempt fundraisers and may establish more restrictive standards (none, 5 per year, etc.) as part of the local wellness policy outlined in 8VAC20-740-40</a:t>
            </a:r>
          </a:p>
          <a:p>
            <a:pPr>
              <a:spcBef>
                <a:spcPct val="0"/>
              </a:spcBef>
              <a:spcAft>
                <a:spcPts val="800"/>
              </a:spcAft>
              <a:buFont typeface="Wingdings" panose="05000000000000000000" pitchFamily="2" charset="2"/>
              <a:buChar char="q"/>
            </a:pPr>
            <a:endParaRPr lang="en-US" sz="3200" dirty="0" smtClean="0"/>
          </a:p>
          <a:p>
            <a:pPr>
              <a:spcBef>
                <a:spcPct val="0"/>
              </a:spcBef>
              <a:spcAft>
                <a:spcPts val="800"/>
              </a:spcAft>
              <a:buFont typeface="Wingdings" panose="05000000000000000000" pitchFamily="2" charset="2"/>
              <a:buChar char="q"/>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2559782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Exempt Fundraisers </a:t>
            </a:r>
            <a:r>
              <a:rPr lang="en-US" sz="3600" b="1" dirty="0" smtClean="0">
                <a:solidFill>
                  <a:srgbClr val="B95B22"/>
                </a:solidFill>
              </a:rPr>
              <a:t>(8VAC20-740-35) </a:t>
            </a:r>
            <a:endParaRPr lang="en-US" sz="3600" b="1" dirty="0">
              <a:solidFill>
                <a:srgbClr val="B95B22"/>
              </a:solidFill>
            </a:endParaRPr>
          </a:p>
        </p:txBody>
      </p:sp>
      <p:sp>
        <p:nvSpPr>
          <p:cNvPr id="3" name="Content Placeholder 2"/>
          <p:cNvSpPr>
            <a:spLocks noGrp="1"/>
          </p:cNvSpPr>
          <p:nvPr>
            <p:ph idx="1"/>
          </p:nvPr>
        </p:nvSpPr>
        <p:spPr>
          <a:xfrm>
            <a:off x="685800" y="1600206"/>
            <a:ext cx="7620000" cy="4525963"/>
          </a:xfrm>
        </p:spPr>
        <p:txBody>
          <a:bodyPr>
            <a:normAutofit lnSpcReduction="10000"/>
          </a:bodyPr>
          <a:lstStyle/>
          <a:p>
            <a:pPr>
              <a:spcBef>
                <a:spcPct val="0"/>
              </a:spcBef>
              <a:spcAft>
                <a:spcPts val="800"/>
              </a:spcAft>
              <a:buFont typeface="Wingdings" panose="05000000000000000000" pitchFamily="2" charset="2"/>
              <a:buChar char="q"/>
            </a:pPr>
            <a:r>
              <a:rPr lang="en-US" sz="3200" dirty="0" smtClean="0"/>
              <a:t>One fundraiser is defined as one or more fundraising activities that last one school day</a:t>
            </a:r>
          </a:p>
          <a:p>
            <a:pPr lvl="1">
              <a:spcBef>
                <a:spcPct val="0"/>
              </a:spcBef>
              <a:spcAft>
                <a:spcPts val="800"/>
              </a:spcAft>
              <a:buFont typeface="Wingdings" panose="05000000000000000000" pitchFamily="2" charset="2"/>
              <a:buChar char="q"/>
            </a:pPr>
            <a:r>
              <a:rPr lang="en-US" sz="2900" dirty="0" smtClean="0"/>
              <a:t>If multiple school-sponsored organizations conduct a fundraiser on the same day, the combined activities count as one fundraiser</a:t>
            </a:r>
          </a:p>
          <a:p>
            <a:pPr lvl="1">
              <a:spcBef>
                <a:spcPct val="0"/>
              </a:spcBef>
              <a:spcAft>
                <a:spcPts val="800"/>
              </a:spcAft>
              <a:buFont typeface="Wingdings" panose="05000000000000000000" pitchFamily="2" charset="2"/>
              <a:buChar char="q"/>
            </a:pPr>
            <a:r>
              <a:rPr lang="en-US" sz="2900" dirty="0" smtClean="0"/>
              <a:t>If one fundraiser activity lasts for more than one day, each subsequent day is considered one fundraiser counting toward the limit of 30 per year</a:t>
            </a:r>
            <a:endParaRPr lang="en-US" sz="3200" dirty="0" smtClean="0"/>
          </a:p>
          <a:p>
            <a:pPr>
              <a:spcBef>
                <a:spcPct val="0"/>
              </a:spcBef>
              <a:spcAft>
                <a:spcPts val="800"/>
              </a:spcAft>
              <a:buFont typeface="Wingdings" panose="05000000000000000000" pitchFamily="2" charset="2"/>
              <a:buChar char="q"/>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2505508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990600"/>
          </a:xfrm>
        </p:spPr>
        <p:txBody>
          <a:bodyPr>
            <a:noAutofit/>
          </a:bodyPr>
          <a:lstStyle/>
          <a:p>
            <a:r>
              <a:rPr lang="en-US" b="1" dirty="0" smtClean="0">
                <a:solidFill>
                  <a:srgbClr val="B95B22"/>
                </a:solidFill>
              </a:rPr>
              <a:t>Nonfood Fundraisers </a:t>
            </a:r>
            <a:r>
              <a:rPr lang="en-US" sz="3600" b="1" dirty="0" smtClean="0">
                <a:solidFill>
                  <a:srgbClr val="B95B22"/>
                </a:solidFill>
              </a:rPr>
              <a:t>(8VAC20-740-35) </a:t>
            </a:r>
            <a:endParaRPr lang="en-US" sz="3600" b="1" dirty="0">
              <a:solidFill>
                <a:srgbClr val="B95B22"/>
              </a:solidFill>
            </a:endParaRPr>
          </a:p>
        </p:txBody>
      </p:sp>
      <p:sp>
        <p:nvSpPr>
          <p:cNvPr id="3" name="Content Placeholder 2"/>
          <p:cNvSpPr>
            <a:spLocks noGrp="1"/>
          </p:cNvSpPr>
          <p:nvPr>
            <p:ph idx="1"/>
          </p:nvPr>
        </p:nvSpPr>
        <p:spPr>
          <a:xfrm>
            <a:off x="685800" y="1600206"/>
            <a:ext cx="7620000" cy="4525963"/>
          </a:xfrm>
        </p:spPr>
        <p:txBody>
          <a:bodyPr>
            <a:normAutofit/>
          </a:bodyPr>
          <a:lstStyle/>
          <a:p>
            <a:pPr>
              <a:spcBef>
                <a:spcPct val="0"/>
              </a:spcBef>
              <a:spcAft>
                <a:spcPts val="800"/>
              </a:spcAft>
              <a:buFont typeface="Wingdings" panose="05000000000000000000" pitchFamily="2" charset="2"/>
              <a:buChar char="q"/>
            </a:pPr>
            <a:r>
              <a:rPr lang="en-US" sz="3200" dirty="0" smtClean="0"/>
              <a:t>An exemption is not required for nonfood fundraisers</a:t>
            </a:r>
          </a:p>
          <a:p>
            <a:pPr>
              <a:spcBef>
                <a:spcPct val="0"/>
              </a:spcBef>
              <a:spcAft>
                <a:spcPts val="800"/>
              </a:spcAft>
              <a:buFont typeface="Wingdings" panose="05000000000000000000" pitchFamily="2" charset="2"/>
              <a:buChar char="q"/>
            </a:pPr>
            <a:r>
              <a:rPr lang="en-US" sz="3200" dirty="0" smtClean="0"/>
              <a:t>Schools are encouraged to consider options for items and activities other than foods or beverages as fundraising activities</a:t>
            </a:r>
          </a:p>
          <a:p>
            <a:pPr>
              <a:spcBef>
                <a:spcPct val="0"/>
              </a:spcBef>
              <a:spcAft>
                <a:spcPts val="800"/>
              </a:spcAft>
              <a:buFont typeface="Wingdings" panose="05000000000000000000" pitchFamily="2" charset="2"/>
              <a:buChar char="q"/>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2068659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Fundraiser Limitations</a:t>
            </a:r>
            <a:br>
              <a:rPr lang="en-US" b="1" dirty="0" smtClean="0">
                <a:solidFill>
                  <a:srgbClr val="B95B22"/>
                </a:solidFill>
              </a:rPr>
            </a:br>
            <a:r>
              <a:rPr lang="en-US" sz="3600" b="1" dirty="0" smtClean="0">
                <a:solidFill>
                  <a:srgbClr val="B95B22"/>
                </a:solidFill>
              </a:rPr>
              <a:t>(8VAC20-290 and 8VAC20-580) </a:t>
            </a:r>
            <a:endParaRPr lang="en-US" sz="3600" b="1" dirty="0">
              <a:solidFill>
                <a:srgbClr val="B95B22"/>
              </a:solidFill>
            </a:endParaRPr>
          </a:p>
        </p:txBody>
      </p:sp>
      <p:sp>
        <p:nvSpPr>
          <p:cNvPr id="3" name="Content Placeholder 2"/>
          <p:cNvSpPr>
            <a:spLocks noGrp="1"/>
          </p:cNvSpPr>
          <p:nvPr>
            <p:ph idx="1"/>
          </p:nvPr>
        </p:nvSpPr>
        <p:spPr>
          <a:xfrm>
            <a:off x="685800" y="1600206"/>
            <a:ext cx="7924800" cy="4952994"/>
          </a:xfrm>
        </p:spPr>
        <p:txBody>
          <a:bodyPr>
            <a:normAutofit fontScale="92500" lnSpcReduction="10000"/>
          </a:bodyPr>
          <a:lstStyle/>
          <a:p>
            <a:pPr>
              <a:spcBef>
                <a:spcPct val="0"/>
              </a:spcBef>
              <a:spcAft>
                <a:spcPts val="800"/>
              </a:spcAft>
              <a:buFont typeface="Wingdings" panose="05000000000000000000" pitchFamily="2" charset="2"/>
              <a:buChar char="q"/>
            </a:pPr>
            <a:r>
              <a:rPr lang="en-US" sz="3200" dirty="0" smtClean="0"/>
              <a:t>Any fundraiser that sells foods or beverages, whether meeting the nutrition standards or exempt, may not be conducted anywhere on the school campus during school meal service times.</a:t>
            </a:r>
          </a:p>
          <a:p>
            <a:pPr lvl="1">
              <a:spcBef>
                <a:spcPct val="0"/>
              </a:spcBef>
              <a:spcAft>
                <a:spcPts val="800"/>
              </a:spcAft>
              <a:buFont typeface="Wingdings" panose="05000000000000000000" pitchFamily="2" charset="2"/>
              <a:buChar char="q"/>
            </a:pPr>
            <a:r>
              <a:rPr lang="en-US" sz="2900" dirty="0" smtClean="0"/>
              <a:t>From 6 a.m. through the end of the breakfast period</a:t>
            </a:r>
          </a:p>
          <a:p>
            <a:pPr lvl="1">
              <a:spcBef>
                <a:spcPct val="0"/>
              </a:spcBef>
              <a:spcAft>
                <a:spcPts val="800"/>
              </a:spcAft>
              <a:buFont typeface="Wingdings" panose="05000000000000000000" pitchFamily="2" charset="2"/>
              <a:buChar char="q"/>
            </a:pPr>
            <a:r>
              <a:rPr lang="en-US" sz="2900" dirty="0" smtClean="0"/>
              <a:t>From the beginning of the first scheduled lunch period through the end of the last</a:t>
            </a:r>
          </a:p>
          <a:p>
            <a:pPr>
              <a:spcBef>
                <a:spcPct val="0"/>
              </a:spcBef>
              <a:spcAft>
                <a:spcPts val="800"/>
              </a:spcAft>
              <a:buFont typeface="Wingdings" panose="05000000000000000000" pitchFamily="2" charset="2"/>
              <a:buChar char="q"/>
            </a:pPr>
            <a:r>
              <a:rPr lang="en-US" sz="3200" dirty="0" smtClean="0"/>
              <a:t>Income from the sale of any foods or beverages sold during these times shall accrue to the school nutrition account</a:t>
            </a:r>
          </a:p>
          <a:p>
            <a:pPr>
              <a:spcBef>
                <a:spcPct val="0"/>
              </a:spcBef>
              <a:spcAft>
                <a:spcPts val="800"/>
              </a:spcAft>
              <a:buFont typeface="Wingdings" panose="05000000000000000000" pitchFamily="2" charset="2"/>
              <a:buChar char="q"/>
            </a:pPr>
            <a:endParaRPr lang="en-US" sz="3200" dirty="0" smtClean="0"/>
          </a:p>
          <a:p>
            <a:pPr>
              <a:spcBef>
                <a:spcPct val="0"/>
              </a:spcBef>
              <a:spcAft>
                <a:spcPts val="800"/>
              </a:spcAft>
              <a:buFont typeface="Wingdings" panose="05000000000000000000" pitchFamily="2" charset="2"/>
              <a:buChar char="q"/>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3050831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Fundraiser Resources</a:t>
            </a:r>
            <a:r>
              <a:rPr lang="en-US" sz="3600" b="1" dirty="0" smtClean="0">
                <a:solidFill>
                  <a:srgbClr val="B95B22"/>
                </a:solidFill>
              </a:rPr>
              <a:t> </a:t>
            </a:r>
            <a:endParaRPr lang="en-US" sz="3600" b="1" dirty="0">
              <a:solidFill>
                <a:srgbClr val="B95B22"/>
              </a:solidFill>
            </a:endParaRPr>
          </a:p>
        </p:txBody>
      </p:sp>
      <p:sp>
        <p:nvSpPr>
          <p:cNvPr id="3" name="Content Placeholder 2"/>
          <p:cNvSpPr>
            <a:spLocks noGrp="1"/>
          </p:cNvSpPr>
          <p:nvPr>
            <p:ph idx="1"/>
          </p:nvPr>
        </p:nvSpPr>
        <p:spPr>
          <a:xfrm>
            <a:off x="381000" y="1600206"/>
            <a:ext cx="8686800" cy="4952994"/>
          </a:xfrm>
        </p:spPr>
        <p:txBody>
          <a:bodyPr>
            <a:normAutofit/>
          </a:bodyPr>
          <a:lstStyle/>
          <a:p>
            <a:pPr>
              <a:spcBef>
                <a:spcPct val="0"/>
              </a:spcBef>
              <a:spcAft>
                <a:spcPts val="800"/>
              </a:spcAft>
              <a:buFont typeface="Wingdings" panose="05000000000000000000" pitchFamily="2" charset="2"/>
              <a:buChar char="q"/>
            </a:pPr>
            <a:r>
              <a:rPr lang="en-US" sz="3200" dirty="0" smtClean="0"/>
              <a:t>The School Nutrition Director in your LEA</a:t>
            </a:r>
          </a:p>
          <a:p>
            <a:pPr lvl="1">
              <a:spcBef>
                <a:spcPct val="0"/>
              </a:spcBef>
              <a:spcAft>
                <a:spcPts val="800"/>
              </a:spcAft>
              <a:buFont typeface="Wingdings" panose="05000000000000000000" pitchFamily="2" charset="2"/>
              <a:buChar char="q"/>
            </a:pPr>
            <a:r>
              <a:rPr lang="en-US" sz="2900" dirty="0" smtClean="0"/>
              <a:t>Potential partner for purchasing compliant snacks</a:t>
            </a:r>
          </a:p>
          <a:p>
            <a:pPr lvl="1">
              <a:spcBef>
                <a:spcPct val="0"/>
              </a:spcBef>
              <a:spcAft>
                <a:spcPts val="800"/>
              </a:spcAft>
              <a:buFont typeface="Wingdings" panose="05000000000000000000" pitchFamily="2" charset="2"/>
              <a:buChar char="q"/>
            </a:pPr>
            <a:r>
              <a:rPr lang="en-US" sz="2900" dirty="0" smtClean="0"/>
              <a:t>Expert in implementing these nutrition standards</a:t>
            </a:r>
          </a:p>
          <a:p>
            <a:pPr lvl="1">
              <a:spcBef>
                <a:spcPct val="0"/>
              </a:spcBef>
              <a:spcAft>
                <a:spcPts val="800"/>
              </a:spcAft>
              <a:buFont typeface="Wingdings" panose="05000000000000000000" pitchFamily="2" charset="2"/>
              <a:buChar char="q"/>
            </a:pPr>
            <a:r>
              <a:rPr lang="en-US" sz="2900" dirty="0" smtClean="0"/>
              <a:t>Tools for evaluating products for compliance</a:t>
            </a:r>
          </a:p>
          <a:p>
            <a:pPr>
              <a:spcBef>
                <a:spcPct val="0"/>
              </a:spcBef>
              <a:spcAft>
                <a:spcPts val="800"/>
              </a:spcAft>
              <a:buFont typeface="Wingdings" panose="05000000000000000000" pitchFamily="2" charset="2"/>
              <a:buChar char="q"/>
            </a:pPr>
            <a:r>
              <a:rPr lang="en-US" sz="3200" dirty="0" smtClean="0"/>
              <a:t>Local Wellness Policy Committee and Stakeholders</a:t>
            </a:r>
            <a:endParaRPr lang="en-US" sz="1400" dirty="0"/>
          </a:p>
          <a:p>
            <a:pPr marL="0" indent="0">
              <a:spcBef>
                <a:spcPct val="0"/>
              </a:spcBef>
              <a:spcAft>
                <a:spcPts val="800"/>
              </a:spcAft>
              <a:buNone/>
            </a:pPr>
            <a:endParaRPr lang="en-US" sz="3200" dirty="0" smtClean="0"/>
          </a:p>
          <a:p>
            <a:pPr marL="0" indent="0">
              <a:spcBef>
                <a:spcPct val="0"/>
              </a:spcBef>
              <a:spcAft>
                <a:spcPts val="800"/>
              </a:spcAft>
              <a:buNone/>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8607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457200" y="304800"/>
            <a:ext cx="8229600" cy="762000"/>
          </a:xfrm>
        </p:spPr>
        <p:txBody>
          <a:bodyPr>
            <a:normAutofit/>
          </a:bodyPr>
          <a:lstStyle/>
          <a:p>
            <a:pPr eaLnBrk="1" hangingPunct="1">
              <a:defRPr/>
            </a:pPr>
            <a:r>
              <a:rPr lang="en-US" b="1" dirty="0" smtClean="0">
                <a:solidFill>
                  <a:srgbClr val="B95B22"/>
                </a:solidFill>
              </a:rPr>
              <a:t>Webinar Outline</a:t>
            </a:r>
            <a:endParaRPr lang="en-US" sz="2800" b="1" dirty="0" smtClean="0">
              <a:solidFill>
                <a:srgbClr val="B95B22"/>
              </a:solidFill>
            </a:endParaRPr>
          </a:p>
        </p:txBody>
      </p:sp>
      <p:sp>
        <p:nvSpPr>
          <p:cNvPr id="447491" name="Rectangle 3"/>
          <p:cNvSpPr>
            <a:spLocks noGrp="1" noChangeArrowheads="1"/>
          </p:cNvSpPr>
          <p:nvPr>
            <p:ph type="body" idx="4294967295"/>
          </p:nvPr>
        </p:nvSpPr>
        <p:spPr>
          <a:xfrm>
            <a:off x="914400" y="1676400"/>
            <a:ext cx="7543800" cy="4953000"/>
          </a:xfrm>
          <a:prstGeom prst="rect">
            <a:avLst/>
          </a:prstGeom>
        </p:spPr>
        <p:txBody>
          <a:bodyPr>
            <a:normAutofit fontScale="92500" lnSpcReduction="10000"/>
          </a:bodyPr>
          <a:lstStyle/>
          <a:p>
            <a:pPr eaLnBrk="1" hangingPunct="1">
              <a:defRPr/>
            </a:pPr>
            <a:r>
              <a:rPr lang="en-US" dirty="0" smtClean="0">
                <a:latin typeface="+mn-lt"/>
              </a:rPr>
              <a:t>What are the new state regulations?</a:t>
            </a:r>
          </a:p>
          <a:p>
            <a:pPr lvl="1">
              <a:defRPr/>
            </a:pPr>
            <a:r>
              <a:rPr lang="en-US" dirty="0" smtClean="0"/>
              <a:t>Definitions</a:t>
            </a:r>
          </a:p>
          <a:p>
            <a:pPr lvl="1">
              <a:defRPr/>
            </a:pPr>
            <a:r>
              <a:rPr lang="en-US" dirty="0" smtClean="0">
                <a:latin typeface="+mn-lt"/>
              </a:rPr>
              <a:t>Applicability</a:t>
            </a:r>
          </a:p>
          <a:p>
            <a:pPr lvl="1">
              <a:defRPr/>
            </a:pPr>
            <a:r>
              <a:rPr lang="en-US" dirty="0" smtClean="0"/>
              <a:t>Nutrition Standards</a:t>
            </a:r>
            <a:endParaRPr lang="en-US" dirty="0" smtClean="0">
              <a:latin typeface="+mn-lt"/>
            </a:endParaRPr>
          </a:p>
          <a:p>
            <a:pPr eaLnBrk="1" hangingPunct="1">
              <a:defRPr/>
            </a:pPr>
            <a:r>
              <a:rPr lang="en-US" dirty="0" smtClean="0">
                <a:latin typeface="+mn-lt"/>
              </a:rPr>
              <a:t>Local Wellness Policy Requirements</a:t>
            </a:r>
          </a:p>
          <a:p>
            <a:pPr>
              <a:defRPr/>
            </a:pPr>
            <a:r>
              <a:rPr lang="en-US" dirty="0" smtClean="0"/>
              <a:t>LEA vs. SFA Responsibilities</a:t>
            </a:r>
          </a:p>
          <a:p>
            <a:pPr lvl="1">
              <a:defRPr/>
            </a:pPr>
            <a:r>
              <a:rPr lang="en-US" dirty="0" smtClean="0"/>
              <a:t>Determining if foods meet the nutrition standards</a:t>
            </a:r>
          </a:p>
          <a:p>
            <a:pPr lvl="1">
              <a:defRPr/>
            </a:pPr>
            <a:r>
              <a:rPr lang="en-US" dirty="0" smtClean="0"/>
              <a:t>Alternate non-food fundraisers</a:t>
            </a:r>
          </a:p>
          <a:p>
            <a:pPr lvl="1">
              <a:defRPr/>
            </a:pPr>
            <a:r>
              <a:rPr lang="en-US" dirty="0" smtClean="0"/>
              <a:t>Monitoring compliance</a:t>
            </a:r>
            <a:endParaRPr lang="en-US" dirty="0"/>
          </a:p>
          <a:p>
            <a:pPr>
              <a:defRPr/>
            </a:pPr>
            <a:r>
              <a:rPr lang="en-US" dirty="0" smtClean="0"/>
              <a:t>Exempt Fundraisers</a:t>
            </a:r>
          </a:p>
          <a:p>
            <a:pPr>
              <a:defRPr/>
            </a:pPr>
            <a:r>
              <a:rPr lang="en-US" dirty="0" smtClean="0"/>
              <a:t>Online Toolkit</a:t>
            </a:r>
            <a:endParaRPr lang="en-US" dirty="0" smtClean="0">
              <a:latin typeface="+mn-lt"/>
            </a:endParaRPr>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2"/>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1206528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Fundraiser Resources</a:t>
            </a:r>
            <a:r>
              <a:rPr lang="en-US" sz="3600" b="1" dirty="0" smtClean="0">
                <a:solidFill>
                  <a:srgbClr val="B95B22"/>
                </a:solidFill>
              </a:rPr>
              <a:t> </a:t>
            </a:r>
            <a:endParaRPr lang="en-US" sz="3600" b="1" dirty="0">
              <a:solidFill>
                <a:srgbClr val="B95B22"/>
              </a:solidFill>
            </a:endParaRPr>
          </a:p>
        </p:txBody>
      </p:sp>
      <p:sp>
        <p:nvSpPr>
          <p:cNvPr id="3" name="Content Placeholder 2"/>
          <p:cNvSpPr>
            <a:spLocks noGrp="1"/>
          </p:cNvSpPr>
          <p:nvPr>
            <p:ph idx="1"/>
          </p:nvPr>
        </p:nvSpPr>
        <p:spPr>
          <a:xfrm>
            <a:off x="381000" y="1600206"/>
            <a:ext cx="8686800" cy="4952994"/>
          </a:xfrm>
        </p:spPr>
        <p:txBody>
          <a:bodyPr>
            <a:normAutofit/>
          </a:bodyPr>
          <a:lstStyle/>
          <a:p>
            <a:pPr>
              <a:spcBef>
                <a:spcPct val="0"/>
              </a:spcBef>
              <a:spcAft>
                <a:spcPts val="800"/>
              </a:spcAft>
              <a:buFont typeface="Wingdings" panose="05000000000000000000" pitchFamily="2" charset="2"/>
              <a:buChar char="q"/>
            </a:pPr>
            <a:r>
              <a:rPr lang="en-US" sz="2800" dirty="0" smtClean="0"/>
              <a:t>Nonfood Fundraiser Ideas:</a:t>
            </a:r>
          </a:p>
          <a:p>
            <a:pPr marL="0" indent="0">
              <a:spcBef>
                <a:spcPct val="0"/>
              </a:spcBef>
              <a:spcAft>
                <a:spcPts val="800"/>
              </a:spcAft>
              <a:buNone/>
            </a:pPr>
            <a:r>
              <a:rPr lang="en-US" sz="1500" u="sng" dirty="0" smtClean="0">
                <a:hlinkClick r:id="rId3"/>
              </a:rPr>
              <a:t>https</a:t>
            </a:r>
            <a:r>
              <a:rPr lang="en-US" sz="1500" u="sng" dirty="0">
                <a:hlinkClick r:id="rId3"/>
              </a:rPr>
              <a:t>://healthymeals.fns.usda.gov/sites/default/files/uploads/Healthy_Fundraising_Handout_Nov_2015.pdf</a:t>
            </a:r>
            <a:endParaRPr lang="en-US" sz="1500" dirty="0"/>
          </a:p>
          <a:p>
            <a:r>
              <a:rPr lang="en-US" sz="2800" dirty="0"/>
              <a:t>Healthy Food and Beverage </a:t>
            </a:r>
            <a:r>
              <a:rPr lang="en-US" sz="2800" dirty="0" smtClean="0"/>
              <a:t>Items:</a:t>
            </a:r>
          </a:p>
          <a:p>
            <a:pPr marL="0" indent="0">
              <a:buNone/>
            </a:pPr>
            <a:r>
              <a:rPr lang="en-US" sz="1500" u="sng" dirty="0" smtClean="0">
                <a:hlinkClick r:id="rId3"/>
              </a:rPr>
              <a:t>https</a:t>
            </a:r>
            <a:r>
              <a:rPr lang="en-US" sz="1500" u="sng" dirty="0">
                <a:hlinkClick r:id="rId3"/>
              </a:rPr>
              <a:t>://healthymeals.fns.usda.gov/sites/default/files/uploads/Healthy_Fundraising_Handout_Nov_2015.pdf</a:t>
            </a:r>
            <a:endParaRPr lang="en-US" sz="1500" dirty="0"/>
          </a:p>
          <a:p>
            <a:pPr lvl="0"/>
            <a:r>
              <a:rPr lang="en-US" sz="2800" dirty="0" smtClean="0"/>
              <a:t>Smart </a:t>
            </a:r>
            <a:r>
              <a:rPr lang="en-US" sz="2800" dirty="0"/>
              <a:t>Snacks Compliance Calculator</a:t>
            </a:r>
          </a:p>
          <a:p>
            <a:pPr marL="0" indent="0">
              <a:buNone/>
            </a:pPr>
            <a:r>
              <a:rPr lang="en-US" sz="1700" u="sng" dirty="0">
                <a:hlinkClick r:id="rId4"/>
              </a:rPr>
              <a:t>https://foodplanner.healthiergeneration.org/calculator/</a:t>
            </a:r>
            <a:endParaRPr lang="en-US" sz="1700" dirty="0"/>
          </a:p>
          <a:p>
            <a:r>
              <a:rPr lang="en-US" sz="2800" dirty="0" smtClean="0"/>
              <a:t>Smart </a:t>
            </a:r>
            <a:r>
              <a:rPr lang="en-US" sz="2800" dirty="0"/>
              <a:t>Food Planner: </a:t>
            </a:r>
            <a:r>
              <a:rPr lang="en-US" sz="2800" dirty="0" smtClean="0"/>
              <a:t>List </a:t>
            </a:r>
            <a:r>
              <a:rPr lang="en-US" sz="2800" dirty="0"/>
              <a:t>of </a:t>
            </a:r>
            <a:r>
              <a:rPr lang="en-US" sz="2800" dirty="0" smtClean="0"/>
              <a:t>Foods </a:t>
            </a:r>
            <a:r>
              <a:rPr lang="en-US" sz="2800" dirty="0"/>
              <a:t>That Are </a:t>
            </a:r>
            <a:r>
              <a:rPr lang="en-US" sz="2800" dirty="0" smtClean="0"/>
              <a:t>Compliant with the Nutrition Standards</a:t>
            </a:r>
            <a:endParaRPr lang="en-US" sz="2800" dirty="0"/>
          </a:p>
          <a:p>
            <a:pPr marL="0" indent="0">
              <a:buNone/>
            </a:pPr>
            <a:r>
              <a:rPr lang="en-US" sz="1500" u="sng" dirty="0">
                <a:hlinkClick r:id="rId5"/>
              </a:rPr>
              <a:t>https://foodplanner.healthiergeneration.org/products/1-55-oz-1-55-oz-welchs-fruit-snacks-bnc-144ct-sc-case</a:t>
            </a:r>
            <a:r>
              <a:rPr lang="en-US" sz="1400" u="sng" dirty="0">
                <a:hlinkClick r:id="rId5"/>
              </a:rPr>
              <a:t>/</a:t>
            </a:r>
            <a:endParaRPr lang="en-US" sz="1400" dirty="0"/>
          </a:p>
          <a:p>
            <a:pPr>
              <a:buFont typeface="Wingdings" panose="05000000000000000000" pitchFamily="2" charset="2"/>
              <a:buChar char="q"/>
              <a:defRPr/>
            </a:pPr>
            <a:r>
              <a:rPr lang="en-US" sz="2800" dirty="0"/>
              <a:t>The Healthier Generation Store - Online</a:t>
            </a:r>
          </a:p>
          <a:p>
            <a:pPr>
              <a:buNone/>
              <a:defRPr/>
            </a:pPr>
            <a:r>
              <a:rPr lang="en-US" sz="1600" dirty="0">
                <a:solidFill>
                  <a:schemeClr val="accent1"/>
                </a:solidFill>
                <a:hlinkClick r:id="rId6"/>
              </a:rPr>
              <a:t>https://www.amazon.com/healthiergeneration</a:t>
            </a:r>
            <a:endParaRPr lang="en-US" sz="1600" dirty="0">
              <a:solidFill>
                <a:schemeClr val="accent1"/>
              </a:solidFill>
            </a:endParaRPr>
          </a:p>
          <a:p>
            <a:pPr>
              <a:spcBef>
                <a:spcPct val="0"/>
              </a:spcBef>
              <a:spcAft>
                <a:spcPts val="800"/>
              </a:spcAft>
              <a:buFont typeface="Wingdings" panose="05000000000000000000" pitchFamily="2" charset="2"/>
              <a:buChar char="q"/>
            </a:pPr>
            <a:endParaRPr lang="en-US" sz="3200" dirty="0" smtClean="0"/>
          </a:p>
          <a:p>
            <a:pPr marL="0" indent="0">
              <a:spcBef>
                <a:spcPct val="0"/>
              </a:spcBef>
              <a:spcAft>
                <a:spcPts val="800"/>
              </a:spcAft>
              <a:buNone/>
            </a:pPr>
            <a:endParaRPr lang="en-US" dirty="0"/>
          </a:p>
        </p:txBody>
      </p:sp>
      <p:pic>
        <p:nvPicPr>
          <p:cNvPr id="4" name="Picture 12" descr="VDOE_v_2color"/>
          <p:cNvPicPr>
            <a:picLocks noChangeAspect="1" noChangeArrowheads="1"/>
          </p:cNvPicPr>
          <p:nvPr/>
        </p:nvPicPr>
        <p:blipFill>
          <a:blip r:embed="rId7"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2186740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Implementation and Compliance</a:t>
            </a:r>
            <a:r>
              <a:rPr lang="en-US" sz="4000" b="1" dirty="0" smtClean="0">
                <a:solidFill>
                  <a:srgbClr val="B95B22"/>
                </a:solidFill>
              </a:rPr>
              <a:t/>
            </a:r>
            <a:br>
              <a:rPr lang="en-US" sz="4000" b="1" dirty="0" smtClean="0">
                <a:solidFill>
                  <a:srgbClr val="B95B22"/>
                </a:solidFill>
              </a:rPr>
            </a:br>
            <a:r>
              <a:rPr lang="en-US" sz="3600" b="1" dirty="0" smtClean="0">
                <a:solidFill>
                  <a:srgbClr val="B95B22"/>
                </a:solidFill>
              </a:rPr>
              <a:t>(8VAC20-740-40) </a:t>
            </a:r>
            <a:endParaRPr lang="en-US" sz="3600" b="1" dirty="0">
              <a:solidFill>
                <a:srgbClr val="B95B22"/>
              </a:solidFill>
            </a:endParaRPr>
          </a:p>
        </p:txBody>
      </p:sp>
      <p:sp>
        <p:nvSpPr>
          <p:cNvPr id="3" name="Content Placeholder 2"/>
          <p:cNvSpPr>
            <a:spLocks noGrp="1"/>
          </p:cNvSpPr>
          <p:nvPr>
            <p:ph idx="1"/>
          </p:nvPr>
        </p:nvSpPr>
        <p:spPr>
          <a:xfrm>
            <a:off x="685800" y="1752600"/>
            <a:ext cx="7696200" cy="4373569"/>
          </a:xfrm>
        </p:spPr>
        <p:txBody>
          <a:bodyPr>
            <a:normAutofit/>
          </a:bodyPr>
          <a:lstStyle/>
          <a:p>
            <a:pPr>
              <a:spcBef>
                <a:spcPct val="0"/>
              </a:spcBef>
              <a:spcAft>
                <a:spcPts val="800"/>
              </a:spcAft>
              <a:buFont typeface="Wingdings" panose="05000000000000000000" pitchFamily="2" charset="2"/>
              <a:buChar char="q"/>
            </a:pPr>
            <a:r>
              <a:rPr lang="en-US" sz="3200" dirty="0" smtClean="0"/>
              <a:t>Local Wellness Policy</a:t>
            </a:r>
          </a:p>
          <a:p>
            <a:pPr>
              <a:spcBef>
                <a:spcPct val="0"/>
              </a:spcBef>
              <a:spcAft>
                <a:spcPts val="800"/>
              </a:spcAft>
              <a:buFont typeface="Wingdings" panose="05000000000000000000" pitchFamily="2" charset="2"/>
              <a:buChar char="q"/>
            </a:pPr>
            <a:r>
              <a:rPr lang="en-US" sz="3200" dirty="0" smtClean="0"/>
              <a:t>LEA and SFA Responsibilities</a:t>
            </a:r>
          </a:p>
          <a:p>
            <a:pPr>
              <a:spcBef>
                <a:spcPct val="0"/>
              </a:spcBef>
              <a:spcAft>
                <a:spcPts val="800"/>
              </a:spcAft>
              <a:buFont typeface="Wingdings" panose="05000000000000000000" pitchFamily="2" charset="2"/>
              <a:buChar char="q"/>
            </a:pPr>
            <a:r>
              <a:rPr lang="en-US" sz="3200" dirty="0" smtClean="0"/>
              <a:t>Recordkeeping</a:t>
            </a:r>
          </a:p>
          <a:p>
            <a:pPr>
              <a:spcBef>
                <a:spcPct val="0"/>
              </a:spcBef>
              <a:spcAft>
                <a:spcPts val="800"/>
              </a:spcAft>
              <a:buFont typeface="Wingdings" panose="05000000000000000000" pitchFamily="2" charset="2"/>
              <a:buChar char="q"/>
            </a:pPr>
            <a:r>
              <a:rPr lang="en-US" sz="3200" dirty="0" smtClean="0"/>
              <a:t>DOE Responsibilities</a:t>
            </a: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2306396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58200" cy="1143000"/>
          </a:xfrm>
        </p:spPr>
        <p:txBody>
          <a:bodyPr>
            <a:noAutofit/>
          </a:bodyPr>
          <a:lstStyle/>
          <a:p>
            <a:r>
              <a:rPr lang="en-US" b="1" dirty="0" smtClean="0">
                <a:solidFill>
                  <a:srgbClr val="B95B22"/>
                </a:solidFill>
              </a:rPr>
              <a:t>Federal Requirements of the</a:t>
            </a:r>
            <a:br>
              <a:rPr lang="en-US" b="1" dirty="0" smtClean="0">
                <a:solidFill>
                  <a:srgbClr val="B95B22"/>
                </a:solidFill>
              </a:rPr>
            </a:br>
            <a:r>
              <a:rPr lang="en-US" b="1" dirty="0" smtClean="0">
                <a:solidFill>
                  <a:srgbClr val="B95B22"/>
                </a:solidFill>
              </a:rPr>
              <a:t>Local Wellness Policy </a:t>
            </a:r>
            <a:endParaRPr lang="en-US" b="1" dirty="0">
              <a:solidFill>
                <a:srgbClr val="B95B22"/>
              </a:solidFill>
            </a:endParaRPr>
          </a:p>
        </p:txBody>
      </p:sp>
      <p:sp>
        <p:nvSpPr>
          <p:cNvPr id="3" name="Content Placeholder 2"/>
          <p:cNvSpPr>
            <a:spLocks noGrp="1"/>
          </p:cNvSpPr>
          <p:nvPr>
            <p:ph idx="1"/>
          </p:nvPr>
        </p:nvSpPr>
        <p:spPr>
          <a:xfrm>
            <a:off x="685800" y="1600206"/>
            <a:ext cx="7924800" cy="4876794"/>
          </a:xfrm>
        </p:spPr>
        <p:txBody>
          <a:bodyPr>
            <a:normAutofit/>
          </a:bodyPr>
          <a:lstStyle/>
          <a:p>
            <a:pPr>
              <a:spcBef>
                <a:spcPct val="0"/>
              </a:spcBef>
              <a:spcAft>
                <a:spcPts val="800"/>
              </a:spcAft>
              <a:buFont typeface="Wingdings" panose="05000000000000000000" pitchFamily="2" charset="2"/>
              <a:buChar char="q"/>
            </a:pPr>
            <a:r>
              <a:rPr lang="en-US" sz="3200" dirty="0" smtClean="0"/>
              <a:t>Effective July 1, 2017, revise and update the  Local Wellness Policy</a:t>
            </a:r>
          </a:p>
          <a:p>
            <a:pPr>
              <a:spcBef>
                <a:spcPct val="0"/>
              </a:spcBef>
              <a:spcAft>
                <a:spcPts val="800"/>
              </a:spcAft>
              <a:buFont typeface="Wingdings" panose="05000000000000000000" pitchFamily="2" charset="2"/>
              <a:buChar char="q"/>
            </a:pPr>
            <a:r>
              <a:rPr lang="en-US" sz="3200" dirty="0" smtClean="0"/>
              <a:t>Strengthen the policy to promote student wellness</a:t>
            </a:r>
          </a:p>
          <a:p>
            <a:pPr>
              <a:spcBef>
                <a:spcPct val="0"/>
              </a:spcBef>
              <a:spcAft>
                <a:spcPts val="800"/>
              </a:spcAft>
              <a:buFont typeface="Wingdings" panose="05000000000000000000" pitchFamily="2" charset="2"/>
              <a:buChar char="q"/>
            </a:pPr>
            <a:r>
              <a:rPr lang="en-US" sz="3200" b="1" dirty="0" smtClean="0"/>
              <a:t>Requires an LEA official with authority to monitor and enforce the policy</a:t>
            </a:r>
          </a:p>
          <a:p>
            <a:pPr marL="0" indent="0">
              <a:spcBef>
                <a:spcPct val="0"/>
              </a:spcBef>
              <a:spcAft>
                <a:spcPts val="800"/>
              </a:spcAft>
              <a:buNone/>
            </a:pPr>
            <a:endParaRPr lang="en-US" sz="3200" dirty="0" smtClean="0"/>
          </a:p>
          <a:p>
            <a:pPr>
              <a:spcBef>
                <a:spcPct val="0"/>
              </a:spcBef>
              <a:spcAft>
                <a:spcPts val="800"/>
              </a:spcAft>
              <a:buFont typeface="Wingdings" panose="05000000000000000000" pitchFamily="2" charset="2"/>
              <a:buChar char="q"/>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2531016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Local Wellness Policy Requirements</a:t>
            </a:r>
            <a:r>
              <a:rPr lang="en-US" sz="4000" b="1" dirty="0" smtClean="0">
                <a:solidFill>
                  <a:srgbClr val="B95B22"/>
                </a:solidFill>
              </a:rPr>
              <a:t/>
            </a:r>
            <a:br>
              <a:rPr lang="en-US" sz="4000" b="1" dirty="0" smtClean="0">
                <a:solidFill>
                  <a:srgbClr val="B95B22"/>
                </a:solidFill>
              </a:rPr>
            </a:br>
            <a:r>
              <a:rPr lang="en-US" sz="3600" b="1" dirty="0" smtClean="0">
                <a:solidFill>
                  <a:srgbClr val="B95B22"/>
                </a:solidFill>
              </a:rPr>
              <a:t>(8VAC20-740-40) </a:t>
            </a:r>
            <a:endParaRPr lang="en-US" sz="3600" b="1" dirty="0">
              <a:solidFill>
                <a:srgbClr val="B95B22"/>
              </a:solidFill>
            </a:endParaRPr>
          </a:p>
        </p:txBody>
      </p:sp>
      <p:sp>
        <p:nvSpPr>
          <p:cNvPr id="3" name="Content Placeholder 2"/>
          <p:cNvSpPr>
            <a:spLocks noGrp="1"/>
          </p:cNvSpPr>
          <p:nvPr>
            <p:ph idx="1"/>
          </p:nvPr>
        </p:nvSpPr>
        <p:spPr>
          <a:xfrm>
            <a:off x="457200" y="1600206"/>
            <a:ext cx="8686800" cy="4525963"/>
          </a:xfrm>
        </p:spPr>
        <p:txBody>
          <a:bodyPr>
            <a:normAutofit fontScale="92500"/>
          </a:bodyPr>
          <a:lstStyle/>
          <a:p>
            <a:pPr>
              <a:spcBef>
                <a:spcPct val="0"/>
              </a:spcBef>
              <a:spcAft>
                <a:spcPts val="800"/>
              </a:spcAft>
              <a:buFont typeface="Wingdings" panose="05000000000000000000" pitchFamily="2" charset="2"/>
              <a:buChar char="q"/>
            </a:pPr>
            <a:r>
              <a:rPr lang="en-US" sz="3200" dirty="0" smtClean="0"/>
              <a:t>Local school board shall:</a:t>
            </a:r>
          </a:p>
          <a:p>
            <a:pPr lvl="1">
              <a:spcBef>
                <a:spcPct val="0"/>
              </a:spcBef>
              <a:spcAft>
                <a:spcPts val="800"/>
              </a:spcAft>
              <a:buFont typeface="Wingdings" panose="05000000000000000000" pitchFamily="2" charset="2"/>
              <a:buChar char="q"/>
            </a:pPr>
            <a:r>
              <a:rPr lang="en-US" sz="2900" dirty="0" smtClean="0"/>
              <a:t>Incorporate and adopt state nutrition standards into LWP</a:t>
            </a:r>
          </a:p>
          <a:p>
            <a:pPr>
              <a:spcBef>
                <a:spcPct val="0"/>
              </a:spcBef>
              <a:spcAft>
                <a:spcPts val="800"/>
              </a:spcAft>
              <a:buFont typeface="Wingdings" panose="05000000000000000000" pitchFamily="2" charset="2"/>
              <a:buChar char="q"/>
            </a:pPr>
            <a:r>
              <a:rPr lang="en-US" sz="3200" dirty="0" smtClean="0"/>
              <a:t>Local Wellness Policy shall:</a:t>
            </a:r>
          </a:p>
          <a:p>
            <a:pPr lvl="1">
              <a:spcBef>
                <a:spcPct val="0"/>
              </a:spcBef>
              <a:spcAft>
                <a:spcPts val="800"/>
              </a:spcAft>
              <a:buFont typeface="Wingdings" panose="05000000000000000000" pitchFamily="2" charset="2"/>
              <a:buChar char="q"/>
            </a:pPr>
            <a:r>
              <a:rPr lang="en-US" sz="2900" b="1" dirty="0" smtClean="0"/>
              <a:t>Identify LEA leadership to enforce LWP</a:t>
            </a:r>
          </a:p>
          <a:p>
            <a:pPr lvl="1">
              <a:spcBef>
                <a:spcPct val="0"/>
              </a:spcBef>
              <a:spcAft>
                <a:spcPts val="800"/>
              </a:spcAft>
              <a:buFont typeface="Wingdings" panose="05000000000000000000" pitchFamily="2" charset="2"/>
              <a:buChar char="q"/>
            </a:pPr>
            <a:r>
              <a:rPr lang="en-US" sz="2900" dirty="0" smtClean="0"/>
              <a:t>Establish goals for nutrition promotion, nutrition education, physical activities and other school-based activities to promote student wellness</a:t>
            </a:r>
          </a:p>
          <a:p>
            <a:pPr lvl="1">
              <a:spcBef>
                <a:spcPct val="0"/>
              </a:spcBef>
              <a:spcAft>
                <a:spcPts val="800"/>
              </a:spcAft>
              <a:buFont typeface="Wingdings" panose="05000000000000000000" pitchFamily="2" charset="2"/>
              <a:buChar char="q"/>
            </a:pPr>
            <a:r>
              <a:rPr lang="en-US" sz="2900" dirty="0" smtClean="0"/>
              <a:t>Establish policies that address marketing and advertising of only foods that meet the nutrition standards</a:t>
            </a:r>
          </a:p>
          <a:p>
            <a:pPr>
              <a:spcBef>
                <a:spcPct val="0"/>
              </a:spcBef>
              <a:spcAft>
                <a:spcPts val="800"/>
              </a:spcAft>
              <a:buFont typeface="Wingdings" panose="05000000000000000000" pitchFamily="2" charset="2"/>
              <a:buChar char="q"/>
            </a:pPr>
            <a:endParaRPr lang="en-US" sz="3200" dirty="0" smtClean="0"/>
          </a:p>
          <a:p>
            <a:pPr>
              <a:spcBef>
                <a:spcPct val="0"/>
              </a:spcBef>
              <a:spcAft>
                <a:spcPts val="800"/>
              </a:spcAft>
              <a:buFont typeface="Wingdings" panose="05000000000000000000" pitchFamily="2" charset="2"/>
              <a:buChar char="q"/>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348645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1"/>
            <a:ext cx="8229600" cy="5042302"/>
          </a:xfrm>
        </p:spPr>
        <p:txBody>
          <a:bodyPr>
            <a:normAutofit/>
          </a:bodyPr>
          <a:lstStyle/>
          <a:p>
            <a:pPr lvl="0" indent="-3175">
              <a:buNone/>
            </a:pPr>
            <a:r>
              <a:rPr lang="en-US" sz="4400" dirty="0" smtClean="0"/>
              <a:t>The best possible option for consistent nutrition messaging throughout the school environment is to follow the state and federal standards for all foods and beverages available for sale to students during the school day.</a:t>
            </a:r>
            <a:endParaRPr lang="en-US" sz="4400" dirty="0" smtClean="0">
              <a:solidFill>
                <a:srgbClr val="B95B22"/>
              </a:solidFill>
            </a:endParaRPr>
          </a:p>
        </p:txBody>
      </p:sp>
      <p:pic>
        <p:nvPicPr>
          <p:cNvPr id="5" name="Picture 12" descr="VDOE_v_2color"/>
          <p:cNvPicPr>
            <a:picLocks noChangeAspect="1" noChangeArrowheads="1"/>
          </p:cNvPicPr>
          <p:nvPr/>
        </p:nvPicPr>
        <p:blipFill>
          <a:blip r:embed="rId3" cstate="print"/>
          <a:srcRect/>
          <a:stretch>
            <a:fillRect/>
          </a:stretch>
        </p:blipFill>
        <p:spPr bwMode="auto">
          <a:xfrm>
            <a:off x="7743940" y="5922066"/>
            <a:ext cx="1371600" cy="872837"/>
          </a:xfrm>
          <a:prstGeom prst="rect">
            <a:avLst/>
          </a:prstGeom>
          <a:solidFill>
            <a:srgbClr val="C00000"/>
          </a:solidFill>
          <a:ln w="50800">
            <a:noFill/>
            <a:miter lim="800000"/>
            <a:headEnd/>
            <a:tailEnd/>
          </a:ln>
        </p:spPr>
      </p:pic>
      <p:sp>
        <p:nvSpPr>
          <p:cNvPr id="7" name="Title 1"/>
          <p:cNvSpPr>
            <a:spLocks noGrp="1"/>
          </p:cNvSpPr>
          <p:nvPr>
            <p:ph type="title"/>
          </p:nvPr>
        </p:nvSpPr>
        <p:spPr>
          <a:xfrm>
            <a:off x="457200" y="152400"/>
            <a:ext cx="8458200" cy="990600"/>
          </a:xfrm>
        </p:spPr>
        <p:txBody>
          <a:bodyPr>
            <a:noAutofit/>
          </a:bodyPr>
          <a:lstStyle/>
          <a:p>
            <a:r>
              <a:rPr lang="en-US" b="1" dirty="0" smtClean="0">
                <a:solidFill>
                  <a:srgbClr val="B95B22"/>
                </a:solidFill>
              </a:rPr>
              <a:t>In the interest of children…</a:t>
            </a:r>
            <a:endParaRPr lang="en-US" sz="3600" b="1" dirty="0">
              <a:solidFill>
                <a:srgbClr val="B95B22"/>
              </a:solidFill>
            </a:endParaRPr>
          </a:p>
        </p:txBody>
      </p:sp>
    </p:spTree>
    <p:extLst>
      <p:ext uri="{BB962C8B-B14F-4D97-AF65-F5344CB8AC3E}">
        <p14:creationId xmlns:p14="http://schemas.microsoft.com/office/powerpoint/2010/main" val="3876188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LEA and SFA Responsibilities </a:t>
            </a:r>
            <a:r>
              <a:rPr lang="en-US" sz="4000" b="1" dirty="0" smtClean="0">
                <a:solidFill>
                  <a:srgbClr val="B95B22"/>
                </a:solidFill>
              </a:rPr>
              <a:t/>
            </a:r>
            <a:br>
              <a:rPr lang="en-US" sz="4000" b="1" dirty="0" smtClean="0">
                <a:solidFill>
                  <a:srgbClr val="B95B22"/>
                </a:solidFill>
              </a:rPr>
            </a:br>
            <a:r>
              <a:rPr lang="en-US" sz="3600" b="1" dirty="0" smtClean="0">
                <a:solidFill>
                  <a:srgbClr val="B95B22"/>
                </a:solidFill>
              </a:rPr>
              <a:t>(8VAC20-740-40) </a:t>
            </a:r>
            <a:endParaRPr lang="en-US" sz="3600" b="1" dirty="0">
              <a:solidFill>
                <a:srgbClr val="B95B22"/>
              </a:solidFill>
            </a:endParaRPr>
          </a:p>
        </p:txBody>
      </p:sp>
      <p:sp>
        <p:nvSpPr>
          <p:cNvPr id="3" name="Content Placeholder 2"/>
          <p:cNvSpPr>
            <a:spLocks noGrp="1"/>
          </p:cNvSpPr>
          <p:nvPr>
            <p:ph idx="1"/>
          </p:nvPr>
        </p:nvSpPr>
        <p:spPr>
          <a:xfrm>
            <a:off x="685800" y="1600206"/>
            <a:ext cx="7620000" cy="4525963"/>
          </a:xfrm>
        </p:spPr>
        <p:txBody>
          <a:bodyPr>
            <a:normAutofit/>
          </a:bodyPr>
          <a:lstStyle/>
          <a:p>
            <a:pPr>
              <a:spcBef>
                <a:spcPct val="0"/>
              </a:spcBef>
              <a:spcAft>
                <a:spcPts val="800"/>
              </a:spcAft>
              <a:buFont typeface="Wingdings" panose="05000000000000000000" pitchFamily="2" charset="2"/>
              <a:buChar char="q"/>
            </a:pPr>
            <a:r>
              <a:rPr lang="en-US" sz="3200" dirty="0" smtClean="0"/>
              <a:t>Local Educational Agency (LEA)</a:t>
            </a:r>
          </a:p>
          <a:p>
            <a:pPr lvl="1">
              <a:spcBef>
                <a:spcPct val="0"/>
              </a:spcBef>
              <a:spcAft>
                <a:spcPts val="800"/>
              </a:spcAft>
              <a:buFont typeface="Wingdings" panose="05000000000000000000" pitchFamily="2" charset="2"/>
              <a:buChar char="q"/>
            </a:pPr>
            <a:r>
              <a:rPr lang="en-US" sz="2900" dirty="0" smtClean="0"/>
              <a:t>School Board, Superintendent, Principals</a:t>
            </a:r>
          </a:p>
          <a:p>
            <a:pPr>
              <a:spcBef>
                <a:spcPct val="0"/>
              </a:spcBef>
              <a:spcAft>
                <a:spcPts val="800"/>
              </a:spcAft>
              <a:buFont typeface="Wingdings" panose="05000000000000000000" pitchFamily="2" charset="2"/>
              <a:buChar char="q"/>
            </a:pPr>
            <a:r>
              <a:rPr lang="en-US" sz="3200" dirty="0" smtClean="0"/>
              <a:t>School Food Authority (SFA)</a:t>
            </a:r>
          </a:p>
          <a:p>
            <a:pPr lvl="1">
              <a:spcBef>
                <a:spcPct val="0"/>
              </a:spcBef>
              <a:spcAft>
                <a:spcPts val="800"/>
              </a:spcAft>
              <a:buFont typeface="Wingdings" panose="05000000000000000000" pitchFamily="2" charset="2"/>
              <a:buChar char="q"/>
            </a:pPr>
            <a:r>
              <a:rPr lang="en-US" sz="2900" dirty="0" smtClean="0"/>
              <a:t>School Nutrition Program and SNP Staff </a:t>
            </a:r>
          </a:p>
          <a:p>
            <a:pPr marL="0" indent="0">
              <a:spcBef>
                <a:spcPct val="0"/>
              </a:spcBef>
              <a:spcAft>
                <a:spcPts val="800"/>
              </a:spcAft>
              <a:buNone/>
            </a:pPr>
            <a:r>
              <a:rPr lang="en-US" sz="3200" dirty="0" smtClean="0"/>
              <a:t> </a:t>
            </a:r>
          </a:p>
          <a:p>
            <a:pPr>
              <a:spcBef>
                <a:spcPct val="0"/>
              </a:spcBef>
              <a:spcAft>
                <a:spcPts val="800"/>
              </a:spcAft>
              <a:buFont typeface="Wingdings" panose="05000000000000000000" pitchFamily="2" charset="2"/>
              <a:buChar char="q"/>
            </a:pPr>
            <a:endParaRPr lang="en-US" sz="3200" dirty="0" smtClean="0"/>
          </a:p>
          <a:p>
            <a:pPr>
              <a:spcBef>
                <a:spcPct val="0"/>
              </a:spcBef>
              <a:spcAft>
                <a:spcPts val="800"/>
              </a:spcAft>
              <a:buFont typeface="Wingdings" panose="05000000000000000000" pitchFamily="2" charset="2"/>
              <a:buChar char="q"/>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677142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LEA Responsibilities </a:t>
            </a:r>
            <a:endParaRPr lang="en-US" b="1" dirty="0">
              <a:solidFill>
                <a:srgbClr val="B95B22"/>
              </a:solidFill>
            </a:endParaRPr>
          </a:p>
        </p:txBody>
      </p:sp>
      <p:sp>
        <p:nvSpPr>
          <p:cNvPr id="3" name="Content Placeholder 2"/>
          <p:cNvSpPr>
            <a:spLocks noGrp="1"/>
          </p:cNvSpPr>
          <p:nvPr>
            <p:ph idx="1"/>
          </p:nvPr>
        </p:nvSpPr>
        <p:spPr>
          <a:xfrm>
            <a:off x="533400" y="1600206"/>
            <a:ext cx="8305800" cy="4952994"/>
          </a:xfrm>
        </p:spPr>
        <p:txBody>
          <a:bodyPr>
            <a:normAutofit fontScale="77500" lnSpcReduction="20000"/>
          </a:bodyPr>
          <a:lstStyle/>
          <a:p>
            <a:pPr>
              <a:spcBef>
                <a:spcPct val="0"/>
              </a:spcBef>
              <a:spcAft>
                <a:spcPts val="800"/>
              </a:spcAft>
              <a:buFont typeface="Wingdings" panose="05000000000000000000" pitchFamily="2" charset="2"/>
              <a:buChar char="q"/>
            </a:pPr>
            <a:r>
              <a:rPr lang="en-US" sz="3200" dirty="0" smtClean="0"/>
              <a:t>Identify and establish LEA staff with authority to monitor and enforce compliance with these regulations:</a:t>
            </a:r>
          </a:p>
          <a:p>
            <a:pPr lvl="1">
              <a:spcBef>
                <a:spcPct val="0"/>
              </a:spcBef>
              <a:spcAft>
                <a:spcPts val="800"/>
              </a:spcAft>
              <a:buFont typeface="Wingdings" panose="05000000000000000000" pitchFamily="2" charset="2"/>
              <a:buChar char="q"/>
            </a:pPr>
            <a:r>
              <a:rPr lang="en-US" sz="2900" dirty="0"/>
              <a:t>Designate an individual at the division or school level to monitor and ensure compliance with these regulations in all areas that are outside the control of the school nutrition program operation</a:t>
            </a:r>
          </a:p>
          <a:p>
            <a:pPr lvl="2">
              <a:spcBef>
                <a:spcPct val="0"/>
              </a:spcBef>
              <a:spcAft>
                <a:spcPts val="800"/>
              </a:spcAft>
              <a:buFont typeface="Wingdings" panose="05000000000000000000" pitchFamily="2" charset="2"/>
              <a:buChar char="q"/>
            </a:pPr>
            <a:r>
              <a:rPr lang="en-US" sz="2600" dirty="0"/>
              <a:t>This individual shall not be school nutrition personnel</a:t>
            </a:r>
            <a:endParaRPr lang="en-US" dirty="0"/>
          </a:p>
          <a:p>
            <a:pPr lvl="1">
              <a:spcBef>
                <a:spcPct val="0"/>
              </a:spcBef>
              <a:spcAft>
                <a:spcPts val="800"/>
              </a:spcAft>
              <a:buFont typeface="Wingdings" panose="05000000000000000000" pitchFamily="2" charset="2"/>
              <a:buChar char="q"/>
            </a:pPr>
            <a:r>
              <a:rPr lang="en-US" sz="2900" dirty="0" smtClean="0"/>
              <a:t>Maintain records to document compliance with the nutrition standards for food available for sale in areas that are outside the control of the school nutrition program</a:t>
            </a:r>
          </a:p>
          <a:p>
            <a:pPr lvl="1">
              <a:spcBef>
                <a:spcPct val="0"/>
              </a:spcBef>
              <a:spcAft>
                <a:spcPts val="800"/>
              </a:spcAft>
              <a:buFont typeface="Wingdings" panose="05000000000000000000" pitchFamily="2" charset="2"/>
              <a:buChar char="q"/>
            </a:pPr>
            <a:r>
              <a:rPr lang="en-US" sz="2900" dirty="0" smtClean="0"/>
              <a:t>Ensure any organization or school activity responsible for the sale of food in venues other than the school nutrition program maintains records documenting compliance with the nutrition standards</a:t>
            </a:r>
          </a:p>
          <a:p>
            <a:pPr lvl="1">
              <a:spcBef>
                <a:spcPct val="0"/>
              </a:spcBef>
              <a:spcAft>
                <a:spcPts val="800"/>
              </a:spcAft>
              <a:buFont typeface="Wingdings" panose="05000000000000000000" pitchFamily="2" charset="2"/>
              <a:buChar char="q"/>
            </a:pPr>
            <a:r>
              <a:rPr lang="en-US" sz="2900" dirty="0" smtClean="0"/>
              <a:t>Maintain records each school year documenting the number of exempt fundraisers, if any, conducted at each school within the LEA</a:t>
            </a:r>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143969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Sample Exempt Fundraiser Tracker</a:t>
            </a:r>
            <a:endParaRPr lang="en-US" b="1" dirty="0">
              <a:solidFill>
                <a:srgbClr val="B95B22"/>
              </a:solidFill>
            </a:endParaRPr>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pic>
        <p:nvPicPr>
          <p:cNvPr id="6" name="Picture 5"/>
          <p:cNvPicPr>
            <a:picLocks noChangeAspect="1"/>
          </p:cNvPicPr>
          <p:nvPr/>
        </p:nvPicPr>
        <p:blipFill rotWithShape="1">
          <a:blip r:embed="rId4"/>
          <a:srcRect l="24583" t="15781" r="40834" b="5700"/>
          <a:stretch/>
        </p:blipFill>
        <p:spPr>
          <a:xfrm>
            <a:off x="2362200" y="1524000"/>
            <a:ext cx="4110950" cy="5250213"/>
          </a:xfrm>
          <a:prstGeom prst="rect">
            <a:avLst/>
          </a:prstGeom>
        </p:spPr>
      </p:pic>
    </p:spTree>
    <p:extLst>
      <p:ext uri="{BB962C8B-B14F-4D97-AF65-F5344CB8AC3E}">
        <p14:creationId xmlns:p14="http://schemas.microsoft.com/office/powerpoint/2010/main" val="3235782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SFA Responsibilities</a:t>
            </a:r>
            <a:endParaRPr lang="en-US" b="1" dirty="0">
              <a:solidFill>
                <a:srgbClr val="B95B22"/>
              </a:solidFill>
            </a:endParaRPr>
          </a:p>
        </p:txBody>
      </p:sp>
      <p:sp>
        <p:nvSpPr>
          <p:cNvPr id="3" name="Content Placeholder 2"/>
          <p:cNvSpPr>
            <a:spLocks noGrp="1"/>
          </p:cNvSpPr>
          <p:nvPr>
            <p:ph idx="1"/>
          </p:nvPr>
        </p:nvSpPr>
        <p:spPr>
          <a:xfrm>
            <a:off x="685800" y="1600206"/>
            <a:ext cx="7620000" cy="4525963"/>
          </a:xfrm>
        </p:spPr>
        <p:txBody>
          <a:bodyPr>
            <a:normAutofit/>
          </a:bodyPr>
          <a:lstStyle/>
          <a:p>
            <a:pPr>
              <a:spcBef>
                <a:spcPct val="0"/>
              </a:spcBef>
              <a:spcAft>
                <a:spcPts val="800"/>
              </a:spcAft>
              <a:buFont typeface="Wingdings" panose="05000000000000000000" pitchFamily="2" charset="2"/>
              <a:buChar char="q"/>
            </a:pPr>
            <a:r>
              <a:rPr lang="en-US" sz="3200" dirty="0" smtClean="0"/>
              <a:t>Monitor compliance with state and federal regulations for all competitive foods sold as part of the School Nutrition Programs</a:t>
            </a:r>
          </a:p>
          <a:p>
            <a:pPr lvl="1">
              <a:spcBef>
                <a:spcPct val="0"/>
              </a:spcBef>
              <a:spcAft>
                <a:spcPts val="800"/>
              </a:spcAft>
              <a:buFont typeface="Wingdings" panose="05000000000000000000" pitchFamily="2" charset="2"/>
              <a:buChar char="q"/>
            </a:pPr>
            <a:r>
              <a:rPr lang="en-US" sz="2900" dirty="0" smtClean="0"/>
              <a:t>Document compliance with nutrition standards</a:t>
            </a:r>
          </a:p>
          <a:p>
            <a:pPr marL="0" indent="0">
              <a:spcBef>
                <a:spcPct val="0"/>
              </a:spcBef>
              <a:spcAft>
                <a:spcPts val="800"/>
              </a:spcAft>
              <a:buNone/>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813743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Recordkeeping and Documentation</a:t>
            </a:r>
            <a:endParaRPr lang="en-US" b="1" dirty="0">
              <a:solidFill>
                <a:srgbClr val="B95B22"/>
              </a:solidFill>
            </a:endParaRPr>
          </a:p>
        </p:txBody>
      </p:sp>
      <p:sp>
        <p:nvSpPr>
          <p:cNvPr id="3" name="Content Placeholder 2"/>
          <p:cNvSpPr>
            <a:spLocks noGrp="1"/>
          </p:cNvSpPr>
          <p:nvPr>
            <p:ph idx="1"/>
          </p:nvPr>
        </p:nvSpPr>
        <p:spPr>
          <a:xfrm>
            <a:off x="685800" y="1600206"/>
            <a:ext cx="7620000" cy="4525963"/>
          </a:xfrm>
        </p:spPr>
        <p:txBody>
          <a:bodyPr>
            <a:normAutofit lnSpcReduction="10000"/>
          </a:bodyPr>
          <a:lstStyle/>
          <a:p>
            <a:pPr>
              <a:spcBef>
                <a:spcPct val="0"/>
              </a:spcBef>
              <a:spcAft>
                <a:spcPts val="800"/>
              </a:spcAft>
              <a:buFont typeface="Wingdings" panose="05000000000000000000" pitchFamily="2" charset="2"/>
              <a:buChar char="q"/>
            </a:pPr>
            <a:r>
              <a:rPr lang="en-US" sz="3200" dirty="0" smtClean="0"/>
              <a:t>LEA and SFA must:</a:t>
            </a:r>
          </a:p>
          <a:p>
            <a:pPr lvl="1">
              <a:spcBef>
                <a:spcPct val="0"/>
              </a:spcBef>
              <a:spcAft>
                <a:spcPts val="800"/>
              </a:spcAft>
              <a:buFont typeface="Wingdings" panose="05000000000000000000" pitchFamily="2" charset="2"/>
              <a:buChar char="q"/>
            </a:pPr>
            <a:r>
              <a:rPr lang="en-US" sz="2900" dirty="0" smtClean="0"/>
              <a:t>Retain records to document compliance with these regulations</a:t>
            </a:r>
          </a:p>
          <a:p>
            <a:pPr lvl="1">
              <a:spcBef>
                <a:spcPct val="0"/>
              </a:spcBef>
              <a:spcAft>
                <a:spcPts val="800"/>
              </a:spcAft>
              <a:buFont typeface="Wingdings" panose="05000000000000000000" pitchFamily="2" charset="2"/>
              <a:buChar char="q"/>
            </a:pPr>
            <a:r>
              <a:rPr lang="en-US" sz="2900" dirty="0" smtClean="0"/>
              <a:t>Maintain documentation used to assess the nutritional profile of all competitive foods available for sale to students</a:t>
            </a:r>
          </a:p>
          <a:p>
            <a:pPr lvl="2">
              <a:spcBef>
                <a:spcPct val="0"/>
              </a:spcBef>
              <a:spcAft>
                <a:spcPts val="800"/>
              </a:spcAft>
              <a:buFont typeface="Wingdings" panose="05000000000000000000" pitchFamily="2" charset="2"/>
              <a:buChar char="q"/>
            </a:pPr>
            <a:r>
              <a:rPr lang="en-US" sz="2600" dirty="0" smtClean="0"/>
              <a:t>Nutrition Facts Labels</a:t>
            </a:r>
          </a:p>
          <a:p>
            <a:pPr lvl="2">
              <a:spcBef>
                <a:spcPct val="0"/>
              </a:spcBef>
              <a:spcAft>
                <a:spcPts val="800"/>
              </a:spcAft>
              <a:buFont typeface="Wingdings" panose="05000000000000000000" pitchFamily="2" charset="2"/>
              <a:buChar char="q"/>
            </a:pPr>
            <a:r>
              <a:rPr lang="en-US" sz="2600" dirty="0" smtClean="0"/>
              <a:t>Recipes</a:t>
            </a:r>
          </a:p>
          <a:p>
            <a:pPr lvl="2">
              <a:spcBef>
                <a:spcPct val="0"/>
              </a:spcBef>
              <a:spcAft>
                <a:spcPts val="800"/>
              </a:spcAft>
              <a:buFont typeface="Wingdings" panose="05000000000000000000" pitchFamily="2" charset="2"/>
              <a:buChar char="q"/>
            </a:pPr>
            <a:r>
              <a:rPr lang="en-US" sz="2600" dirty="0" smtClean="0"/>
              <a:t>Product Specifications</a:t>
            </a:r>
          </a:p>
          <a:p>
            <a:pPr marL="0" indent="0">
              <a:spcBef>
                <a:spcPct val="0"/>
              </a:spcBef>
              <a:spcAft>
                <a:spcPts val="800"/>
              </a:spcAft>
              <a:buNone/>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2030736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b="1" dirty="0" smtClean="0"/>
              <a:t>STUDENTS</a:t>
            </a:r>
            <a:endParaRPr lang="en-US" sz="5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DOE Responsibilities</a:t>
            </a:r>
            <a:endParaRPr lang="en-US" b="1" dirty="0">
              <a:solidFill>
                <a:srgbClr val="B95B22"/>
              </a:solidFill>
            </a:endParaRPr>
          </a:p>
        </p:txBody>
      </p:sp>
      <p:sp>
        <p:nvSpPr>
          <p:cNvPr id="3" name="Content Placeholder 2"/>
          <p:cNvSpPr>
            <a:spLocks noGrp="1"/>
          </p:cNvSpPr>
          <p:nvPr>
            <p:ph idx="1"/>
          </p:nvPr>
        </p:nvSpPr>
        <p:spPr>
          <a:xfrm>
            <a:off x="685800" y="1600206"/>
            <a:ext cx="7620000" cy="4525963"/>
          </a:xfrm>
        </p:spPr>
        <p:txBody>
          <a:bodyPr>
            <a:normAutofit lnSpcReduction="10000"/>
          </a:bodyPr>
          <a:lstStyle/>
          <a:p>
            <a:pPr>
              <a:spcBef>
                <a:spcPct val="0"/>
              </a:spcBef>
              <a:spcAft>
                <a:spcPts val="800"/>
              </a:spcAft>
              <a:buFont typeface="Wingdings" panose="05000000000000000000" pitchFamily="2" charset="2"/>
              <a:buChar char="q"/>
            </a:pPr>
            <a:r>
              <a:rPr lang="en-US" sz="3200" dirty="0" smtClean="0"/>
              <a:t>Ensure LEAs and SFAs comply with these nutrition standards and regulations</a:t>
            </a:r>
          </a:p>
          <a:p>
            <a:pPr>
              <a:spcBef>
                <a:spcPct val="0"/>
              </a:spcBef>
              <a:spcAft>
                <a:spcPts val="800"/>
              </a:spcAft>
              <a:buFont typeface="Wingdings" panose="05000000000000000000" pitchFamily="2" charset="2"/>
              <a:buChar char="q"/>
            </a:pPr>
            <a:r>
              <a:rPr lang="en-US" sz="3200" dirty="0" smtClean="0"/>
              <a:t>Provide guidance on:</a:t>
            </a:r>
          </a:p>
          <a:p>
            <a:pPr lvl="1">
              <a:spcBef>
                <a:spcPct val="0"/>
              </a:spcBef>
              <a:spcAft>
                <a:spcPts val="800"/>
              </a:spcAft>
              <a:buFont typeface="Wingdings" panose="05000000000000000000" pitchFamily="2" charset="2"/>
              <a:buChar char="q"/>
            </a:pPr>
            <a:r>
              <a:rPr lang="en-US" sz="2900" dirty="0" smtClean="0"/>
              <a:t>Alternative school fundraisers that do not involve the sale of foods or beverages</a:t>
            </a:r>
          </a:p>
          <a:p>
            <a:pPr lvl="1">
              <a:spcBef>
                <a:spcPct val="0"/>
              </a:spcBef>
              <a:spcAft>
                <a:spcPts val="800"/>
              </a:spcAft>
              <a:buFont typeface="Wingdings" panose="05000000000000000000" pitchFamily="2" charset="2"/>
              <a:buChar char="q"/>
            </a:pPr>
            <a:r>
              <a:rPr lang="en-US" sz="2900" dirty="0" smtClean="0"/>
              <a:t>How to determine if foods and beverages available for sale meet these standards</a:t>
            </a:r>
          </a:p>
          <a:p>
            <a:pPr>
              <a:spcBef>
                <a:spcPct val="0"/>
              </a:spcBef>
              <a:spcAft>
                <a:spcPts val="800"/>
              </a:spcAft>
              <a:buFont typeface="Wingdings" panose="05000000000000000000" pitchFamily="2" charset="2"/>
              <a:buChar char="q"/>
            </a:pPr>
            <a:r>
              <a:rPr lang="en-US" sz="3200" dirty="0" smtClean="0"/>
              <a:t>Non-compliance determined by DOE, the LEA or SFA shall require corrective action</a:t>
            </a: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3209980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533400" y="152400"/>
            <a:ext cx="8229600" cy="838200"/>
          </a:xfrm>
        </p:spPr>
        <p:txBody>
          <a:bodyPr>
            <a:noAutofit/>
          </a:bodyPr>
          <a:lstStyle/>
          <a:p>
            <a:pPr eaLnBrk="1" hangingPunct="1">
              <a:defRPr/>
            </a:pPr>
            <a:r>
              <a:rPr lang="en-US" b="1" dirty="0" smtClean="0">
                <a:solidFill>
                  <a:srgbClr val="B95B22"/>
                </a:solidFill>
              </a:rPr>
              <a:t>Resources – DOE Online Toolkit</a:t>
            </a:r>
          </a:p>
        </p:txBody>
      </p:sp>
      <p:sp>
        <p:nvSpPr>
          <p:cNvPr id="447491" name="Rectangle 3"/>
          <p:cNvSpPr>
            <a:spLocks noGrp="1" noChangeArrowheads="1"/>
          </p:cNvSpPr>
          <p:nvPr>
            <p:ph type="body" idx="4294967295"/>
          </p:nvPr>
        </p:nvSpPr>
        <p:spPr>
          <a:xfrm>
            <a:off x="533400" y="1600200"/>
            <a:ext cx="8229600" cy="5105400"/>
          </a:xfrm>
          <a:prstGeom prst="rect">
            <a:avLst/>
          </a:prstGeom>
        </p:spPr>
        <p:txBody>
          <a:bodyPr>
            <a:normAutofit lnSpcReduction="10000"/>
          </a:bodyPr>
          <a:lstStyle/>
          <a:p>
            <a:pPr eaLnBrk="1" hangingPunct="1">
              <a:buNone/>
              <a:defRPr/>
            </a:pPr>
            <a:r>
              <a:rPr lang="en-US" dirty="0" smtClean="0">
                <a:latin typeface="+mn-lt"/>
              </a:rPr>
              <a:t>Webinar Recording and Handouts</a:t>
            </a:r>
          </a:p>
          <a:p>
            <a:pPr eaLnBrk="1" hangingPunct="1">
              <a:buNone/>
              <a:defRPr/>
            </a:pPr>
            <a:r>
              <a:rPr lang="en-US" dirty="0" smtClean="0"/>
              <a:t>DOE tools</a:t>
            </a:r>
          </a:p>
          <a:p>
            <a:pPr eaLnBrk="1" hangingPunct="1">
              <a:buNone/>
              <a:defRPr/>
            </a:pPr>
            <a:r>
              <a:rPr lang="en-US" dirty="0">
                <a:latin typeface="+mn-lt"/>
              </a:rPr>
              <a:t>	</a:t>
            </a:r>
            <a:r>
              <a:rPr lang="en-US" dirty="0" smtClean="0">
                <a:latin typeface="+mn-lt"/>
              </a:rPr>
              <a:t>Fundraiser 101 Fact Sheet</a:t>
            </a:r>
          </a:p>
          <a:p>
            <a:pPr eaLnBrk="1" hangingPunct="1">
              <a:buNone/>
              <a:defRPr/>
            </a:pPr>
            <a:r>
              <a:rPr lang="en-US" dirty="0"/>
              <a:t>	</a:t>
            </a:r>
            <a:r>
              <a:rPr lang="en-US" dirty="0" smtClean="0"/>
              <a:t>Exempt Fundraiser Tracking Tool </a:t>
            </a:r>
            <a:endParaRPr lang="en-US" dirty="0" smtClean="0">
              <a:latin typeface="+mn-lt"/>
            </a:endParaRPr>
          </a:p>
          <a:p>
            <a:pPr eaLnBrk="1" hangingPunct="1">
              <a:buNone/>
              <a:defRPr/>
            </a:pPr>
            <a:r>
              <a:rPr lang="en-US" dirty="0" smtClean="0">
                <a:latin typeface="+mn-lt"/>
              </a:rPr>
              <a:t>Local Wellness Policy Resources</a:t>
            </a:r>
          </a:p>
          <a:p>
            <a:pPr eaLnBrk="1" hangingPunct="1">
              <a:buNone/>
              <a:defRPr/>
            </a:pPr>
            <a:r>
              <a:rPr lang="en-US" dirty="0" smtClean="0">
                <a:latin typeface="+mn-lt"/>
              </a:rPr>
              <a:t>Alliance for a Healthier Generation Resources</a:t>
            </a:r>
          </a:p>
          <a:p>
            <a:pPr eaLnBrk="1" hangingPunct="1">
              <a:buNone/>
              <a:defRPr/>
            </a:pPr>
            <a:r>
              <a:rPr lang="en-US" dirty="0"/>
              <a:t>	</a:t>
            </a:r>
            <a:r>
              <a:rPr lang="en-US" dirty="0" smtClean="0"/>
              <a:t>Product Calculator</a:t>
            </a:r>
          </a:p>
          <a:p>
            <a:pPr eaLnBrk="1" hangingPunct="1">
              <a:buNone/>
              <a:defRPr/>
            </a:pPr>
            <a:r>
              <a:rPr lang="en-US" dirty="0">
                <a:latin typeface="+mn-lt"/>
              </a:rPr>
              <a:t>	</a:t>
            </a:r>
            <a:r>
              <a:rPr lang="en-US" dirty="0" smtClean="0">
                <a:latin typeface="+mn-lt"/>
              </a:rPr>
              <a:t>Compliant Products Listing</a:t>
            </a:r>
          </a:p>
          <a:p>
            <a:pPr eaLnBrk="1" hangingPunct="1">
              <a:buNone/>
              <a:defRPr/>
            </a:pPr>
            <a:r>
              <a:rPr lang="en-US" dirty="0"/>
              <a:t>	</a:t>
            </a:r>
            <a:r>
              <a:rPr lang="en-US" dirty="0" smtClean="0"/>
              <a:t>Nonfood Fundraiser Ideas</a:t>
            </a:r>
          </a:p>
          <a:p>
            <a:pPr eaLnBrk="1" hangingPunct="1">
              <a:buNone/>
              <a:defRPr/>
            </a:pPr>
            <a:r>
              <a:rPr lang="en-US" dirty="0" smtClean="0">
                <a:latin typeface="+mn-lt"/>
              </a:rPr>
              <a:t>USDA Smart Snacks in School </a:t>
            </a:r>
            <a:r>
              <a:rPr lang="en-US" dirty="0" smtClean="0"/>
              <a:t>Resources</a:t>
            </a:r>
            <a:endParaRPr lang="en-US" sz="1600" dirty="0" smtClean="0">
              <a:solidFill>
                <a:schemeClr val="accent1"/>
              </a:solidFill>
              <a:latin typeface="+mn-lt"/>
            </a:endParaRPr>
          </a:p>
        </p:txBody>
      </p:sp>
      <p:pic>
        <p:nvPicPr>
          <p:cNvPr id="4" name="Picture 12" descr="VDOE_v_2color"/>
          <p:cNvPicPr>
            <a:picLocks noChangeAspect="1" noChangeArrowheads="1"/>
          </p:cNvPicPr>
          <p:nvPr/>
        </p:nvPicPr>
        <p:blipFill>
          <a:blip r:embed="rId3" cstate="print"/>
          <a:srcRect/>
          <a:stretch>
            <a:fillRect/>
          </a:stretch>
        </p:blipFill>
        <p:spPr bwMode="auto">
          <a:xfrm>
            <a:off x="7543800" y="5985163"/>
            <a:ext cx="1371600" cy="872837"/>
          </a:xfrm>
          <a:prstGeom prst="rect">
            <a:avLst/>
          </a:prstGeom>
          <a:solidFill>
            <a:srgbClr val="C00000"/>
          </a:solidFill>
          <a:ln w="50800">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493889" y="304800"/>
            <a:ext cx="8229600" cy="838200"/>
          </a:xfrm>
        </p:spPr>
        <p:txBody>
          <a:bodyPr>
            <a:noAutofit/>
          </a:bodyPr>
          <a:lstStyle/>
          <a:p>
            <a:pPr eaLnBrk="1" hangingPunct="1">
              <a:defRPr/>
            </a:pPr>
            <a:r>
              <a:rPr lang="en-US" b="1" dirty="0" smtClean="0">
                <a:solidFill>
                  <a:srgbClr val="B95B22"/>
                </a:solidFill>
              </a:rPr>
              <a:t>Action Plan for 2017-2018</a:t>
            </a:r>
          </a:p>
        </p:txBody>
      </p:sp>
      <p:sp>
        <p:nvSpPr>
          <p:cNvPr id="447491" name="Rectangle 3"/>
          <p:cNvSpPr>
            <a:spLocks noGrp="1" noChangeArrowheads="1"/>
          </p:cNvSpPr>
          <p:nvPr>
            <p:ph type="body" idx="4294967295"/>
          </p:nvPr>
        </p:nvSpPr>
        <p:spPr>
          <a:xfrm>
            <a:off x="457200" y="1600200"/>
            <a:ext cx="8534400" cy="4953000"/>
          </a:xfrm>
          <a:prstGeom prst="rect">
            <a:avLst/>
          </a:prstGeom>
        </p:spPr>
        <p:txBody>
          <a:bodyPr>
            <a:normAutofit lnSpcReduction="10000"/>
          </a:bodyPr>
          <a:lstStyle/>
          <a:p>
            <a:pPr eaLnBrk="1" hangingPunct="1">
              <a:buFont typeface="Wingdings" panose="05000000000000000000" pitchFamily="2" charset="2"/>
              <a:buChar char="q"/>
              <a:defRPr/>
            </a:pPr>
            <a:r>
              <a:rPr lang="en-US" sz="2800" dirty="0"/>
              <a:t>I</a:t>
            </a:r>
            <a:r>
              <a:rPr lang="en-US" sz="2800" dirty="0" smtClean="0">
                <a:latin typeface="+mn-lt"/>
              </a:rPr>
              <a:t>mplement state regulations and nutrition standards </a:t>
            </a:r>
          </a:p>
          <a:p>
            <a:pPr eaLnBrk="1" hangingPunct="1">
              <a:defRPr/>
            </a:pPr>
            <a:r>
              <a:rPr lang="en-US" sz="2800" dirty="0" smtClean="0">
                <a:latin typeface="+mn-lt"/>
              </a:rPr>
              <a:t>Review Local Wellness Policy and </a:t>
            </a:r>
            <a:r>
              <a:rPr lang="en-US" sz="2800" dirty="0" smtClean="0"/>
              <a:t>adopt these nutrition standards, if not already included</a:t>
            </a:r>
          </a:p>
          <a:p>
            <a:pPr eaLnBrk="1" hangingPunct="1">
              <a:defRPr/>
            </a:pPr>
            <a:r>
              <a:rPr lang="en-US" sz="2800" dirty="0" smtClean="0"/>
              <a:t>Determine LEA policy on fundraisers and incorporate into LWP</a:t>
            </a:r>
          </a:p>
          <a:p>
            <a:pPr eaLnBrk="1" hangingPunct="1">
              <a:defRPr/>
            </a:pPr>
            <a:r>
              <a:rPr lang="en-US" sz="2800" dirty="0" smtClean="0">
                <a:latin typeface="+mn-lt"/>
              </a:rPr>
              <a:t>Identify LEA leadership to monitor and enforce LWP</a:t>
            </a:r>
          </a:p>
          <a:p>
            <a:pPr eaLnBrk="1" hangingPunct="1">
              <a:defRPr/>
            </a:pPr>
            <a:r>
              <a:rPr lang="en-US" sz="2800" dirty="0" smtClean="0"/>
              <a:t>Designate division level and school level LEA staff to monitor and ensure compliance with these regulations at each school in the LEA</a:t>
            </a:r>
          </a:p>
          <a:p>
            <a:pPr eaLnBrk="1" hangingPunct="1">
              <a:defRPr/>
            </a:pPr>
            <a:r>
              <a:rPr lang="en-US" sz="2800" dirty="0" smtClean="0"/>
              <a:t>Maintain documentation of compliance with nutrition standards, fundraiser exemptions, and these regulations </a:t>
            </a:r>
            <a:endParaRPr lang="en-US" sz="2400" dirty="0" smtClean="0">
              <a:latin typeface="+mn-lt"/>
            </a:endParaRPr>
          </a:p>
        </p:txBody>
      </p:sp>
      <p:pic>
        <p:nvPicPr>
          <p:cNvPr id="4" name="Picture 12" descr="VDOE_v_2color"/>
          <p:cNvPicPr>
            <a:picLocks noChangeAspect="1" noChangeArrowheads="1"/>
          </p:cNvPicPr>
          <p:nvPr/>
        </p:nvPicPr>
        <p:blipFill>
          <a:blip r:embed="rId3" cstate="print"/>
          <a:srcRect/>
          <a:stretch>
            <a:fillRect/>
          </a:stretch>
        </p:blipFill>
        <p:spPr bwMode="auto">
          <a:xfrm>
            <a:off x="8312009" y="6291349"/>
            <a:ext cx="822960" cy="523702"/>
          </a:xfrm>
          <a:prstGeom prst="rect">
            <a:avLst/>
          </a:prstGeom>
          <a:solidFill>
            <a:srgbClr val="C00000"/>
          </a:solidFill>
          <a:ln w="50800">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solidFill>
                  <a:srgbClr val="B95B22"/>
                </a:solidFill>
              </a:rPr>
              <a:t>Implementation Success</a:t>
            </a:r>
            <a:endParaRPr lang="en-US" b="1" dirty="0">
              <a:solidFill>
                <a:srgbClr val="B95B22"/>
              </a:solidFill>
            </a:endParaRPr>
          </a:p>
        </p:txBody>
      </p:sp>
      <p:sp>
        <p:nvSpPr>
          <p:cNvPr id="8" name="Content Placeholder 7"/>
          <p:cNvSpPr>
            <a:spLocks noGrp="1"/>
          </p:cNvSpPr>
          <p:nvPr>
            <p:ph sz="quarter" idx="1"/>
          </p:nvPr>
        </p:nvSpPr>
        <p:spPr/>
        <p:txBody>
          <a:bodyPr/>
          <a:lstStyle/>
          <a:p>
            <a:r>
              <a:rPr lang="en-US" dirty="0" smtClean="0"/>
              <a:t>Students FIRST</a:t>
            </a:r>
          </a:p>
        </p:txBody>
      </p:sp>
    </p:spTree>
    <p:extLst>
      <p:ext uri="{BB962C8B-B14F-4D97-AF65-F5344CB8AC3E}">
        <p14:creationId xmlns:p14="http://schemas.microsoft.com/office/powerpoint/2010/main" val="1264051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8570563" cy="1676400"/>
          </a:xfrm>
        </p:spPr>
        <p:txBody>
          <a:bodyPr>
            <a:normAutofit/>
          </a:bodyPr>
          <a:lstStyle/>
          <a:p>
            <a:r>
              <a:rPr lang="en-US" b="1" dirty="0" smtClean="0">
                <a:solidFill>
                  <a:srgbClr val="B95B22"/>
                </a:solidFill>
              </a:rPr>
              <a:t>VDOE-SNP Regional Specialist</a:t>
            </a:r>
            <a:br>
              <a:rPr lang="en-US" b="1" dirty="0" smtClean="0">
                <a:solidFill>
                  <a:srgbClr val="B95B22"/>
                </a:solidFill>
              </a:rPr>
            </a:br>
            <a:r>
              <a:rPr lang="en-US" b="1" dirty="0" smtClean="0">
                <a:solidFill>
                  <a:srgbClr val="B95B22"/>
                </a:solidFill>
              </a:rPr>
              <a:t>Contact Information</a:t>
            </a:r>
            <a:endParaRPr lang="en-US" b="1" dirty="0">
              <a:solidFill>
                <a:srgbClr val="B95B22"/>
              </a:solidFill>
            </a:endParaRPr>
          </a:p>
        </p:txBody>
      </p:sp>
      <p:sp>
        <p:nvSpPr>
          <p:cNvPr id="3" name="Rectangle 2"/>
          <p:cNvSpPr/>
          <p:nvPr/>
        </p:nvSpPr>
        <p:spPr>
          <a:xfrm>
            <a:off x="75742" y="3962400"/>
            <a:ext cx="8953499" cy="2523768"/>
          </a:xfrm>
          <a:prstGeom prst="rect">
            <a:avLst/>
          </a:prstGeom>
        </p:spPr>
        <p:txBody>
          <a:bodyPr wrap="square">
            <a:spAutoFit/>
          </a:bodyPr>
          <a:lstStyle/>
          <a:p>
            <a:pPr algn="ctr"/>
            <a:endParaRPr lang="en-US" sz="4000" b="0" i="0" dirty="0" smtClean="0">
              <a:latin typeface="+mn-lt"/>
            </a:endParaRPr>
          </a:p>
          <a:p>
            <a:pPr algn="ctr"/>
            <a:r>
              <a:rPr lang="en-US" sz="2000" b="1" dirty="0">
                <a:hlinkClick r:id="rId3"/>
              </a:rPr>
              <a:t>http://</a:t>
            </a:r>
            <a:r>
              <a:rPr lang="en-US" sz="2000" b="1" dirty="0" smtClean="0">
                <a:hlinkClick r:id="rId3"/>
              </a:rPr>
              <a:t>www.doe.virginia.gov/support/nutrition/resources/region_specialists.shtml</a:t>
            </a:r>
            <a:endParaRPr lang="en-US" sz="2000" b="1" dirty="0" smtClean="0"/>
          </a:p>
          <a:p>
            <a:pPr algn="ctr"/>
            <a:r>
              <a:rPr lang="en-US" sz="4000" b="0" i="0" dirty="0" smtClean="0">
                <a:latin typeface="+mn-lt"/>
              </a:rPr>
              <a:t>or</a:t>
            </a:r>
          </a:p>
          <a:p>
            <a:pPr algn="ctr"/>
            <a:r>
              <a:rPr lang="en-US" sz="4000" b="0" i="0" dirty="0" smtClean="0">
                <a:latin typeface="+mn-lt"/>
              </a:rPr>
              <a:t>(804) 225-2082</a:t>
            </a:r>
            <a:endParaRPr lang="en-US" sz="2800" b="0" i="0" dirty="0" smtClean="0">
              <a:latin typeface="+mn-lt"/>
            </a:endParaRPr>
          </a:p>
          <a:p>
            <a:pPr algn="ctr"/>
            <a:endParaRPr lang="en-US" b="0" i="0" dirty="0" smtClean="0"/>
          </a:p>
        </p:txBody>
      </p:sp>
      <p:pic>
        <p:nvPicPr>
          <p:cNvPr id="4" name="Picture 12" descr="VDOE_v_2color"/>
          <p:cNvPicPr>
            <a:picLocks noChangeAspect="1" noChangeArrowheads="1"/>
          </p:cNvPicPr>
          <p:nvPr/>
        </p:nvPicPr>
        <p:blipFill>
          <a:blip r:embed="rId4" cstate="print"/>
          <a:srcRect/>
          <a:stretch>
            <a:fillRect/>
          </a:stretch>
        </p:blipFill>
        <p:spPr bwMode="auto">
          <a:xfrm>
            <a:off x="7657641" y="5952112"/>
            <a:ext cx="1371600" cy="872837"/>
          </a:xfrm>
          <a:prstGeom prst="rect">
            <a:avLst/>
          </a:prstGeom>
          <a:solidFill>
            <a:srgbClr val="C00000"/>
          </a:solidFill>
          <a:ln w="50800">
            <a:noFill/>
            <a:miter lim="800000"/>
            <a:headEnd/>
            <a:tailEnd/>
          </a:ln>
        </p:spPr>
      </p:pic>
      <p:pic>
        <p:nvPicPr>
          <p:cNvPr id="5" name="Picture 4"/>
          <p:cNvPicPr>
            <a:picLocks noChangeAspect="1"/>
          </p:cNvPicPr>
          <p:nvPr/>
        </p:nvPicPr>
        <p:blipFill rotWithShape="1">
          <a:blip r:embed="rId5"/>
          <a:srcRect l="10417" t="44567" r="62916" b="35186"/>
          <a:stretch/>
        </p:blipFill>
        <p:spPr>
          <a:xfrm>
            <a:off x="1828800" y="2418778"/>
            <a:ext cx="4876861" cy="2082809"/>
          </a:xfrm>
          <a:prstGeom prst="rect">
            <a:avLst/>
          </a:prstGeom>
        </p:spPr>
      </p:pic>
    </p:spTree>
    <p:extLst>
      <p:ext uri="{BB962C8B-B14F-4D97-AF65-F5344CB8AC3E}">
        <p14:creationId xmlns:p14="http://schemas.microsoft.com/office/powerpoint/2010/main" val="629211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0" y="1295400"/>
            <a:ext cx="9144000" cy="1927225"/>
          </a:xfrm>
        </p:spPr>
        <p:txBody>
          <a:bodyPr>
            <a:normAutofit fontScale="90000"/>
          </a:bodyPr>
          <a:lstStyle/>
          <a:p>
            <a:pPr algn="ctr" eaLnBrk="1" hangingPunct="1"/>
            <a:r>
              <a:rPr lang="en-US" altLang="en-US" b="1" cap="small" dirty="0" smtClean="0">
                <a:solidFill>
                  <a:schemeClr val="accent2"/>
                </a:solidFill>
                <a:effectLst>
                  <a:outerShdw blurRad="50800" dist="38100" dir="2700000" algn="tl" rotWithShape="0">
                    <a:prstClr val="black">
                      <a:alpha val="40000"/>
                    </a:prstClr>
                  </a:outerShdw>
                </a:effectLst>
              </a:rPr>
              <a:t>State and Federal Nutrition Standards and Regulations</a:t>
            </a:r>
            <a:br>
              <a:rPr lang="en-US" altLang="en-US" b="1" cap="small" dirty="0" smtClean="0">
                <a:solidFill>
                  <a:schemeClr val="accent2"/>
                </a:solidFill>
                <a:effectLst>
                  <a:outerShdw blurRad="50800" dist="38100" dir="2700000" algn="tl" rotWithShape="0">
                    <a:prstClr val="black">
                      <a:alpha val="40000"/>
                    </a:prstClr>
                  </a:outerShdw>
                </a:effectLst>
              </a:rPr>
            </a:br>
            <a:r>
              <a:rPr lang="en-US" altLang="en-US" b="1" cap="small" dirty="0" smtClean="0">
                <a:solidFill>
                  <a:schemeClr val="accent2"/>
                </a:solidFill>
                <a:effectLst>
                  <a:outerShdw blurRad="50800" dist="38100" dir="2700000" algn="tl" rotWithShape="0">
                    <a:prstClr val="black">
                      <a:alpha val="40000"/>
                    </a:prstClr>
                  </a:outerShdw>
                </a:effectLst>
              </a:rPr>
              <a:t>Information and Tool Kit</a:t>
            </a:r>
          </a:p>
        </p:txBody>
      </p:sp>
      <p:sp>
        <p:nvSpPr>
          <p:cNvPr id="10243" name="Rectangle 3"/>
          <p:cNvSpPr>
            <a:spLocks noGrp="1" noChangeArrowheads="1"/>
          </p:cNvSpPr>
          <p:nvPr>
            <p:ph type="subTitle" idx="1"/>
          </p:nvPr>
        </p:nvSpPr>
        <p:spPr>
          <a:xfrm>
            <a:off x="381000" y="3505200"/>
            <a:ext cx="8534400" cy="2133600"/>
          </a:xfrm>
        </p:spPr>
        <p:txBody>
          <a:bodyPr rtlCol="0">
            <a:normAutofit/>
          </a:bodyPr>
          <a:lstStyle/>
          <a:p>
            <a:pPr eaLnBrk="1" fontAlgn="auto" hangingPunct="1">
              <a:spcAft>
                <a:spcPts val="0"/>
              </a:spcAft>
              <a:buFont typeface="Arial" charset="0"/>
              <a:buNone/>
              <a:defRPr/>
            </a:pPr>
            <a:endParaRPr lang="en-US" sz="2100" b="1" dirty="0" smtClean="0">
              <a:solidFill>
                <a:schemeClr val="tx1">
                  <a:lumMod val="65000"/>
                  <a:lumOff val="35000"/>
                </a:schemeClr>
              </a:solidFill>
            </a:endParaRPr>
          </a:p>
          <a:p>
            <a:pPr eaLnBrk="1" fontAlgn="auto" hangingPunct="1">
              <a:spcAft>
                <a:spcPts val="0"/>
              </a:spcAft>
              <a:buFont typeface="Arial" charset="0"/>
              <a:buNone/>
              <a:defRPr/>
            </a:pPr>
            <a:endParaRPr lang="en-US" sz="2100" b="1" dirty="0" smtClean="0">
              <a:solidFill>
                <a:schemeClr val="tx1">
                  <a:lumMod val="65000"/>
                  <a:lumOff val="35000"/>
                </a:schemeClr>
              </a:solidFill>
            </a:endParaRPr>
          </a:p>
          <a:p>
            <a:pPr eaLnBrk="1" fontAlgn="auto" hangingPunct="1">
              <a:spcAft>
                <a:spcPts val="0"/>
              </a:spcAft>
              <a:buFont typeface="Arial" charset="0"/>
              <a:buNone/>
              <a:defRPr/>
            </a:pPr>
            <a:endParaRPr lang="en-US" sz="2100" b="1" dirty="0" smtClean="0">
              <a:solidFill>
                <a:schemeClr val="tx1">
                  <a:lumMod val="65000"/>
                  <a:lumOff val="35000"/>
                </a:schemeClr>
              </a:solidFill>
            </a:endParaRPr>
          </a:p>
          <a:p>
            <a:pPr eaLnBrk="1" fontAlgn="auto" hangingPunct="1">
              <a:spcAft>
                <a:spcPts val="0"/>
              </a:spcAft>
              <a:buFont typeface="Arial" charset="0"/>
              <a:buNone/>
              <a:defRPr/>
            </a:pPr>
            <a:endParaRPr lang="en-US" sz="1000" b="1" dirty="0" smtClean="0">
              <a:solidFill>
                <a:schemeClr val="tx1">
                  <a:lumMod val="65000"/>
                  <a:lumOff val="35000"/>
                </a:schemeClr>
              </a:solidFill>
            </a:endParaRPr>
          </a:p>
          <a:p>
            <a:pPr eaLnBrk="1" fontAlgn="auto" hangingPunct="1">
              <a:spcAft>
                <a:spcPts val="0"/>
              </a:spcAft>
              <a:buFont typeface="Arial" charset="0"/>
              <a:buNone/>
              <a:defRPr/>
            </a:pPr>
            <a:endParaRPr lang="en-US" sz="1000" b="1" dirty="0" smtClean="0">
              <a:solidFill>
                <a:schemeClr val="tx1">
                  <a:lumMod val="65000"/>
                  <a:lumOff val="35000"/>
                </a:schemeClr>
              </a:solidFill>
            </a:endParaRPr>
          </a:p>
          <a:p>
            <a:pPr eaLnBrk="1" fontAlgn="auto" hangingPunct="1">
              <a:spcAft>
                <a:spcPts val="0"/>
              </a:spcAft>
              <a:buFont typeface="Arial" charset="0"/>
              <a:buNone/>
              <a:defRPr/>
            </a:pPr>
            <a:endParaRPr lang="en-US" sz="1000" b="1" dirty="0" smtClean="0">
              <a:solidFill>
                <a:schemeClr val="tx1">
                  <a:lumMod val="65000"/>
                  <a:lumOff val="35000"/>
                </a:schemeClr>
              </a:solidFill>
            </a:endParaRPr>
          </a:p>
        </p:txBody>
      </p:sp>
      <p:sp>
        <p:nvSpPr>
          <p:cNvPr id="6" name="Rectangle 3"/>
          <p:cNvSpPr txBox="1">
            <a:spLocks noChangeArrowheads="1"/>
          </p:cNvSpPr>
          <p:nvPr/>
        </p:nvSpPr>
        <p:spPr>
          <a:xfrm>
            <a:off x="76200" y="3657600"/>
            <a:ext cx="8915400" cy="1295400"/>
          </a:xfrm>
          <a:prstGeom prst="rect">
            <a:avLst/>
          </a:prstGeom>
        </p:spPr>
        <p:txBody>
          <a:bodyPr>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nSpc>
                <a:spcPct val="80000"/>
              </a:lnSpc>
              <a:defRPr/>
            </a:pPr>
            <a:endParaRPr lang="en-US" sz="1900" dirty="0" smtClean="0">
              <a:solidFill>
                <a:schemeClr val="tx1"/>
              </a:solidFill>
            </a:endParaRPr>
          </a:p>
          <a:p>
            <a:pPr>
              <a:lnSpc>
                <a:spcPct val="80000"/>
              </a:lnSpc>
              <a:defRPr/>
            </a:pPr>
            <a:r>
              <a:rPr lang="en-US" sz="2800" b="1" dirty="0">
                <a:solidFill>
                  <a:schemeClr val="tx1"/>
                </a:solidFill>
                <a:hlinkClick r:id="rId3"/>
              </a:rPr>
              <a:t>http://</a:t>
            </a:r>
            <a:r>
              <a:rPr lang="en-US" sz="2800" b="1" dirty="0" smtClean="0">
                <a:solidFill>
                  <a:schemeClr val="tx1"/>
                </a:solidFill>
                <a:hlinkClick r:id="rId3"/>
              </a:rPr>
              <a:t>www.doe.virginia.gov/support/nutrition/index.shtml</a:t>
            </a:r>
            <a:endParaRPr lang="en-US" sz="2800" b="1" dirty="0" smtClean="0">
              <a:solidFill>
                <a:schemeClr val="tx1"/>
              </a:solidFill>
            </a:endParaRPr>
          </a:p>
          <a:p>
            <a:pPr>
              <a:lnSpc>
                <a:spcPct val="80000"/>
              </a:lnSpc>
              <a:defRPr/>
            </a:pPr>
            <a:endParaRPr lang="en-US" sz="2800" b="1" dirty="0" smtClean="0">
              <a:solidFill>
                <a:schemeClr val="tx1"/>
              </a:solidFill>
            </a:endParaRPr>
          </a:p>
          <a:p>
            <a:pPr>
              <a:lnSpc>
                <a:spcPct val="80000"/>
              </a:lnSpc>
              <a:defRPr/>
            </a:pPr>
            <a:endParaRPr lang="en-US" sz="3600" b="1" dirty="0" smtClean="0">
              <a:solidFill>
                <a:schemeClr val="tx1"/>
              </a:solidFill>
            </a:endParaRPr>
          </a:p>
        </p:txBody>
      </p:sp>
      <p:pic>
        <p:nvPicPr>
          <p:cNvPr id="7" name="Picture 12" descr="VDOE_v_2color"/>
          <p:cNvPicPr>
            <a:picLocks noChangeAspect="1" noChangeArrowheads="1"/>
          </p:cNvPicPr>
          <p:nvPr/>
        </p:nvPicPr>
        <p:blipFill>
          <a:blip r:embed="rId4" cstate="print"/>
          <a:srcRect/>
          <a:stretch>
            <a:fillRect/>
          </a:stretch>
        </p:blipFill>
        <p:spPr bwMode="auto">
          <a:xfrm>
            <a:off x="533400" y="6019800"/>
            <a:ext cx="1097280" cy="698269"/>
          </a:xfrm>
          <a:prstGeom prst="rect">
            <a:avLst/>
          </a:prstGeom>
          <a:solidFill>
            <a:srgbClr val="C00000"/>
          </a:solidFill>
          <a:ln w="50800">
            <a:solidFill>
              <a:schemeClr val="tx1"/>
            </a:solidFill>
            <a:miter lim="800000"/>
            <a:headEnd/>
            <a:tailEnd/>
          </a:ln>
        </p:spPr>
      </p:pic>
    </p:spTree>
    <p:extLst>
      <p:ext uri="{BB962C8B-B14F-4D97-AF65-F5344CB8AC3E}">
        <p14:creationId xmlns:p14="http://schemas.microsoft.com/office/powerpoint/2010/main" val="1601199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solidFill>
                  <a:srgbClr val="B95B22"/>
                </a:solidFill>
              </a:rPr>
              <a:t>QUESTIONS?</a:t>
            </a:r>
            <a:endParaRPr lang="en-US" b="1" dirty="0">
              <a:solidFill>
                <a:srgbClr val="B95B22"/>
              </a:solidFill>
            </a:endParaRPr>
          </a:p>
        </p:txBody>
      </p:sp>
      <p:sp>
        <p:nvSpPr>
          <p:cNvPr id="8" name="Content Placeholder 7"/>
          <p:cNvSpPr>
            <a:spLocks noGrp="1"/>
          </p:cNvSpPr>
          <p:nvPr>
            <p:ph sz="quarter" idx="1"/>
          </p:nvPr>
        </p:nvSpPr>
        <p:spPr/>
        <p:txBody>
          <a:bodyPr/>
          <a:lstStyle/>
          <a:p>
            <a:r>
              <a:rPr lang="en-US" dirty="0" smtClean="0"/>
              <a:t>Please type your question in the chat box.</a:t>
            </a:r>
          </a:p>
        </p:txBody>
      </p:sp>
    </p:spTree>
    <p:extLst>
      <p:ext uri="{BB962C8B-B14F-4D97-AF65-F5344CB8AC3E}">
        <p14:creationId xmlns:p14="http://schemas.microsoft.com/office/powerpoint/2010/main" val="3912879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819912"/>
          </a:xfrm>
        </p:spPr>
        <p:txBody>
          <a:bodyPr>
            <a:normAutofit/>
          </a:bodyPr>
          <a:lstStyle/>
          <a:p>
            <a:r>
              <a:rPr lang="en-US" b="1" dirty="0" smtClean="0">
                <a:solidFill>
                  <a:srgbClr val="B95B22"/>
                </a:solidFill>
              </a:rPr>
              <a:t>The School Nutrition Environment</a:t>
            </a:r>
            <a:endParaRPr lang="en-US" b="1" dirty="0">
              <a:solidFill>
                <a:srgbClr val="B95B22"/>
              </a:solidFill>
            </a:endParaRPr>
          </a:p>
        </p:txBody>
      </p:sp>
      <p:sp>
        <p:nvSpPr>
          <p:cNvPr id="3" name="Content Placeholder 2"/>
          <p:cNvSpPr>
            <a:spLocks noGrp="1"/>
          </p:cNvSpPr>
          <p:nvPr>
            <p:ph idx="1"/>
          </p:nvPr>
        </p:nvSpPr>
        <p:spPr>
          <a:xfrm>
            <a:off x="685800" y="1905000"/>
            <a:ext cx="8001000" cy="4541520"/>
          </a:xfrm>
        </p:spPr>
        <p:txBody>
          <a:bodyPr>
            <a:normAutofit/>
          </a:bodyPr>
          <a:lstStyle/>
          <a:p>
            <a:pPr lvl="0">
              <a:buNone/>
            </a:pPr>
            <a:r>
              <a:rPr lang="en-US" dirty="0" smtClean="0"/>
              <a:t>Improving the nutritional profile of all foods sold in school is critical to: </a:t>
            </a:r>
          </a:p>
          <a:p>
            <a:pPr lvl="1">
              <a:buClr>
                <a:schemeClr val="accent2"/>
              </a:buClr>
              <a:buFont typeface="Wingdings" panose="05000000000000000000" pitchFamily="2" charset="2"/>
              <a:buChar char="q"/>
            </a:pPr>
            <a:r>
              <a:rPr lang="en-US" dirty="0" smtClean="0"/>
              <a:t>improving the diet and overall health of students; </a:t>
            </a:r>
          </a:p>
          <a:p>
            <a:pPr lvl="1">
              <a:buClr>
                <a:schemeClr val="accent2"/>
              </a:buClr>
              <a:buFont typeface="Wingdings" panose="05000000000000000000" pitchFamily="2" charset="2"/>
              <a:buChar char="q"/>
            </a:pPr>
            <a:r>
              <a:rPr lang="en-US" dirty="0" smtClean="0"/>
              <a:t>ensuring students from all income levels adopt  healthful eating habits that will enable them to live productive lives; and, </a:t>
            </a:r>
          </a:p>
          <a:p>
            <a:pPr lvl="1">
              <a:buClr>
                <a:schemeClr val="accent2"/>
              </a:buClr>
              <a:buFont typeface="Wingdings" panose="05000000000000000000" pitchFamily="2" charset="2"/>
              <a:buChar char="q"/>
            </a:pPr>
            <a:r>
              <a:rPr lang="en-US" dirty="0" smtClean="0"/>
              <a:t>helping students make healthier choices and reducing their risk of obesity. </a:t>
            </a:r>
          </a:p>
          <a:p>
            <a:pPr lvl="1">
              <a:buFont typeface="Arial" pitchFamily="34" charset="0"/>
              <a:buChar char="•"/>
            </a:pPr>
            <a:endParaRPr lang="en-US" dirty="0" smtClean="0"/>
          </a:p>
          <a:p>
            <a:pPr lvl="1">
              <a:buNone/>
            </a:pPr>
            <a:r>
              <a:rPr lang="en-US" dirty="0" smtClean="0"/>
              <a:t>  </a:t>
            </a:r>
          </a:p>
          <a:p>
            <a:endParaRPr lang="en-US" dirty="0"/>
          </a:p>
        </p:txBody>
      </p:sp>
    </p:spTree>
    <p:extLst>
      <p:ext uri="{BB962C8B-B14F-4D97-AF65-F5344CB8AC3E}">
        <p14:creationId xmlns:p14="http://schemas.microsoft.com/office/powerpoint/2010/main" val="3631414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990600"/>
          </a:xfrm>
        </p:spPr>
        <p:txBody>
          <a:bodyPr>
            <a:noAutofit/>
          </a:bodyPr>
          <a:lstStyle/>
          <a:p>
            <a:r>
              <a:rPr lang="en-US" b="1" dirty="0" smtClean="0">
                <a:solidFill>
                  <a:srgbClr val="B95B22"/>
                </a:solidFill>
              </a:rPr>
              <a:t>What are the new state regulations? </a:t>
            </a:r>
            <a:endParaRPr lang="en-US" b="1" dirty="0">
              <a:solidFill>
                <a:srgbClr val="B95B22"/>
              </a:solidFill>
            </a:endParaRPr>
          </a:p>
        </p:txBody>
      </p:sp>
      <p:sp>
        <p:nvSpPr>
          <p:cNvPr id="3" name="Content Placeholder 2"/>
          <p:cNvSpPr>
            <a:spLocks noGrp="1"/>
          </p:cNvSpPr>
          <p:nvPr>
            <p:ph idx="1"/>
          </p:nvPr>
        </p:nvSpPr>
        <p:spPr>
          <a:xfrm>
            <a:off x="685800" y="1600206"/>
            <a:ext cx="7620000" cy="4525963"/>
          </a:xfrm>
        </p:spPr>
        <p:txBody>
          <a:bodyPr>
            <a:normAutofit/>
          </a:bodyPr>
          <a:lstStyle/>
          <a:p>
            <a:pPr marL="0" indent="0">
              <a:buNone/>
            </a:pPr>
            <a:r>
              <a:rPr lang="en-US" sz="2800" dirty="0" smtClean="0"/>
              <a:t>8VAC20-740</a:t>
            </a:r>
          </a:p>
          <a:p>
            <a:pPr marL="0" indent="0">
              <a:buNone/>
            </a:pPr>
            <a:r>
              <a:rPr lang="en-US" sz="2800" dirty="0" smtClean="0">
                <a:hlinkClick r:id="rId3"/>
              </a:rPr>
              <a:t>Superintendent’s Memorandum 291-17</a:t>
            </a:r>
            <a:endParaRPr lang="en-US" sz="2800" dirty="0" smtClean="0"/>
          </a:p>
          <a:p>
            <a:r>
              <a:rPr lang="en-US" sz="2800" dirty="0" smtClean="0"/>
              <a:t>Definitions </a:t>
            </a:r>
            <a:endParaRPr lang="en-US" sz="2800" dirty="0"/>
          </a:p>
          <a:p>
            <a:r>
              <a:rPr lang="en-US" sz="2800" dirty="0" smtClean="0"/>
              <a:t>Applicability</a:t>
            </a:r>
          </a:p>
          <a:p>
            <a:r>
              <a:rPr lang="en-US" sz="2800" dirty="0" smtClean="0"/>
              <a:t>Nutrition Standards</a:t>
            </a:r>
            <a:endParaRPr lang="en-US" sz="2800" dirty="0"/>
          </a:p>
          <a:p>
            <a:r>
              <a:rPr lang="en-US" sz="2800" dirty="0" smtClean="0"/>
              <a:t>Local Wellness Policy Requirements</a:t>
            </a:r>
          </a:p>
          <a:p>
            <a:r>
              <a:rPr lang="en-US" sz="2800" dirty="0" smtClean="0"/>
              <a:t>LEA vs. SFA Responsibilities</a:t>
            </a:r>
          </a:p>
          <a:p>
            <a:r>
              <a:rPr lang="en-US" sz="2800" dirty="0" smtClean="0"/>
              <a:t>Exempt Fundraisers</a:t>
            </a:r>
            <a:endParaRPr lang="en-US" sz="2800" dirty="0"/>
          </a:p>
        </p:txBody>
      </p:sp>
      <p:pic>
        <p:nvPicPr>
          <p:cNvPr id="4" name="Picture 12" descr="VDOE_v_2color"/>
          <p:cNvPicPr>
            <a:picLocks noChangeAspect="1" noChangeArrowheads="1"/>
          </p:cNvPicPr>
          <p:nvPr/>
        </p:nvPicPr>
        <p:blipFill>
          <a:blip r:embed="rId4" cstate="print"/>
          <a:srcRect/>
          <a:stretch>
            <a:fillRect/>
          </a:stretch>
        </p:blipFill>
        <p:spPr bwMode="auto">
          <a:xfrm>
            <a:off x="7772400" y="5985162"/>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3402720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Definitions </a:t>
            </a:r>
            <a:r>
              <a:rPr lang="en-US" sz="3600" b="1" dirty="0" smtClean="0">
                <a:solidFill>
                  <a:srgbClr val="B95B22"/>
                </a:solidFill>
              </a:rPr>
              <a:t>(8VAC20-740-10) </a:t>
            </a:r>
            <a:endParaRPr lang="en-US" sz="3600" b="1" dirty="0">
              <a:solidFill>
                <a:srgbClr val="B95B22"/>
              </a:solidFill>
            </a:endParaRPr>
          </a:p>
        </p:txBody>
      </p:sp>
      <p:sp>
        <p:nvSpPr>
          <p:cNvPr id="3" name="Content Placeholder 2"/>
          <p:cNvSpPr>
            <a:spLocks noGrp="1"/>
          </p:cNvSpPr>
          <p:nvPr>
            <p:ph idx="1"/>
          </p:nvPr>
        </p:nvSpPr>
        <p:spPr>
          <a:xfrm>
            <a:off x="685800" y="1600206"/>
            <a:ext cx="7620000" cy="4525963"/>
          </a:xfrm>
        </p:spPr>
        <p:txBody>
          <a:bodyPr>
            <a:normAutofit/>
          </a:bodyPr>
          <a:lstStyle/>
          <a:p>
            <a:pPr>
              <a:spcBef>
                <a:spcPct val="0"/>
              </a:spcBef>
              <a:spcAft>
                <a:spcPts val="800"/>
              </a:spcAft>
              <a:buFont typeface="Wingdings" panose="05000000000000000000" pitchFamily="2" charset="2"/>
              <a:buChar char="q"/>
            </a:pPr>
            <a:r>
              <a:rPr lang="en-US" sz="3200" dirty="0" smtClean="0"/>
              <a:t>“Competitive Food”</a:t>
            </a:r>
          </a:p>
          <a:p>
            <a:pPr>
              <a:spcBef>
                <a:spcPct val="0"/>
              </a:spcBef>
              <a:spcAft>
                <a:spcPts val="800"/>
              </a:spcAft>
              <a:buFont typeface="Wingdings" panose="05000000000000000000" pitchFamily="2" charset="2"/>
              <a:buChar char="q"/>
            </a:pPr>
            <a:endParaRPr lang="en-US" sz="3200" dirty="0" smtClean="0"/>
          </a:p>
          <a:p>
            <a:pPr>
              <a:spcBef>
                <a:spcPct val="0"/>
              </a:spcBef>
              <a:spcAft>
                <a:spcPts val="800"/>
              </a:spcAft>
              <a:buFont typeface="Wingdings" panose="05000000000000000000" pitchFamily="2" charset="2"/>
              <a:buChar char="q"/>
            </a:pPr>
            <a:r>
              <a:rPr lang="en-US" sz="3200" dirty="0" smtClean="0"/>
              <a:t>“School Campus”</a:t>
            </a:r>
          </a:p>
          <a:p>
            <a:pPr>
              <a:spcBef>
                <a:spcPct val="0"/>
              </a:spcBef>
              <a:spcAft>
                <a:spcPts val="800"/>
              </a:spcAft>
              <a:buFont typeface="Wingdings" panose="05000000000000000000" pitchFamily="2" charset="2"/>
              <a:buChar char="q"/>
            </a:pPr>
            <a:endParaRPr lang="en-US" sz="3200" dirty="0" smtClean="0"/>
          </a:p>
          <a:p>
            <a:pPr>
              <a:spcBef>
                <a:spcPct val="0"/>
              </a:spcBef>
              <a:spcAft>
                <a:spcPts val="800"/>
              </a:spcAft>
              <a:buFont typeface="Wingdings" panose="05000000000000000000" pitchFamily="2" charset="2"/>
              <a:buChar char="q"/>
            </a:pPr>
            <a:r>
              <a:rPr lang="en-US" sz="3200" dirty="0" smtClean="0"/>
              <a:t>“School Day” </a:t>
            </a:r>
          </a:p>
          <a:p>
            <a:pPr>
              <a:spcBef>
                <a:spcPct val="0"/>
              </a:spcBef>
              <a:spcAft>
                <a:spcPts val="800"/>
              </a:spcAft>
              <a:buFont typeface="Wingdings" panose="05000000000000000000" pitchFamily="2" charset="2"/>
              <a:buChar char="q"/>
            </a:pPr>
            <a:endParaRPr lang="en-US" sz="3200" dirty="0" smtClean="0"/>
          </a:p>
          <a:p>
            <a:pPr>
              <a:spcBef>
                <a:spcPct val="0"/>
              </a:spcBef>
              <a:spcAft>
                <a:spcPts val="800"/>
              </a:spcAft>
              <a:buFont typeface="Wingdings" panose="05000000000000000000" pitchFamily="2" charset="2"/>
              <a:buChar char="q"/>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1242281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Applicability </a:t>
            </a:r>
            <a:r>
              <a:rPr lang="en-US" sz="3600" b="1" dirty="0" smtClean="0">
                <a:solidFill>
                  <a:srgbClr val="B95B22"/>
                </a:solidFill>
              </a:rPr>
              <a:t>(8VAC20-740-20) </a:t>
            </a:r>
            <a:endParaRPr lang="en-US" sz="3600" b="1" dirty="0">
              <a:solidFill>
                <a:srgbClr val="B95B22"/>
              </a:solidFill>
            </a:endParaRPr>
          </a:p>
        </p:txBody>
      </p:sp>
      <p:sp>
        <p:nvSpPr>
          <p:cNvPr id="3" name="Content Placeholder 2"/>
          <p:cNvSpPr>
            <a:spLocks noGrp="1"/>
          </p:cNvSpPr>
          <p:nvPr>
            <p:ph idx="1"/>
          </p:nvPr>
        </p:nvSpPr>
        <p:spPr>
          <a:xfrm>
            <a:off x="685800" y="1600206"/>
            <a:ext cx="8001000" cy="4525963"/>
          </a:xfrm>
        </p:spPr>
        <p:txBody>
          <a:bodyPr>
            <a:normAutofit/>
          </a:bodyPr>
          <a:lstStyle/>
          <a:p>
            <a:pPr>
              <a:spcBef>
                <a:spcPct val="0"/>
              </a:spcBef>
              <a:spcAft>
                <a:spcPts val="800"/>
              </a:spcAft>
              <a:buFont typeface="Wingdings" panose="05000000000000000000" pitchFamily="2" charset="2"/>
              <a:buChar char="q"/>
            </a:pPr>
            <a:r>
              <a:rPr lang="en-US" sz="3200" dirty="0" smtClean="0"/>
              <a:t>All public schools and public RCCIs in Virginia</a:t>
            </a:r>
          </a:p>
          <a:p>
            <a:pPr>
              <a:spcBef>
                <a:spcPct val="0"/>
              </a:spcBef>
              <a:spcAft>
                <a:spcPts val="800"/>
              </a:spcAft>
              <a:buFont typeface="Wingdings" panose="05000000000000000000" pitchFamily="2" charset="2"/>
              <a:buChar char="q"/>
            </a:pPr>
            <a:r>
              <a:rPr lang="en-US" sz="3200" dirty="0" smtClean="0"/>
              <a:t>Foods available for sale to students on the school campus during the school day include: </a:t>
            </a:r>
          </a:p>
          <a:p>
            <a:pPr lvl="1">
              <a:spcBef>
                <a:spcPct val="0"/>
              </a:spcBef>
              <a:spcAft>
                <a:spcPts val="800"/>
              </a:spcAft>
              <a:buFont typeface="Wingdings" panose="05000000000000000000" pitchFamily="2" charset="2"/>
              <a:buChar char="q"/>
            </a:pPr>
            <a:r>
              <a:rPr lang="en-US" sz="2900" dirty="0" smtClean="0"/>
              <a:t>A la carte in the school cafeteria</a:t>
            </a:r>
          </a:p>
          <a:p>
            <a:pPr lvl="1">
              <a:spcBef>
                <a:spcPct val="0"/>
              </a:spcBef>
              <a:spcAft>
                <a:spcPts val="800"/>
              </a:spcAft>
              <a:buFont typeface="Wingdings" panose="05000000000000000000" pitchFamily="2" charset="2"/>
              <a:buChar char="q"/>
            </a:pPr>
            <a:r>
              <a:rPr lang="en-US" sz="2900" dirty="0" smtClean="0"/>
              <a:t>Vending machines</a:t>
            </a:r>
          </a:p>
          <a:p>
            <a:pPr lvl="1">
              <a:spcBef>
                <a:spcPct val="0"/>
              </a:spcBef>
              <a:spcAft>
                <a:spcPts val="800"/>
              </a:spcAft>
              <a:buFont typeface="Wingdings" panose="05000000000000000000" pitchFamily="2" charset="2"/>
              <a:buChar char="q"/>
            </a:pPr>
            <a:r>
              <a:rPr lang="en-US" sz="2900" dirty="0" smtClean="0"/>
              <a:t>Snack bars and school stores</a:t>
            </a:r>
          </a:p>
          <a:p>
            <a:pPr lvl="1">
              <a:spcBef>
                <a:spcPct val="0"/>
              </a:spcBef>
              <a:spcAft>
                <a:spcPts val="800"/>
              </a:spcAft>
              <a:buFont typeface="Wingdings" panose="05000000000000000000" pitchFamily="2" charset="2"/>
              <a:buChar char="q"/>
            </a:pPr>
            <a:r>
              <a:rPr lang="en-US" sz="2900" dirty="0" smtClean="0"/>
              <a:t>Student activities, such as fundraisers</a:t>
            </a:r>
          </a:p>
          <a:p>
            <a:pPr lvl="1">
              <a:spcBef>
                <a:spcPct val="0"/>
              </a:spcBef>
              <a:spcAft>
                <a:spcPts val="800"/>
              </a:spcAft>
              <a:buFont typeface="Wingdings" panose="05000000000000000000" pitchFamily="2" charset="2"/>
              <a:buChar char="q"/>
            </a:pPr>
            <a:r>
              <a:rPr lang="en-US" sz="2900" dirty="0" smtClean="0"/>
              <a:t>Culinary education programs </a:t>
            </a:r>
          </a:p>
          <a:p>
            <a:pPr>
              <a:spcBef>
                <a:spcPct val="0"/>
              </a:spcBef>
              <a:spcAft>
                <a:spcPts val="800"/>
              </a:spcAft>
              <a:buFont typeface="Wingdings" panose="05000000000000000000" pitchFamily="2" charset="2"/>
              <a:buChar char="q"/>
            </a:pPr>
            <a:endParaRPr lang="en-US" sz="3200" dirty="0" smtClean="0"/>
          </a:p>
          <a:p>
            <a:pPr>
              <a:spcBef>
                <a:spcPct val="0"/>
              </a:spcBef>
              <a:spcAft>
                <a:spcPts val="800"/>
              </a:spcAft>
              <a:buFont typeface="Wingdings" panose="05000000000000000000" pitchFamily="2" charset="2"/>
              <a:buChar char="q"/>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3286233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Applicability </a:t>
            </a:r>
            <a:r>
              <a:rPr lang="en-US" sz="3600" b="1" dirty="0" smtClean="0">
                <a:solidFill>
                  <a:srgbClr val="B95B22"/>
                </a:solidFill>
              </a:rPr>
              <a:t>(8VAC20-740-20) </a:t>
            </a:r>
            <a:endParaRPr lang="en-US" sz="3600" b="1" dirty="0">
              <a:solidFill>
                <a:srgbClr val="B95B22"/>
              </a:solidFill>
            </a:endParaRPr>
          </a:p>
        </p:txBody>
      </p:sp>
      <p:sp>
        <p:nvSpPr>
          <p:cNvPr id="3" name="Content Placeholder 2"/>
          <p:cNvSpPr>
            <a:spLocks noGrp="1"/>
          </p:cNvSpPr>
          <p:nvPr>
            <p:ph idx="1"/>
          </p:nvPr>
        </p:nvSpPr>
        <p:spPr>
          <a:xfrm>
            <a:off x="533400" y="1600206"/>
            <a:ext cx="8153400" cy="4525963"/>
          </a:xfrm>
        </p:spPr>
        <p:txBody>
          <a:bodyPr>
            <a:normAutofit lnSpcReduction="10000"/>
          </a:bodyPr>
          <a:lstStyle/>
          <a:p>
            <a:pPr>
              <a:spcBef>
                <a:spcPct val="0"/>
              </a:spcBef>
              <a:spcAft>
                <a:spcPts val="800"/>
              </a:spcAft>
              <a:buFont typeface="Wingdings" panose="05000000000000000000" pitchFamily="2" charset="2"/>
              <a:buChar char="q"/>
            </a:pPr>
            <a:r>
              <a:rPr lang="en-US" sz="3200" dirty="0" smtClean="0"/>
              <a:t>These regulations do not apply to foods:</a:t>
            </a:r>
          </a:p>
          <a:p>
            <a:pPr lvl="1">
              <a:spcBef>
                <a:spcPct val="0"/>
              </a:spcBef>
              <a:spcAft>
                <a:spcPts val="800"/>
              </a:spcAft>
              <a:buFont typeface="Wingdings" panose="05000000000000000000" pitchFamily="2" charset="2"/>
              <a:buChar char="q"/>
            </a:pPr>
            <a:r>
              <a:rPr lang="en-US" sz="2900" dirty="0" smtClean="0"/>
              <a:t>Provided as meals in the NSLP, SBP, or ASP</a:t>
            </a:r>
          </a:p>
          <a:p>
            <a:pPr lvl="1">
              <a:spcBef>
                <a:spcPct val="0"/>
              </a:spcBef>
              <a:spcAft>
                <a:spcPts val="800"/>
              </a:spcAft>
              <a:buFont typeface="Wingdings" panose="05000000000000000000" pitchFamily="2" charset="2"/>
              <a:buChar char="q"/>
            </a:pPr>
            <a:r>
              <a:rPr lang="en-US" sz="2900" dirty="0" smtClean="0"/>
              <a:t>Available after the school day</a:t>
            </a:r>
          </a:p>
          <a:p>
            <a:pPr lvl="2">
              <a:spcBef>
                <a:spcPct val="0"/>
              </a:spcBef>
              <a:spcAft>
                <a:spcPts val="800"/>
              </a:spcAft>
              <a:buFont typeface="Wingdings" panose="05000000000000000000" pitchFamily="2" charset="2"/>
              <a:buChar char="q"/>
            </a:pPr>
            <a:r>
              <a:rPr lang="en-US" sz="2600" dirty="0" smtClean="0"/>
              <a:t>At snack bars, concession stands, or athletic events</a:t>
            </a:r>
          </a:p>
          <a:p>
            <a:pPr lvl="2">
              <a:spcBef>
                <a:spcPct val="0"/>
              </a:spcBef>
              <a:spcAft>
                <a:spcPts val="800"/>
              </a:spcAft>
              <a:buFont typeface="Wingdings" panose="05000000000000000000" pitchFamily="2" charset="2"/>
              <a:buChar char="q"/>
            </a:pPr>
            <a:r>
              <a:rPr lang="en-US" sz="2600" dirty="0" smtClean="0"/>
              <a:t>As school fundraisers</a:t>
            </a:r>
          </a:p>
          <a:p>
            <a:pPr lvl="2">
              <a:spcBef>
                <a:spcPct val="0"/>
              </a:spcBef>
              <a:spcAft>
                <a:spcPts val="800"/>
              </a:spcAft>
              <a:buFont typeface="Wingdings" panose="05000000000000000000" pitchFamily="2" charset="2"/>
              <a:buChar char="q"/>
            </a:pPr>
            <a:r>
              <a:rPr lang="en-US" sz="2600" dirty="0" smtClean="0"/>
              <a:t>At any school-sponsored activity that takes place off campus</a:t>
            </a:r>
            <a:endParaRPr lang="en-US" dirty="0"/>
          </a:p>
          <a:p>
            <a:pPr lvl="1">
              <a:spcBef>
                <a:spcPct val="0"/>
              </a:spcBef>
              <a:spcAft>
                <a:spcPts val="800"/>
              </a:spcAft>
              <a:buFont typeface="Wingdings" panose="05000000000000000000" pitchFamily="2" charset="2"/>
              <a:buChar char="q"/>
            </a:pPr>
            <a:r>
              <a:rPr lang="en-US" sz="2900" dirty="0" smtClean="0"/>
              <a:t>Available to adults only in areas not accessible to students</a:t>
            </a:r>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3578510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noAutofit/>
          </a:bodyPr>
          <a:lstStyle/>
          <a:p>
            <a:r>
              <a:rPr lang="en-US" b="1" dirty="0" smtClean="0">
                <a:solidFill>
                  <a:srgbClr val="B95B22"/>
                </a:solidFill>
              </a:rPr>
              <a:t>Nutrition Standards </a:t>
            </a:r>
            <a:r>
              <a:rPr lang="en-US" sz="3600" b="1" dirty="0" smtClean="0">
                <a:solidFill>
                  <a:srgbClr val="B95B22"/>
                </a:solidFill>
              </a:rPr>
              <a:t>(8VAC20-740-30) </a:t>
            </a:r>
            <a:endParaRPr lang="en-US" sz="3600" b="1" dirty="0">
              <a:solidFill>
                <a:srgbClr val="B95B22"/>
              </a:solidFill>
            </a:endParaRPr>
          </a:p>
        </p:txBody>
      </p:sp>
      <p:sp>
        <p:nvSpPr>
          <p:cNvPr id="3" name="Content Placeholder 2"/>
          <p:cNvSpPr>
            <a:spLocks noGrp="1"/>
          </p:cNvSpPr>
          <p:nvPr>
            <p:ph idx="1"/>
          </p:nvPr>
        </p:nvSpPr>
        <p:spPr>
          <a:xfrm>
            <a:off x="685800" y="1600206"/>
            <a:ext cx="7620000" cy="4525963"/>
          </a:xfrm>
        </p:spPr>
        <p:txBody>
          <a:bodyPr>
            <a:normAutofit/>
          </a:bodyPr>
          <a:lstStyle/>
          <a:p>
            <a:pPr>
              <a:spcBef>
                <a:spcPct val="0"/>
              </a:spcBef>
              <a:spcAft>
                <a:spcPts val="800"/>
              </a:spcAft>
              <a:buFont typeface="Wingdings" panose="05000000000000000000" pitchFamily="2" charset="2"/>
              <a:buChar char="q"/>
            </a:pPr>
            <a:r>
              <a:rPr lang="en-US" sz="3200" dirty="0" smtClean="0"/>
              <a:t>Calories</a:t>
            </a:r>
          </a:p>
          <a:p>
            <a:pPr>
              <a:spcBef>
                <a:spcPct val="0"/>
              </a:spcBef>
              <a:spcAft>
                <a:spcPts val="800"/>
              </a:spcAft>
              <a:buFont typeface="Wingdings" panose="05000000000000000000" pitchFamily="2" charset="2"/>
              <a:buChar char="q"/>
            </a:pPr>
            <a:r>
              <a:rPr lang="en-US" sz="3200" dirty="0" smtClean="0"/>
              <a:t>Fat</a:t>
            </a:r>
          </a:p>
          <a:p>
            <a:pPr>
              <a:spcBef>
                <a:spcPct val="0"/>
              </a:spcBef>
              <a:spcAft>
                <a:spcPts val="800"/>
              </a:spcAft>
              <a:buFont typeface="Wingdings" panose="05000000000000000000" pitchFamily="2" charset="2"/>
              <a:buChar char="q"/>
            </a:pPr>
            <a:r>
              <a:rPr lang="en-US" sz="3200" dirty="0" smtClean="0"/>
              <a:t>Sugar</a:t>
            </a:r>
          </a:p>
          <a:p>
            <a:pPr>
              <a:spcBef>
                <a:spcPct val="0"/>
              </a:spcBef>
              <a:spcAft>
                <a:spcPts val="800"/>
              </a:spcAft>
              <a:buFont typeface="Wingdings" panose="05000000000000000000" pitchFamily="2" charset="2"/>
              <a:buChar char="q"/>
            </a:pPr>
            <a:r>
              <a:rPr lang="en-US" sz="3200" dirty="0" smtClean="0"/>
              <a:t>Sodium</a:t>
            </a:r>
          </a:p>
          <a:p>
            <a:pPr>
              <a:spcBef>
                <a:spcPct val="0"/>
              </a:spcBef>
              <a:spcAft>
                <a:spcPts val="800"/>
              </a:spcAft>
              <a:buFont typeface="Wingdings" panose="05000000000000000000" pitchFamily="2" charset="2"/>
              <a:buChar char="q"/>
            </a:pPr>
            <a:r>
              <a:rPr lang="en-US" sz="3200" dirty="0" smtClean="0"/>
              <a:t>Etc… </a:t>
            </a:r>
          </a:p>
          <a:p>
            <a:pPr>
              <a:spcBef>
                <a:spcPct val="0"/>
              </a:spcBef>
              <a:spcAft>
                <a:spcPts val="800"/>
              </a:spcAft>
              <a:buFont typeface="Wingdings" panose="05000000000000000000" pitchFamily="2" charset="2"/>
              <a:buChar char="q"/>
            </a:pPr>
            <a:endParaRPr lang="en-US" sz="3200" dirty="0" smtClean="0"/>
          </a:p>
          <a:p>
            <a:pPr>
              <a:spcBef>
                <a:spcPct val="0"/>
              </a:spcBef>
              <a:spcAft>
                <a:spcPts val="800"/>
              </a:spcAft>
              <a:buFont typeface="Wingdings" panose="05000000000000000000" pitchFamily="2" charset="2"/>
              <a:buChar char="q"/>
            </a:pPr>
            <a:endParaRPr lang="en-US" dirty="0"/>
          </a:p>
        </p:txBody>
      </p:sp>
      <p:pic>
        <p:nvPicPr>
          <p:cNvPr id="4" name="Picture 12" descr="VDOE_v_2color"/>
          <p:cNvPicPr>
            <a:picLocks noChangeAspect="1" noChangeArrowheads="1"/>
          </p:cNvPicPr>
          <p:nvPr/>
        </p:nvPicPr>
        <p:blipFill>
          <a:blip r:embed="rId3" cstate="print"/>
          <a:srcRect/>
          <a:stretch>
            <a:fillRect/>
          </a:stretch>
        </p:blipFill>
        <p:spPr bwMode="auto">
          <a:xfrm>
            <a:off x="7696200" y="5985163"/>
            <a:ext cx="1371600" cy="872837"/>
          </a:xfrm>
          <a:prstGeom prst="rect">
            <a:avLst/>
          </a:prstGeom>
          <a:solidFill>
            <a:srgbClr val="C00000"/>
          </a:solidFill>
          <a:ln w="50800">
            <a:noFill/>
            <a:miter lim="800000"/>
            <a:headEnd/>
            <a:tailEnd/>
          </a:ln>
        </p:spPr>
      </p:pic>
    </p:spTree>
    <p:extLst>
      <p:ext uri="{BB962C8B-B14F-4D97-AF65-F5344CB8AC3E}">
        <p14:creationId xmlns:p14="http://schemas.microsoft.com/office/powerpoint/2010/main" val="25407954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2076</TotalTime>
  <Words>6190</Words>
  <Application>Microsoft Office PowerPoint</Application>
  <PresentationFormat>On-screen Show (4:3)</PresentationFormat>
  <Paragraphs>404</Paragraphs>
  <Slides>36</Slides>
  <Notes>36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Arial</vt:lpstr>
      <vt:lpstr>Calibri</vt:lpstr>
      <vt:lpstr>Constantia</vt:lpstr>
      <vt:lpstr>Georgia</vt:lpstr>
      <vt:lpstr>Symbol</vt:lpstr>
      <vt:lpstr>Times New Roman</vt:lpstr>
      <vt:lpstr>Tw Cen MT</vt:lpstr>
      <vt:lpstr>Wingdings</vt:lpstr>
      <vt:lpstr>Wingdings 2</vt:lpstr>
      <vt:lpstr>Median</vt:lpstr>
      <vt:lpstr>Worksheet</vt:lpstr>
      <vt:lpstr>VDOE-SNP Technical Assistance Webinar:   Regulations Governing  Nutritional Standards for Competitive Foods Available for Sale in the Public Schools (8VAC20-740)</vt:lpstr>
      <vt:lpstr>Webinar Outline</vt:lpstr>
      <vt:lpstr>STUDENTS</vt:lpstr>
      <vt:lpstr>The School Nutrition Environment</vt:lpstr>
      <vt:lpstr>What are the new state regulations? </vt:lpstr>
      <vt:lpstr>Definitions (8VAC20-740-10) </vt:lpstr>
      <vt:lpstr>Applicability (8VAC20-740-20) </vt:lpstr>
      <vt:lpstr>Applicability (8VAC20-740-20) </vt:lpstr>
      <vt:lpstr>Nutrition Standards (8VAC20-740-30) </vt:lpstr>
      <vt:lpstr>PowerPoint Presentation</vt:lpstr>
      <vt:lpstr>  </vt:lpstr>
      <vt:lpstr>Comparison of Nutrition Standards  </vt:lpstr>
      <vt:lpstr>   Snacks Not Meeting Standards</vt:lpstr>
      <vt:lpstr>Exemption to the Nutrition Standards for School-sponsored Fundraisers</vt:lpstr>
      <vt:lpstr>Exempt Fundraisers (8VAC20-740-35) </vt:lpstr>
      <vt:lpstr>Exempt Fundraisers (8VAC20-740-35) </vt:lpstr>
      <vt:lpstr>Nonfood Fundraisers (8VAC20-740-35) </vt:lpstr>
      <vt:lpstr>Fundraiser Limitations (8VAC20-290 and 8VAC20-580) </vt:lpstr>
      <vt:lpstr>Fundraiser Resources </vt:lpstr>
      <vt:lpstr>Fundraiser Resources </vt:lpstr>
      <vt:lpstr>Implementation and Compliance (8VAC20-740-40) </vt:lpstr>
      <vt:lpstr>Federal Requirements of the Local Wellness Policy </vt:lpstr>
      <vt:lpstr>Local Wellness Policy Requirements (8VAC20-740-40) </vt:lpstr>
      <vt:lpstr>In the interest of children…</vt:lpstr>
      <vt:lpstr>LEA and SFA Responsibilities  (8VAC20-740-40) </vt:lpstr>
      <vt:lpstr>LEA Responsibilities </vt:lpstr>
      <vt:lpstr>Sample Exempt Fundraiser Tracker</vt:lpstr>
      <vt:lpstr>SFA Responsibilities</vt:lpstr>
      <vt:lpstr>Recordkeeping and Documentation</vt:lpstr>
      <vt:lpstr>DOE Responsibilities</vt:lpstr>
      <vt:lpstr>Resources – DOE Online Toolkit</vt:lpstr>
      <vt:lpstr>Action Plan for 2017-2018</vt:lpstr>
      <vt:lpstr>Implementation Success</vt:lpstr>
      <vt:lpstr>VDOE-SNP Regional Specialist Contact Information</vt:lpstr>
      <vt:lpstr>State and Federal Nutrition Standards and Regulations Information and Tool Kit</vt:lpstr>
      <vt:lpstr>QUESTIONS?</vt:lpstr>
    </vt:vector>
  </TitlesOfParts>
  <Company>FNS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Food Allergies in School Nutrition Programs</dc:title>
  <dc:creator>Windows User</dc:creator>
  <cp:lastModifiedBy>Fellin, Lynne (DOE)</cp:lastModifiedBy>
  <cp:revision>167</cp:revision>
  <cp:lastPrinted>2017-11-02T17:02:27Z</cp:lastPrinted>
  <dcterms:created xsi:type="dcterms:W3CDTF">2014-10-02T18:55:22Z</dcterms:created>
  <dcterms:modified xsi:type="dcterms:W3CDTF">2017-11-07T15:52:32Z</dcterms:modified>
</cp:coreProperties>
</file>