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5"/>
  </p:notesMasterIdLst>
  <p:handoutMasterIdLst>
    <p:handoutMasterId r:id="rId16"/>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65"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C22536"/>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2442" autoAdjust="0"/>
  </p:normalViewPr>
  <p:slideViewPr>
    <p:cSldViewPr snapToGrid="0" snapToObjects="1">
      <p:cViewPr varScale="1">
        <p:scale>
          <a:sx n="57" d="100"/>
          <a:sy n="57" d="100"/>
        </p:scale>
        <p:origin x="1004" y="3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oe.virginia.gov/testing/participation/guidelines-for-assessment-participation.doc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latin typeface="Verdana"/>
                <a:ea typeface="Verdana"/>
                <a:cs typeface="Verdana"/>
                <a:sym typeface="Verdana"/>
              </a:rPr>
              <a:t>SBIEP Module Six: Determining the Most Appropriate Assessment Option </a:t>
            </a:r>
            <a:r>
              <a:rPr lang="en-US" dirty="0" smtClean="0">
                <a:latin typeface="Verdana"/>
                <a:ea typeface="Verdana"/>
                <a:cs typeface="Verdana"/>
                <a:sym typeface="Verdana"/>
              </a:rPr>
              <a:t>- According to federal regulations, students with disabilities are expected and required to participate in the statewide accountability assessment program.  The IEP team determines how a student will participate in the state’s accountability system.  The decisions are made on a student-by-student, assessment-by-assessment, subject-by-subject, and year-by-year basis.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47536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If an IEP team determines that a student must take an alternate assessment instead of a regular state assessment, the IEP team must explain why the student cannot</a:t>
            </a:r>
            <a:r>
              <a:rPr lang="en-US" b="1" dirty="0" smtClean="0">
                <a:latin typeface="Verdana"/>
                <a:ea typeface="Verdana"/>
                <a:cs typeface="Verdana"/>
                <a:sym typeface="Verdana"/>
              </a:rPr>
              <a:t> </a:t>
            </a:r>
            <a:r>
              <a:rPr lang="en-US" dirty="0" smtClean="0">
                <a:latin typeface="Verdana"/>
                <a:ea typeface="Verdana"/>
                <a:cs typeface="Verdana"/>
                <a:sym typeface="Verdana"/>
              </a:rPr>
              <a:t>participate in the regular assessment; why the particular assessment selected is appropriate for the student, including that the student meets the criteria for the alternate assessments; and how the student’s nonparticipation in the regular assessment will impact the child’s promotion, graduation, or other matters.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Refer to the VDOE’s Students with Disabilities: Guidelines for Assessment Participation A Guide for Educators and Parents for guidance.</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114373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a:ea typeface="Verdana"/>
                <a:cs typeface="Verdana"/>
                <a:sym typeface="Verdana"/>
              </a:rPr>
              <a:t>Alternate/Alternative Participation Criteria must be attached or maintained in the student’s educational record.  Refer to the VDOE’s Students with Disabilities: Guidelines for Assessment Participation A Guide for Educators and Parents for guidance.</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175526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An IEP team may not exempt a student from participation in a content area assessment, only determine </a:t>
            </a:r>
            <a:r>
              <a:rPr lang="en-US" u="sng" dirty="0" smtClean="0">
                <a:latin typeface="Verdana"/>
                <a:ea typeface="Verdana"/>
                <a:cs typeface="Verdana"/>
                <a:sym typeface="Verdana"/>
              </a:rPr>
              <a:t>how</a:t>
            </a:r>
            <a:r>
              <a:rPr lang="en-US" dirty="0" smtClean="0">
                <a:latin typeface="Verdana"/>
                <a:ea typeface="Verdana"/>
                <a:cs typeface="Verdana"/>
                <a:sym typeface="Verdana"/>
              </a:rPr>
              <a:t> the student will be assessed.</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Accommodation(s) must be based upon those the student generally uses during classroom instruction and assessment. For the accommodations that may be considered, refer to “Accommodations/Modifications” page of the IEP.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In this particular example, this grade 8 student is participating in the Standards of Learning Assessments for Reading, Writing, Math, and Science with accommodations.  This student is participating in the Civics and Economics Standard of Learning Assessment without accommodations.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162344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This concludes the sixth</a:t>
            </a:r>
            <a:r>
              <a:rPr lang="en-US" baseline="0" dirty="0" smtClean="0">
                <a:latin typeface="Verdana"/>
                <a:ea typeface="Verdana"/>
                <a:cs typeface="Verdana"/>
                <a:sym typeface="Verdana"/>
              </a:rPr>
              <a:t> </a:t>
            </a:r>
            <a:r>
              <a:rPr lang="en-US" dirty="0" smtClean="0">
                <a:latin typeface="Verdana"/>
                <a:ea typeface="Verdana"/>
                <a:cs typeface="Verdana"/>
                <a:sym typeface="Verdana"/>
              </a:rPr>
              <a:t>of nine training modules on developing Standards-based IEPs.  Additional information can be found on the Virginia Department of Education’s website by accessing the link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a:p>
        </p:txBody>
      </p:sp>
    </p:spTree>
    <p:extLst>
      <p:ext uri="{BB962C8B-B14F-4D97-AF65-F5344CB8AC3E}">
        <p14:creationId xmlns:p14="http://schemas.microsoft.com/office/powerpoint/2010/main" val="42752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When determining the most appropriate assessment option, ask yourself what types of assessments are offered in the state; what types of responses do different state assessments require; and has the student received standards-based, grade-level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62868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In addition, ask yourself, what is the student’s instructional level; can the student make progress toward grade-level standards in same timeframe; and finally, can the student demonstrate what he/she knows on the assessment options under consideration?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11587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Federal Regulations further require that all students have access to and instruction in enrolled grade-level content. These laws make allowances for appropriate accommodations and alternate assessments, as mandated by a student’s IEP. However, even alternate assessments are aligned to the same general education curriculum standards.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When determining participation in Virginia's Accountability System, all students with disabilities first must be considered for participation in the SOL assessments. A student's IEP or 504 Plan must specify the student's participation in the state accountability system as follows:</a:t>
            </a:r>
            <a:endParaRPr lang="en-US" sz="200"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Noto Sans Symbols"/>
              <a:buChar char="▪"/>
            </a:pPr>
            <a:r>
              <a:rPr lang="en-US" dirty="0" smtClean="0">
                <a:latin typeface="Verdana"/>
                <a:ea typeface="Verdana"/>
                <a:cs typeface="Verdana"/>
                <a:sym typeface="Verdana"/>
              </a:rPr>
              <a:t>  Standards of Learning (SOL) test with no accommodations; </a:t>
            </a:r>
            <a:endParaRPr lang="en-US" dirty="0" smtClean="0"/>
          </a:p>
          <a:p>
            <a:pPr marL="0" lvl="0" indent="-76200" algn="l" rtl="0">
              <a:spcBef>
                <a:spcPts val="0"/>
              </a:spcBef>
              <a:spcAft>
                <a:spcPts val="0"/>
              </a:spcAft>
              <a:buClr>
                <a:schemeClr val="dk1"/>
              </a:buClr>
              <a:buSzPts val="1200"/>
              <a:buFont typeface="Noto Sans Symbols"/>
              <a:buChar char="▪"/>
            </a:pPr>
            <a:r>
              <a:rPr lang="en-US" dirty="0" smtClean="0">
                <a:latin typeface="Verdana"/>
                <a:ea typeface="Verdana"/>
                <a:cs typeface="Verdana"/>
                <a:sym typeface="Verdana"/>
              </a:rPr>
              <a:t>  Standards of Learning (SOL) test with accommodations;</a:t>
            </a:r>
            <a:endParaRPr lang="en-US" dirty="0" smtClean="0"/>
          </a:p>
          <a:p>
            <a:pPr marL="0" lvl="0" indent="-76200" algn="l" rtl="0">
              <a:spcBef>
                <a:spcPts val="0"/>
              </a:spcBef>
              <a:spcAft>
                <a:spcPts val="0"/>
              </a:spcAft>
              <a:buClr>
                <a:schemeClr val="dk1"/>
              </a:buClr>
              <a:buSzPts val="1200"/>
              <a:buFont typeface="Noto Sans Symbols"/>
              <a:buChar char="▪"/>
            </a:pPr>
            <a:r>
              <a:rPr lang="en-US" dirty="0" smtClean="0">
                <a:latin typeface="Verdana"/>
                <a:ea typeface="Verdana"/>
                <a:cs typeface="Verdana"/>
                <a:sym typeface="Verdana"/>
              </a:rPr>
              <a:t>  Virginia Alternate Assessment Program (VAAP); or</a:t>
            </a:r>
            <a:endParaRPr lang="en-US" dirty="0" smtClean="0"/>
          </a:p>
          <a:p>
            <a:pPr marL="0" lvl="0" indent="-76200" algn="l" rtl="0">
              <a:spcBef>
                <a:spcPts val="0"/>
              </a:spcBef>
              <a:spcAft>
                <a:spcPts val="0"/>
              </a:spcAft>
              <a:buClr>
                <a:schemeClr val="dk1"/>
              </a:buClr>
              <a:buSzPts val="1200"/>
              <a:buFont typeface="Noto Sans Symbols"/>
              <a:buChar char="▪"/>
            </a:pPr>
            <a:r>
              <a:rPr lang="en-US" dirty="0" smtClean="0">
                <a:latin typeface="Verdana"/>
                <a:ea typeface="Verdana"/>
                <a:cs typeface="Verdana"/>
                <a:sym typeface="Verdana"/>
              </a:rPr>
              <a:t>  the state board of education’ substitute tests for verified credit such as </a:t>
            </a:r>
            <a:r>
              <a:rPr lang="en-US" dirty="0" err="1" smtClean="0">
                <a:latin typeface="Verdana"/>
                <a:ea typeface="Verdana"/>
                <a:cs typeface="Verdana"/>
                <a:sym typeface="Verdana"/>
              </a:rPr>
              <a:t>WorkKeys</a:t>
            </a:r>
            <a:endParaRPr lang="en-US" dirty="0" smtClean="0">
              <a:latin typeface="Verdana"/>
              <a:ea typeface="Verdana"/>
              <a:cs typeface="Verdana"/>
              <a:sym typeface="Verdana"/>
            </a:endParaRPr>
          </a:p>
          <a:p>
            <a:pPr marL="0" lvl="0" indent="0" algn="l" rtl="0">
              <a:spcBef>
                <a:spcPts val="0"/>
              </a:spcBef>
              <a:spcAft>
                <a:spcPts val="0"/>
              </a:spcAft>
              <a:buClr>
                <a:schemeClr val="dk1"/>
              </a:buClr>
              <a:buSzPts val="1200"/>
              <a:buFont typeface="Arial"/>
              <a:buNone/>
            </a:pPr>
            <a:endParaRPr lang="en-US" sz="1200" b="0" i="0" u="none" strike="noStrike" dirty="0" smtClean="0">
              <a:solidFill>
                <a:schemeClr val="dk1"/>
              </a:solidFill>
              <a:latin typeface="Verdana"/>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Clr>
                <a:schemeClr val="dk1"/>
              </a:buClr>
              <a:buSzPts val="1200"/>
              <a:buFont typeface="Noto Sans Symbols"/>
              <a:buNone/>
            </a:pPr>
            <a:r>
              <a:rPr lang="en-US" dirty="0" smtClean="0">
                <a:latin typeface="Verdana"/>
                <a:ea typeface="Verdana"/>
                <a:cs typeface="Verdana"/>
                <a:sym typeface="Verdana"/>
              </a:rPr>
              <a:t>For information about the Virginia Standards of Learning Assessments, explore the VDOE Website at the addresses</a:t>
            </a:r>
            <a:r>
              <a:rPr lang="en-US" baseline="0" dirty="0" smtClean="0">
                <a:latin typeface="Verdana"/>
                <a:ea typeface="Verdana"/>
                <a:cs typeface="Verdana"/>
                <a:sym typeface="Verdana"/>
              </a:rPr>
              <a:t>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10078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When adding the appropriate assessment accommodations, ask yourself, what accommodations are allowed on the assessment(s), and are the accommodations approved for the assessment also used in the classroom?</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Accommodations considered for testing should be those that the student uses during classroom instruction and assessments as identified in the student's IEP.  Accommodations should not be used only for participating in a state assessment. The use of an unfamiliar accommodation during testing may have a negative impact on the student's performance. It is important to note that certain accommodations used for instruction or classroom assessment may not be allowable on the statewide assessment. An accommodation based solely on its potential to enhance performance beyond providing equal access is inappropriate.</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266987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Typically, testing accommodations can be classified in the following categories: Timing/Scheduling, Setting, Presentation, Response. Please note these categories differ slightly from the classroom accommodations discussed in Module five: Identifying Special Education and Related Services.  Also, be aware that Special procedures must be followed for some testing accommodations.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Once again, the student should be familiar with accommodations selected and their use should not be limited to state assessments only. An accommodation should provide equal access and should not be selected solely to enhance performance.  Some accommodations used during instruction or classroom assessment may not be allowable on statewide assessments.  Questions about the appropriateness of a specific accommodation should be directed to the division Director of Testing.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403541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When adding assessment accommodations, ensure that an appropriate state assessment has been selected for each tested subject area.  If the student is not participating in the regular SOL assessment, document a justification for participation in an alternate assessment.</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403722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Determine whether a need for and selection of accommodations has been determined, and that the student has met any eligibility criteria, and if the selected accommodation is allowable on the state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148616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Students with Disabilities: Guidelines for Assessment Participation is available for download at the web address linked on the screen.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hlinkClick r:id="rId3"/>
              </a:rPr>
              <a:t>Students with Disabilities: Guidelines for Assessment Participation </a:t>
            </a:r>
            <a:endParaRPr lang="en-US" dirty="0" smtClean="0">
              <a:latin typeface="Trebuchet MS" panose="020B0603020202020204" pitchFamily="34" charset="0"/>
              <a:ea typeface="Verdana" panose="020B0604030504040204" pitchFamily="34" charset="0"/>
              <a:cs typeface="Verdana" panose="020B0604030504040204" pitchFamily="34" charset="0"/>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1588169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oe.virginia.gov/testing/index.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oe.virginia.gov/testing/alternative_assessments/vaap_va_alt_assessment_prog/index.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lvl="0">
              <a:spcBef>
                <a:spcPts val="0"/>
              </a:spcBef>
              <a:buClr>
                <a:schemeClr val="lt1"/>
              </a:buClr>
              <a:buSzPts val="3200"/>
            </a:pPr>
            <a:r>
              <a:rPr lang="en-US" b="1" dirty="0">
                <a:latin typeface="Trebuchet MS" panose="020B0603020202020204" pitchFamily="34" charset="0"/>
                <a:ea typeface="Verdana"/>
                <a:cs typeface="Verdana"/>
                <a:sym typeface="Verdana"/>
              </a:rPr>
              <a:t>Module Six: </a:t>
            </a:r>
            <a:r>
              <a:rPr lang="en-US" b="1" dirty="0" smtClean="0">
                <a:latin typeface="Trebuchet MS" panose="020B0603020202020204" pitchFamily="34" charset="0"/>
                <a:ea typeface="Verdana"/>
                <a:cs typeface="Verdana"/>
                <a:sym typeface="Verdana"/>
              </a:rPr>
              <a:t>Determining </a:t>
            </a:r>
            <a:r>
              <a:rPr lang="en-US" b="1" dirty="0">
                <a:latin typeface="Trebuchet MS" panose="020B0603020202020204" pitchFamily="34" charset="0"/>
                <a:ea typeface="Verdana"/>
                <a:cs typeface="Verdana"/>
                <a:sym typeface="Verdana"/>
              </a:rPr>
              <a:t>the Most Appropriate </a:t>
            </a:r>
            <a:endParaRPr lang="en-US" b="1" dirty="0" smtClean="0">
              <a:latin typeface="Trebuchet MS" panose="020B0603020202020204" pitchFamily="34" charset="0"/>
              <a:ea typeface="Verdana"/>
              <a:cs typeface="Verdana"/>
              <a:sym typeface="Verdana"/>
            </a:endParaRPr>
          </a:p>
          <a:p>
            <a:pPr lvl="0">
              <a:spcBef>
                <a:spcPts val="0"/>
              </a:spcBef>
              <a:buClr>
                <a:schemeClr val="lt1"/>
              </a:buClr>
              <a:buSzPts val="3200"/>
            </a:pPr>
            <a:r>
              <a:rPr lang="en-US" b="1" dirty="0" smtClean="0">
                <a:latin typeface="Trebuchet MS" panose="020B0603020202020204" pitchFamily="34" charset="0"/>
                <a:ea typeface="Verdana"/>
                <a:cs typeface="Verdana"/>
                <a:sym typeface="Verdana"/>
              </a:rPr>
              <a:t>Assessment </a:t>
            </a:r>
            <a:r>
              <a:rPr lang="en-US" b="1" dirty="0">
                <a:latin typeface="Trebuchet MS" panose="020B0603020202020204" pitchFamily="34" charset="0"/>
                <a:ea typeface="Verdana"/>
                <a:cs typeface="Verdana"/>
                <a:sym typeface="Verdana"/>
              </a:rPr>
              <a:t>Option</a:t>
            </a:r>
          </a:p>
          <a:p>
            <a:pPr lvl="0">
              <a:spcBef>
                <a:spcPts val="0"/>
              </a:spcBef>
              <a:buClr>
                <a:schemeClr val="lt1"/>
              </a:buClr>
              <a:buSzPts val="3200"/>
            </a:pPr>
            <a:endParaRPr lang="en-US" dirty="0">
              <a:latin typeface="Verdana"/>
              <a:ea typeface="Verdana"/>
              <a:cs typeface="Verdana"/>
              <a:sym typeface="Verdana"/>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7525" indent="-517525"/>
            <a:r>
              <a:rPr lang="en-US" sz="3200" dirty="0" smtClean="0">
                <a:latin typeface="Trebuchet MS" panose="020B0603020202020204" pitchFamily="34" charset="0"/>
                <a:ea typeface="Verdana" panose="020B0604030504040204" pitchFamily="34" charset="0"/>
                <a:cs typeface="Verdana" panose="020B0604030504040204" pitchFamily="34" charset="0"/>
                <a:sym typeface="Verdana"/>
              </a:rPr>
              <a:t>C. Explanation </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for </a:t>
            </a:r>
            <a:r>
              <a:rPr lang="en-US" sz="3200" dirty="0" smtClean="0">
                <a:latin typeface="Trebuchet MS" panose="020B0603020202020204" pitchFamily="34" charset="0"/>
                <a:ea typeface="Verdana" panose="020B0604030504040204" pitchFamily="34" charset="0"/>
                <a:cs typeface="Verdana" panose="020B0604030504040204" pitchFamily="34" charset="0"/>
                <a:sym typeface="Verdana"/>
              </a:rPr>
              <a:t>Non-Participation </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in </a:t>
            </a:r>
            <a:r>
              <a:rPr lang="en-US" sz="3200" dirty="0" smtClean="0">
                <a:latin typeface="Trebuchet MS" panose="020B0603020202020204" pitchFamily="34" charset="0"/>
                <a:ea typeface="Verdana" panose="020B0604030504040204" pitchFamily="34" charset="0"/>
                <a:cs typeface="Verdana" panose="020B0604030504040204" pitchFamily="34" charset="0"/>
                <a:sym typeface="Verdana"/>
              </a:rPr>
              <a:t/>
            </a:r>
            <a:br>
              <a:rPr lang="en-US" sz="3200" dirty="0" smtClean="0">
                <a:latin typeface="Trebuchet MS" panose="020B0603020202020204" pitchFamily="34" charset="0"/>
                <a:ea typeface="Verdana" panose="020B0604030504040204" pitchFamily="34" charset="0"/>
                <a:cs typeface="Verdana" panose="020B0604030504040204" pitchFamily="34" charset="0"/>
                <a:sym typeface="Verdana"/>
              </a:rPr>
            </a:br>
            <a:r>
              <a:rPr lang="en-US" sz="3200" dirty="0" smtClean="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Regular</a:t>
            </a:r>
            <a:r>
              <a:rPr lang="en-US" sz="3200" dirty="0" smtClean="0">
                <a:solidFill>
                  <a:srgbClr val="FF0000"/>
                </a:solidFill>
                <a:latin typeface="Trebuchet MS" panose="020B0603020202020204" pitchFamily="34" charset="0"/>
                <a:ea typeface="Verdana" panose="020B0604030504040204" pitchFamily="34" charset="0"/>
                <a:cs typeface="Verdana" panose="020B0604030504040204" pitchFamily="34" charset="0"/>
                <a:sym typeface="Verdana"/>
              </a:rPr>
              <a:t> </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State Assessments (1 of 2</a:t>
            </a:r>
            <a:r>
              <a:rPr lang="en-US" sz="3200" dirty="0" smtClean="0">
                <a:latin typeface="Trebuchet MS" panose="020B0603020202020204" pitchFamily="34" charset="0"/>
                <a:ea typeface="Verdana" panose="020B0604030504040204" pitchFamily="34" charset="0"/>
                <a:cs typeface="Verdana" panose="020B0604030504040204" pitchFamily="34" charset="0"/>
                <a:sym typeface="Verdana"/>
              </a:rPr>
              <a:t>)</a:t>
            </a:r>
            <a:endParaRPr lang="en-US" sz="3200" dirty="0">
              <a:latin typeface="Trebuchet MS" panose="020B060302020202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114300" lvl="1" indent="0">
              <a:lnSpc>
                <a:spcPct val="80000"/>
              </a:lnSpc>
              <a:spcBef>
                <a:spcPts val="0"/>
              </a:spcBef>
              <a:buClr>
                <a:schemeClr val="dk1"/>
              </a:buClr>
              <a:buSzPts val="2400"/>
              <a:buNone/>
            </a:pPr>
            <a:r>
              <a:rPr lang="en-US" dirty="0">
                <a:latin typeface="Trebuchet MS" panose="020B0603020202020204" pitchFamily="34" charset="0"/>
                <a:ea typeface="Verdana" panose="020B0604030504040204" pitchFamily="34" charset="0"/>
                <a:cs typeface="Verdana" panose="020B0604030504040204" pitchFamily="34" charset="0"/>
                <a:sym typeface="Verdana"/>
              </a:rPr>
              <a:t>Explanation includes:</a:t>
            </a:r>
            <a:endParaRPr lang="en-US" dirty="0">
              <a:latin typeface="Trebuchet MS" panose="020B0603020202020204" pitchFamily="34" charset="0"/>
              <a:ea typeface="Verdana" panose="020B0604030504040204" pitchFamily="34" charset="0"/>
              <a:cs typeface="Verdana" panose="020B0604030504040204" pitchFamily="34" charset="0"/>
            </a:endParaRPr>
          </a:p>
          <a:p>
            <a:pPr marL="457200" lvl="1" indent="-342900">
              <a:lnSpc>
                <a:spcPct val="100000"/>
              </a:lnSpc>
              <a:spcBef>
                <a:spcPts val="480"/>
              </a:spcBef>
              <a:buClr>
                <a:schemeClr val="dk1"/>
              </a:buClr>
              <a:buSzPts val="2400"/>
            </a:pPr>
            <a:r>
              <a:rPr lang="en-US" dirty="0">
                <a:latin typeface="Trebuchet MS" panose="020B0603020202020204" pitchFamily="34" charset="0"/>
                <a:ea typeface="Verdana" panose="020B0604030504040204" pitchFamily="34" charset="0"/>
                <a:cs typeface="Verdana" panose="020B0604030504040204" pitchFamily="34" charset="0"/>
                <a:sym typeface="Verdana"/>
              </a:rPr>
              <a:t>Why the student cannot</a:t>
            </a:r>
            <a:r>
              <a:rPr lang="en-US" b="1" dirty="0">
                <a:latin typeface="Trebuchet MS" panose="020B0603020202020204" pitchFamily="34" charset="0"/>
                <a:ea typeface="Verdana" panose="020B0604030504040204" pitchFamily="34" charset="0"/>
                <a:cs typeface="Verdana" panose="020B0604030504040204" pitchFamily="34" charset="0"/>
                <a:sym typeface="Verdana"/>
              </a:rPr>
              <a:t> </a:t>
            </a:r>
            <a:r>
              <a:rPr lang="en-US" dirty="0">
                <a:latin typeface="Trebuchet MS" panose="020B0603020202020204" pitchFamily="34" charset="0"/>
                <a:ea typeface="Verdana" panose="020B0604030504040204" pitchFamily="34" charset="0"/>
                <a:cs typeface="Verdana" panose="020B0604030504040204" pitchFamily="34" charset="0"/>
                <a:sym typeface="Verdana"/>
              </a:rPr>
              <a:t>participate in the regular assessment; </a:t>
            </a:r>
            <a:endParaRPr lang="en-US" dirty="0">
              <a:latin typeface="Trebuchet MS" panose="020B0603020202020204" pitchFamily="34" charset="0"/>
              <a:ea typeface="Verdana" panose="020B0604030504040204" pitchFamily="34" charset="0"/>
              <a:cs typeface="Verdana" panose="020B0604030504040204" pitchFamily="34" charset="0"/>
            </a:endParaRPr>
          </a:p>
          <a:p>
            <a:pPr marL="457200" lvl="1" indent="-342900">
              <a:lnSpc>
                <a:spcPct val="100000"/>
              </a:lnSpc>
              <a:spcBef>
                <a:spcPts val="480"/>
              </a:spcBef>
              <a:buClr>
                <a:schemeClr val="dk1"/>
              </a:buClr>
              <a:buSzPts val="2400"/>
            </a:pPr>
            <a:r>
              <a:rPr lang="en-US" dirty="0">
                <a:latin typeface="Trebuchet MS" panose="020B0603020202020204" pitchFamily="34" charset="0"/>
                <a:ea typeface="Verdana" panose="020B0604030504040204" pitchFamily="34" charset="0"/>
                <a:cs typeface="Verdana" panose="020B0604030504040204" pitchFamily="34" charset="0"/>
                <a:sym typeface="Verdana"/>
              </a:rPr>
              <a:t>Why the particular assessment selected is appropriate for the student, including the criteria for the alternate </a:t>
            </a:r>
            <a:r>
              <a:rPr lang="en-US"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
                  </a:ext>
                </a:extLst>
              </a:rPr>
              <a:t>assessment</a:t>
            </a:r>
            <a:r>
              <a:rPr lang="en-US" dirty="0">
                <a:latin typeface="Trebuchet MS" panose="020B0603020202020204" pitchFamily="34" charset="0"/>
                <a:ea typeface="Verdana" panose="020B0604030504040204" pitchFamily="34" charset="0"/>
                <a:cs typeface="Verdana" panose="020B0604030504040204" pitchFamily="34" charset="0"/>
                <a:sym typeface="Verdana"/>
              </a:rPr>
              <a:t>; and</a:t>
            </a:r>
            <a:endParaRPr lang="en-US" dirty="0">
              <a:latin typeface="Trebuchet MS" panose="020B0603020202020204" pitchFamily="34" charset="0"/>
              <a:ea typeface="Verdana" panose="020B0604030504040204" pitchFamily="34" charset="0"/>
              <a:cs typeface="Verdana" panose="020B0604030504040204" pitchFamily="34" charset="0"/>
            </a:endParaRPr>
          </a:p>
          <a:p>
            <a:pPr marL="457200" lvl="1" indent="-342900">
              <a:lnSpc>
                <a:spcPct val="100000"/>
              </a:lnSpc>
              <a:spcBef>
                <a:spcPts val="480"/>
              </a:spcBef>
              <a:buClr>
                <a:schemeClr val="dk1"/>
              </a:buClr>
              <a:buSzPts val="2400"/>
            </a:pPr>
            <a:r>
              <a:rPr lang="en-US" dirty="0">
                <a:latin typeface="Trebuchet MS" panose="020B0603020202020204" pitchFamily="34" charset="0"/>
                <a:ea typeface="Verdana" panose="020B0604030504040204" pitchFamily="34" charset="0"/>
                <a:cs typeface="Verdana" panose="020B0604030504040204" pitchFamily="34" charset="0"/>
                <a:sym typeface="Verdana"/>
              </a:rPr>
              <a:t>How the student’s nonparticipation in the regular assessment will impact the student's promotion, graduation, or other matters.</a:t>
            </a:r>
            <a:endParaRPr lang="en-US" dirty="0">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1969891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7525" indent="-517525"/>
            <a:r>
              <a:rPr lang="en-US" sz="3200" dirty="0">
                <a:latin typeface="Trebuchet MS" panose="020B0603020202020204" pitchFamily="34" charset="0"/>
                <a:ea typeface="Verdana" panose="020B0604030504040204" pitchFamily="34" charset="0"/>
                <a:cs typeface="Verdana" panose="020B0604030504040204" pitchFamily="34" charset="0"/>
                <a:sym typeface="Verdana"/>
              </a:rPr>
              <a:t>C. Explanation for Non-Participation in </a:t>
            </a:r>
            <a:br>
              <a:rPr lang="en-US" sz="3200" dirty="0">
                <a:latin typeface="Trebuchet MS" panose="020B0603020202020204" pitchFamily="34" charset="0"/>
                <a:ea typeface="Verdana" panose="020B0604030504040204" pitchFamily="34" charset="0"/>
                <a:cs typeface="Verdana" panose="020B0604030504040204" pitchFamily="34" charset="0"/>
                <a:sym typeface="Verdana"/>
              </a:rPr>
            </a:br>
            <a:r>
              <a:rPr lang="en-US" sz="3200" dirty="0">
                <a:solidFill>
                  <a:srgbClr val="D50032"/>
                </a:solidFill>
                <a:latin typeface="Trebuchet MS" panose="020B0603020202020204" pitchFamily="34" charset="0"/>
                <a:ea typeface="Verdana" panose="020B0604030504040204" pitchFamily="34" charset="0"/>
                <a:cs typeface="Verdana" panose="020B0604030504040204" pitchFamily="34" charset="0"/>
                <a:sym typeface="Verdana"/>
              </a:rPr>
              <a:t>Regular</a:t>
            </a:r>
            <a:r>
              <a:rPr lang="en-US" sz="3200" dirty="0">
                <a:solidFill>
                  <a:srgbClr val="FF0000"/>
                </a:solidFill>
                <a:latin typeface="Trebuchet MS" panose="020B0603020202020204" pitchFamily="34" charset="0"/>
                <a:ea typeface="Verdana" panose="020B0604030504040204" pitchFamily="34" charset="0"/>
                <a:cs typeface="Verdana" panose="020B0604030504040204" pitchFamily="34" charset="0"/>
                <a:sym typeface="Verdana"/>
              </a:rPr>
              <a:t> </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State Assessments </a:t>
            </a:r>
            <a:r>
              <a:rPr lang="en-US" sz="3200" dirty="0" smtClean="0">
                <a:latin typeface="Trebuchet MS" panose="020B0603020202020204" pitchFamily="34" charset="0"/>
                <a:ea typeface="Verdana" panose="020B0604030504040204" pitchFamily="34" charset="0"/>
                <a:cs typeface="Verdana" panose="020B0604030504040204" pitchFamily="34" charset="0"/>
                <a:sym typeface="Verdana"/>
              </a:rPr>
              <a:t>(2 </a:t>
            </a:r>
            <a:r>
              <a:rPr lang="en-US" sz="3200" dirty="0">
                <a:latin typeface="Trebuchet MS" panose="020B0603020202020204" pitchFamily="34" charset="0"/>
                <a:ea typeface="Verdana" panose="020B0604030504040204" pitchFamily="34" charset="0"/>
                <a:cs typeface="Verdana" panose="020B0604030504040204" pitchFamily="34" charset="0"/>
                <a:sym typeface="Verdana"/>
              </a:rPr>
              <a:t>of 2)</a:t>
            </a:r>
            <a:endParaRPr lang="en-US" sz="3200" dirty="0">
              <a:latin typeface="Trebuchet MS" panose="020B0603020202020204" pitchFamily="34" charset="0"/>
            </a:endParaRPr>
          </a:p>
        </p:txBody>
      </p:sp>
      <p:sp>
        <p:nvSpPr>
          <p:cNvPr id="5" name="Google Shape;244;p11" descr="Alternate/Alternative Participation Criteria must be attached or maintained in the student’s educational record.  Refer to the VDOE’s Students with Disabilities: Guidelines for Assessment Participation, A Guide for Educators and Parents for guidance.&#10;" title="Explanation"/>
          <p:cNvSpPr txBox="1"/>
          <p:nvPr/>
        </p:nvSpPr>
        <p:spPr>
          <a:xfrm>
            <a:off x="2785186" y="2394468"/>
            <a:ext cx="6477001" cy="2308284"/>
          </a:xfrm>
          <a:prstGeom prst="rect">
            <a:avLst/>
          </a:prstGeom>
          <a:solidFill>
            <a:srgbClr val="E5B8B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en-US" sz="2400" dirty="0">
                <a:solidFill>
                  <a:schemeClr val="dk1"/>
                </a:solidFill>
                <a:latin typeface="Trebuchet MS" panose="020B0603020202020204" pitchFamily="34" charset="0"/>
                <a:ea typeface="Verdana"/>
                <a:cs typeface="Verdana"/>
                <a:sym typeface="Verdana"/>
              </a:rPr>
              <a:t>Alternate/Alternative Participation Criteria must be attached or maintained in the student’s educational record.  Refer to the VDOE’s Students with Disabilities: Guidelines for Assessment </a:t>
            </a:r>
            <a:r>
              <a:rPr lang="en-US" sz="2400" dirty="0" smtClean="0">
                <a:solidFill>
                  <a:schemeClr val="dk1"/>
                </a:solidFill>
                <a:latin typeface="Trebuchet MS" panose="020B0603020202020204" pitchFamily="34" charset="0"/>
                <a:ea typeface="Verdana"/>
                <a:cs typeface="Verdana"/>
                <a:sym typeface="Verdana"/>
              </a:rPr>
              <a:t>Participation, A </a:t>
            </a:r>
            <a:r>
              <a:rPr lang="en-US" sz="2400" dirty="0">
                <a:solidFill>
                  <a:schemeClr val="dk1"/>
                </a:solidFill>
                <a:latin typeface="Trebuchet MS" panose="020B0603020202020204" pitchFamily="34" charset="0"/>
                <a:ea typeface="Verdana"/>
                <a:cs typeface="Verdana"/>
                <a:sym typeface="Verdana"/>
              </a:rPr>
              <a:t>Guide for Educators and Parents for guidance.</a:t>
            </a:r>
            <a:endParaRPr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971383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a typeface="Verdana"/>
                <a:cs typeface="Verdana"/>
                <a:sym typeface="Verdana"/>
              </a:rPr>
              <a:t>Sample </a:t>
            </a:r>
            <a:r>
              <a:rPr lang="en-US" sz="3200" dirty="0" smtClean="0">
                <a:ea typeface="Verdana"/>
                <a:cs typeface="Verdana"/>
                <a:sym typeface="Verdana"/>
              </a:rPr>
              <a:t>Documentation </a:t>
            </a:r>
            <a:r>
              <a:rPr lang="en-US" sz="3200" dirty="0">
                <a:ea typeface="Verdana"/>
                <a:cs typeface="Verdana"/>
                <a:sym typeface="Verdana"/>
              </a:rPr>
              <a:t>of </a:t>
            </a:r>
            <a:r>
              <a:rPr lang="en-US" sz="3200" dirty="0" smtClean="0">
                <a:ea typeface="Verdana"/>
                <a:cs typeface="Verdana"/>
                <a:sym typeface="Verdana"/>
              </a:rPr>
              <a:t>Participation In Statement Assessments</a:t>
            </a:r>
            <a:endParaRPr lang="en-US" sz="3200" dirty="0"/>
          </a:p>
        </p:txBody>
      </p:sp>
      <p:pic>
        <p:nvPicPr>
          <p:cNvPr id="5" name="Google Shape;251;p12" descr="This picture shows an example of the participation in statewide assessments section of the IEP.  It allows use to check SOL Grade 8 reading, writing, math, science, and economics and also allows accomodations to be listed for each assessment." title="Example of IEP section"/>
          <p:cNvPicPr preferRelativeResize="0">
            <a:picLocks noGrp="1"/>
          </p:cNvPicPr>
          <p:nvPr>
            <p:ph idx="1"/>
          </p:nvPr>
        </p:nvPicPr>
        <p:blipFill rotWithShape="1">
          <a:blip r:embed="rId3">
            <a:alphaModFix/>
          </a:blip>
          <a:srcRect/>
          <a:stretch/>
        </p:blipFill>
        <p:spPr>
          <a:xfrm>
            <a:off x="2209800" y="1508126"/>
            <a:ext cx="6624200" cy="4852869"/>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4176660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41765"/>
          </a:xfrm>
        </p:spPr>
        <p:txBody>
          <a:bodyPr>
            <a:normAutofit/>
          </a:bodyPr>
          <a:lstStyle/>
          <a:p>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Individualized Education Program</a:t>
            </a:r>
            <a:br>
              <a:rPr lang="en-US" sz="3200" dirty="0">
                <a:latin typeface="Trebuchet MS" panose="020B0603020202020204" pitchFamily="34" charset="0"/>
                <a:ea typeface="Verdana"/>
                <a:cs typeface="Verdana"/>
                <a:sym typeface="Verdana"/>
              </a:rPr>
            </a:br>
            <a:r>
              <a:rPr lang="en-US" sz="3200">
                <a:latin typeface="Trebuchet MS" panose="020B0603020202020204" pitchFamily="34" charset="0"/>
                <a:ea typeface="Verdana"/>
                <a:cs typeface="Verdana"/>
                <a:sym typeface="Verdana"/>
              </a:rPr>
              <a:t>Module </a:t>
            </a:r>
            <a:r>
              <a:rPr lang="en-US" sz="3200" smtClean="0">
                <a:latin typeface="Trebuchet MS" panose="020B0603020202020204" pitchFamily="34" charset="0"/>
                <a:ea typeface="Verdana"/>
                <a:cs typeface="Verdana"/>
                <a:sym typeface="Verdana"/>
              </a:rPr>
              <a:t>Six</a:t>
            </a:r>
            <a:r>
              <a:rPr lang="en-US" sz="3200" dirty="0" smtClean="0">
                <a:latin typeface="Trebuchet MS" panose="020B0603020202020204" pitchFamily="34" charset="0"/>
                <a:ea typeface="Verdana"/>
                <a:cs typeface="Verdana"/>
                <a:sym typeface="Verdana"/>
              </a:rPr>
              <a:t>: </a:t>
            </a:r>
            <a:r>
              <a:rPr lang="en-US" sz="3200" dirty="0">
                <a:latin typeface="Trebuchet MS" panose="020B0603020202020204" pitchFamily="34" charset="0"/>
                <a:ea typeface="Verdana"/>
                <a:cs typeface="Verdana"/>
                <a:sym typeface="Verdana"/>
              </a:rPr>
              <a:t>Determining the Most Appropriate Assessment Option</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4254759"/>
            <a:ext cx="10515600" cy="1922204"/>
          </a:xfrm>
        </p:spPr>
        <p:txBody>
          <a:bodyPr/>
          <a:lstStyle/>
          <a:p>
            <a:pPr marL="0" indent="0">
              <a:lnSpc>
                <a:spcPct val="100000"/>
              </a:lnSpc>
              <a:buNone/>
            </a:pPr>
            <a:r>
              <a:rPr lang="en-US" i="1" dirty="0">
                <a:solidFill>
                  <a:srgbClr val="0F150D"/>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i="1" u="sng" dirty="0" smtClean="0">
                <a:solidFill>
                  <a:schemeClr val="hlink"/>
                </a:solidFill>
                <a:latin typeface="Trebuchet MS" panose="020B0603020202020204" pitchFamily="34" charset="0"/>
                <a:ea typeface="Verdana"/>
                <a:cs typeface="Verdana"/>
                <a:sym typeface="Verdana"/>
                <a:hlinkClick r:id="rId3"/>
              </a:rPr>
              <a:t>VDOE Standards-Based IEP webpage</a:t>
            </a:r>
            <a:r>
              <a:rPr lang="en-US" i="1" dirty="0" smtClean="0">
                <a:solidFill>
                  <a:schemeClr val="tx1"/>
                </a:solidFill>
                <a:latin typeface="Trebuchet MS" panose="020B0603020202020204" pitchFamily="34" charset="0"/>
                <a:ea typeface="Verdana"/>
                <a:cs typeface="Verdana"/>
                <a:sym typeface="Verdana"/>
              </a:rPr>
              <a:t>.</a:t>
            </a:r>
            <a:endParaRPr lang="en-US" i="1" dirty="0">
              <a:solidFill>
                <a:schemeClr val="tx1"/>
              </a:solidFill>
              <a:latin typeface="Trebuchet MS" panose="020B0603020202020204" pitchFamily="34" charset="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13</a:t>
            </a:fld>
            <a:endParaRPr lang="en-US"/>
          </a:p>
        </p:txBody>
      </p:sp>
    </p:spTree>
    <p:extLst>
      <p:ext uri="{BB962C8B-B14F-4D97-AF65-F5344CB8AC3E}">
        <p14:creationId xmlns:p14="http://schemas.microsoft.com/office/powerpoint/2010/main" val="2305091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 Selecting the M</a:t>
            </a:r>
            <a:r>
              <a:rPr lang="en-US" sz="3200" dirty="0" smtClean="0">
                <a:latin typeface="Trebuchet MS" panose="020B0603020202020204" pitchFamily="34" charset="0"/>
                <a:ea typeface="Verdana"/>
                <a:cs typeface="Verdana"/>
                <a:sym typeface="Verdana"/>
              </a:rPr>
              <a:t>ost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ppropriate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ssessment </a:t>
            </a:r>
            <a:r>
              <a:rPr lang="en-US" sz="3200" dirty="0">
                <a:latin typeface="Trebuchet MS" panose="020B0603020202020204" pitchFamily="34" charset="0"/>
                <a:ea typeface="Verdana"/>
                <a:cs typeface="Verdana"/>
                <a:sym typeface="Verdana"/>
              </a:rPr>
              <a:t>O</a:t>
            </a:r>
            <a:r>
              <a:rPr lang="en-US" sz="3200" dirty="0" smtClean="0">
                <a:latin typeface="Trebuchet MS" panose="020B0603020202020204" pitchFamily="34" charset="0"/>
                <a:ea typeface="Verdana"/>
                <a:cs typeface="Verdana"/>
                <a:sym typeface="Verdana"/>
              </a:rPr>
              <a:t>ption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1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rPr>
              <a:t>Ask:</a:t>
            </a:r>
            <a:endParaRPr lang="en-US" sz="2400" b="1"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types of assessments are offered in the state</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types of responses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do different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state assessments require</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Has the student received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standards-based,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grade-level instruction?</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3933885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A. Selecting the </a:t>
            </a:r>
            <a:r>
              <a:rPr lang="en-US" sz="3200" dirty="0" smtClean="0">
                <a:latin typeface="Trebuchet MS" panose="020B0603020202020204" pitchFamily="34" charset="0"/>
                <a:ea typeface="Verdana"/>
                <a:cs typeface="Verdana"/>
                <a:sym typeface="Verdana"/>
              </a:rPr>
              <a:t>Most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ppropriate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ssessment </a:t>
            </a:r>
            <a:r>
              <a:rPr lang="en-US" sz="3200" dirty="0">
                <a:latin typeface="Trebuchet MS" panose="020B0603020202020204" pitchFamily="34" charset="0"/>
                <a:ea typeface="Verdana"/>
                <a:cs typeface="Verdana"/>
                <a:sym typeface="Verdana"/>
              </a:rPr>
              <a:t>O</a:t>
            </a:r>
            <a:r>
              <a:rPr lang="en-US" sz="3200" dirty="0" smtClean="0">
                <a:latin typeface="Trebuchet MS" panose="020B0603020202020204" pitchFamily="34" charset="0"/>
                <a:ea typeface="Verdana"/>
                <a:cs typeface="Verdana"/>
                <a:sym typeface="Verdana"/>
              </a:rPr>
              <a:t>ption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2 of 2)</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0" lvl="0" indent="0">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rPr>
              <a:t>Ask:</a:t>
            </a:r>
            <a:endParaRPr lang="en-US" sz="2400" b="1"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is the student’s instructional level?</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Can the student make progress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toward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grade-level standards in the same timeframe?</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Can the student demonstrate what he/she knows on the assessment option under consideration?</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3025208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Virginia SOL Assessment O</a:t>
            </a:r>
            <a:r>
              <a:rPr lang="en-US" sz="3200" dirty="0" smtClean="0">
                <a:latin typeface="Trebuchet MS" panose="020B0603020202020204" pitchFamily="34" charset="0"/>
                <a:ea typeface="Verdana"/>
                <a:cs typeface="Verdana"/>
                <a:sym typeface="Verdana"/>
              </a:rPr>
              <a:t>ptions </a:t>
            </a:r>
            <a:r>
              <a:rPr lang="en-US" sz="3200" dirty="0">
                <a:latin typeface="Trebuchet MS" panose="020B0603020202020204" pitchFamily="34" charset="0"/>
                <a:ea typeface="Verdana"/>
                <a:cs typeface="Verdana"/>
                <a:sym typeface="Verdana"/>
              </a:rPr>
              <a:t>I</a:t>
            </a:r>
            <a:r>
              <a:rPr lang="en-US" sz="3200" dirty="0" smtClean="0">
                <a:latin typeface="Trebuchet MS" panose="020B0603020202020204" pitchFamily="34" charset="0"/>
                <a:ea typeface="Verdana"/>
                <a:cs typeface="Verdana"/>
                <a:sym typeface="Verdana"/>
              </a:rPr>
              <a:t>nclude </a:t>
            </a:r>
            <a:r>
              <a:rPr lang="en-US" sz="3200" dirty="0">
                <a:latin typeface="Trebuchet MS" panose="020B0603020202020204" pitchFamily="34" charset="0"/>
                <a:ea typeface="Verdana"/>
                <a:cs typeface="Verdana"/>
                <a:sym typeface="Verdana"/>
              </a:rPr>
              <a:t>P</a:t>
            </a:r>
            <a:r>
              <a:rPr lang="en-US" sz="3200" dirty="0" smtClean="0">
                <a:latin typeface="Trebuchet MS" panose="020B0603020202020204" pitchFamily="34" charset="0"/>
                <a:ea typeface="Verdana"/>
                <a:cs typeface="Verdana"/>
                <a:sym typeface="Verdana"/>
              </a:rPr>
              <a:t>articipation </a:t>
            </a:r>
            <a:r>
              <a:rPr lang="en-US" sz="3200" dirty="0">
                <a:latin typeface="Trebuchet MS" panose="020B0603020202020204" pitchFamily="34" charset="0"/>
                <a:ea typeface="Verdana"/>
                <a:cs typeface="Verdana"/>
                <a:sym typeface="Verdana"/>
              </a:rPr>
              <a:t>in: </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39347"/>
            <a:ext cx="10515600" cy="3937616"/>
          </a:xfrm>
        </p:spPr>
        <p:txBody>
          <a:bodyPr/>
          <a:lstStyle/>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a:t>
            </a:r>
            <a:r>
              <a:rPr lang="en-US" sz="2400" dirty="0">
                <a:latin typeface="Trebuchet MS" panose="020B0603020202020204" pitchFamily="34" charset="0"/>
                <a:ea typeface="Verdana" panose="020B0604030504040204" pitchFamily="34" charset="0"/>
                <a:cs typeface="Verdana" panose="020B0604030504040204" pitchFamily="34" charset="0"/>
                <a:sym typeface="Verdana"/>
              </a:rPr>
              <a:t> </a:t>
            </a:r>
            <a:r>
              <a:rPr lang="en-US" sz="2400" u="sng" dirty="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hlinkClick r:id="rId3"/>
              </a:rPr>
              <a:t>Standards of Learning</a:t>
            </a:r>
            <a:r>
              <a:rPr lang="en-US" sz="2400" dirty="0">
                <a:latin typeface="Trebuchet MS" panose="020B0603020202020204" pitchFamily="34" charset="0"/>
                <a:ea typeface="Verdana" panose="020B0604030504040204" pitchFamily="34" charset="0"/>
                <a:cs typeface="Verdana" panose="020B0604030504040204" pitchFamily="34" charset="0"/>
                <a:sym typeface="Verdana"/>
              </a:rPr>
              <a: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test with no accommodations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sym typeface="Verdana"/>
              </a:rPr>
              <a:t>The Standards of Learning test with accommodations </a:t>
            </a:r>
            <a:endParaRPr lang="en-US" sz="24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a:t>
            </a:r>
            <a:r>
              <a:rPr lang="en-US" sz="2400" dirty="0">
                <a:latin typeface="Trebuchet MS" panose="020B0603020202020204" pitchFamily="34" charset="0"/>
                <a:ea typeface="Verdana" panose="020B0604030504040204" pitchFamily="34" charset="0"/>
                <a:cs typeface="Verdana" panose="020B0604030504040204" pitchFamily="34" charset="0"/>
                <a:sym typeface="Verdana"/>
              </a:rPr>
              <a:t> </a:t>
            </a:r>
            <a:r>
              <a:rPr lang="en-US" sz="2400" u="sng" dirty="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hlinkClick r:id="rId4"/>
              </a:rPr>
              <a:t>Virginia Alternate Assessment Program (VAAP)</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Substitute Tests for Verified Credit (i.e., </a:t>
            </a:r>
            <a:r>
              <a:rPr lang="en-US" sz="2400" dirty="0" err="1">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WorkKeys</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418142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B. </a:t>
            </a:r>
            <a:r>
              <a:rPr lang="en-US" sz="3200" dirty="0" smtClean="0">
                <a:latin typeface="Trebuchet MS" panose="020B0603020202020204" pitchFamily="34" charset="0"/>
                <a:ea typeface="Verdana"/>
                <a:cs typeface="Verdana"/>
                <a:sym typeface="Verdana"/>
              </a:rPr>
              <a:t>Adding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Appropriate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ssessment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ccommodation</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1996751"/>
            <a:ext cx="10515600" cy="4180212"/>
          </a:xfrm>
        </p:spPr>
        <p:txBody>
          <a:bodyPr/>
          <a:lstStyle/>
          <a:p>
            <a:pPr marL="0" lvl="0" indent="0">
              <a:spcBef>
                <a:spcPts val="0"/>
              </a:spcBef>
              <a:buClr>
                <a:schemeClr val="dk1"/>
              </a:buClr>
              <a:buSzPts val="2400"/>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rPr>
              <a:t>Ask:</a:t>
            </a:r>
            <a:endParaRPr lang="en-US" sz="2400" b="1"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accommodations are allowed on the assessment(s)?</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Are the accommodations approved for the assessment also used in the classroom?</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2628157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rPr>
              <a:t>Typical Categories of Testing Accommodations</a:t>
            </a:r>
            <a:endParaRPr lang="en-US" sz="3200" dirty="0">
              <a:latin typeface="Trebuchet MS" panose="020B0603020202020204" pitchFamily="34" charset="0"/>
            </a:endParaRPr>
          </a:p>
        </p:txBody>
      </p:sp>
      <p:graphicFrame>
        <p:nvGraphicFramePr>
          <p:cNvPr id="5" name="Google Shape;208;p6" descr="Timing/Scheduling, Setting, Presentation, and Response" title="Accomodation Examples"/>
          <p:cNvGraphicFramePr/>
          <p:nvPr>
            <p:extLst>
              <p:ext uri="{D42A27DB-BD31-4B8C-83A1-F6EECF244321}">
                <p14:modId xmlns:p14="http://schemas.microsoft.com/office/powerpoint/2010/main" val="864868105"/>
              </p:ext>
            </p:extLst>
          </p:nvPr>
        </p:nvGraphicFramePr>
        <p:xfrm>
          <a:off x="1054360" y="1554460"/>
          <a:ext cx="8574832" cy="4980076"/>
        </p:xfrm>
        <a:graphic>
          <a:graphicData uri="http://schemas.openxmlformats.org/drawingml/2006/table">
            <a:tbl>
              <a:tblPr firstRow="1" bandRow="1">
                <a:noFill/>
              </a:tblPr>
              <a:tblGrid>
                <a:gridCol w="4287416">
                  <a:extLst>
                    <a:ext uri="{9D8B030D-6E8A-4147-A177-3AD203B41FA5}">
                      <a16:colId xmlns:a16="http://schemas.microsoft.com/office/drawing/2014/main" val="20000"/>
                    </a:ext>
                  </a:extLst>
                </a:gridCol>
                <a:gridCol w="4287416">
                  <a:extLst>
                    <a:ext uri="{9D8B030D-6E8A-4147-A177-3AD203B41FA5}">
                      <a16:colId xmlns:a16="http://schemas.microsoft.com/office/drawing/2014/main" val="20001"/>
                    </a:ext>
                  </a:extLst>
                </a:gridCol>
              </a:tblGrid>
              <a:tr h="1213842">
                <a:tc>
                  <a:txBody>
                    <a:bodyPr/>
                    <a:lstStyle/>
                    <a:p>
                      <a:pPr marL="0" marR="0" lvl="0" indent="0" algn="l" rtl="0">
                        <a:spcBef>
                          <a:spcPts val="0"/>
                        </a:spcBef>
                        <a:spcAft>
                          <a:spcPts val="0"/>
                        </a:spcAft>
                        <a:buNone/>
                      </a:pPr>
                      <a:r>
                        <a:rPr lang="en-US" sz="20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Timing/Scheduling</a:t>
                      </a:r>
                      <a:endParaRPr sz="2000" b="1"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time of day</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breaks during test</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multiple test session*</a:t>
                      </a:r>
                      <a:endParaRPr sz="20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Clr>
                          <a:schemeClr val="dk1"/>
                        </a:buClr>
                        <a:buSzPts val="1600"/>
                        <a:buFont typeface="Arial"/>
                        <a:buNone/>
                      </a:pPr>
                      <a:endParaRPr sz="20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Setting</a:t>
                      </a:r>
                      <a:endParaRPr sz="2000" b="1"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small group testing </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individual testing</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special </a:t>
                      </a:r>
                      <a:r>
                        <a:rPr lang="en-US" sz="2000" b="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lighting</a:t>
                      </a:r>
                      <a:endParaRPr sz="20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364626">
                <a:tc>
                  <a:txBody>
                    <a:bodyPr/>
                    <a:lstStyle/>
                    <a:p>
                      <a:pPr marL="0" marR="0" lvl="0" indent="0" algn="l" rtl="0">
                        <a:spcBef>
                          <a:spcPts val="0"/>
                        </a:spcBef>
                        <a:spcAft>
                          <a:spcPts val="0"/>
                        </a:spcAft>
                        <a:buNone/>
                      </a:pPr>
                      <a:r>
                        <a:rPr lang="en-US" sz="2000" b="1"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Presentation</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read directions to student</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audio version of test items*</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large </a:t>
                      </a:r>
                      <a:r>
                        <a:rPr lang="en-US" sz="200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print</a:t>
                      </a:r>
                      <a:endParaRPr sz="20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b="1"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Response</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enlarged copy of the answer document*</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student marks test booklet and examiner/proctor transfers responses to answer document*</a:t>
                      </a:r>
                      <a:endParaRPr sz="2000" dirty="0">
                        <a:latin typeface="Verdana" panose="020B0604030504040204" pitchFamily="34" charset="0"/>
                        <a:ea typeface="Verdana" panose="020B0604030504040204" pitchFamily="34" charset="0"/>
                        <a:cs typeface="Verdana" panose="020B0604030504040204" pitchFamily="34" charset="0"/>
                      </a:endParaRPr>
                    </a:p>
                    <a:p>
                      <a:pPr marL="285750" marR="0" lvl="0" indent="-285750" algn="l" rtl="0">
                        <a:spcBef>
                          <a:spcPts val="0"/>
                        </a:spcBef>
                        <a:spcAft>
                          <a:spcPts val="0"/>
                        </a:spcAft>
                        <a:buClr>
                          <a:schemeClr val="dk1"/>
                        </a:buClr>
                        <a:buSzPts val="1600"/>
                        <a:buFont typeface="Arial"/>
                        <a:buChar char="•"/>
                      </a:pP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word processor or augmentative communication </a:t>
                      </a: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devi</a:t>
                      </a:r>
                      <a:r>
                        <a:rPr lang="en-US" sz="2000" dirty="0">
                          <a:latin typeface="Verdana" panose="020B0604030504040204" pitchFamily="34" charset="0"/>
                          <a:ea typeface="Verdana" panose="020B0604030504040204" pitchFamily="34" charset="0"/>
                          <a:cs typeface="Verdana" panose="020B0604030504040204" pitchFamily="34" charset="0"/>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a:t>
                      </a:r>
                      <a:r>
                        <a:rPr lang="en-US" sz="2000" b="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a:t>
                      </a:r>
                      <a:r>
                        <a:rPr lang="en-US" sz="2000" b="0" dirty="0" smtClean="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a:t>
                      </a:r>
                      <a:endParaRPr sz="20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3297360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Adding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ssessment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ccommodations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1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20685"/>
            <a:ext cx="10515600" cy="3956277"/>
          </a:xfrm>
        </p:spPr>
        <p:txBody>
          <a:bodyPr>
            <a:normAutofit/>
          </a:bodyPr>
          <a:lstStyle/>
          <a:p>
            <a:pPr lvl="0">
              <a:lnSpc>
                <a:spcPct val="100000"/>
              </a:lnSpc>
              <a:spcBef>
                <a:spcPts val="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An appropriate state assessment or assessments has been selected for each tested subject area.</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If not participating in the </a:t>
            </a:r>
            <a:r>
              <a:rPr lang="en-US" b="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regular</a:t>
            </a:r>
            <a:r>
              <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SOL assessment, a justification for participation in an alternate assessment is </a:t>
            </a:r>
            <a:r>
              <a:rPr lang="en-US"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documented.</a:t>
            </a:r>
            <a:endParaRPr lang="en-US"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686592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Adding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ssessment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ccommodations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2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39347"/>
            <a:ext cx="10515600" cy="3937616"/>
          </a:xfrm>
        </p:spPr>
        <p:txBody>
          <a:bodyPr/>
          <a:lstStyle/>
          <a:p>
            <a:pPr lvl="0">
              <a:lnSpc>
                <a:spcPct val="8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 need for and selection of accommodations has been determined</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80000"/>
              </a:lnSpc>
              <a:spcBef>
                <a:spcPts val="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8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If a specific accommodation has eligibility criteria, the student has met the eligibility requirements</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80000"/>
              </a:lnSpc>
              <a:spcBef>
                <a:spcPts val="480"/>
              </a:spcBef>
              <a:buClr>
                <a:schemeClr val="dk1"/>
              </a:buClr>
              <a:buSzPts val="2400"/>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8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selected accommodation is allowable on the state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assessment</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2290696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panose="020B0603020202020204" pitchFamily="34" charset="0"/>
                <a:ea typeface="Verdana"/>
                <a:cs typeface="Verdana"/>
                <a:sym typeface="Verdana"/>
              </a:rPr>
              <a:t>Educator and Parent </a:t>
            </a:r>
            <a:r>
              <a:rPr lang="en-US" dirty="0" smtClean="0">
                <a:latin typeface="Trebuchet MS" panose="020B0603020202020204" pitchFamily="34" charset="0"/>
                <a:ea typeface="Verdana"/>
                <a:cs typeface="Verdana"/>
                <a:sym typeface="Verdana"/>
              </a:rPr>
              <a:t>Resources</a:t>
            </a:r>
            <a:endParaRPr lang="en-US" dirty="0">
              <a:latin typeface="Trebuchet MS" panose="020B0603020202020204" pitchFamily="34" charset="0"/>
            </a:endParaRPr>
          </a:p>
        </p:txBody>
      </p:sp>
      <p:sp>
        <p:nvSpPr>
          <p:cNvPr id="3" name="Content Placeholder 2"/>
          <p:cNvSpPr>
            <a:spLocks noGrp="1"/>
          </p:cNvSpPr>
          <p:nvPr>
            <p:ph idx="1"/>
          </p:nvPr>
        </p:nvSpPr>
        <p:spPr>
          <a:xfrm>
            <a:off x="838200" y="1996751"/>
            <a:ext cx="10515600" cy="4180212"/>
          </a:xfrm>
        </p:spPr>
        <p:txBody>
          <a:bodyPr/>
          <a:lstStyle/>
          <a:p>
            <a:pPr marL="0" lvl="0" indent="0">
              <a:spcBef>
                <a:spcPts val="0"/>
              </a:spcBef>
              <a:buClr>
                <a:schemeClr val="dk1"/>
              </a:buClr>
              <a:buSzPts val="2400"/>
              <a:buNone/>
            </a:pPr>
            <a:r>
              <a:rPr lang="en-US" b="1"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Procedures for Participation </a:t>
            </a:r>
            <a:r>
              <a:rPr lang="en-US" b="1"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Document:</a:t>
            </a:r>
          </a:p>
          <a:p>
            <a:pPr marL="0" lvl="0" indent="0">
              <a:spcBef>
                <a:spcPts val="0"/>
              </a:spcBef>
              <a:buClr>
                <a:schemeClr val="dk1"/>
              </a:buClr>
              <a:buSzPts val="2400"/>
              <a:buNone/>
            </a:pPr>
            <a:endParaRPr lang="en-US" b="1"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1">
              <a:lnSpc>
                <a:spcPct val="100000"/>
              </a:lnSpc>
              <a:spcBef>
                <a:spcPts val="480"/>
              </a:spcBef>
              <a:buClr>
                <a:schemeClr val="dk1"/>
              </a:buClr>
              <a:buSzPts val="2400"/>
            </a:pPr>
            <a:r>
              <a:rPr lang="en-US" sz="2800" u="sng" dirty="0" smtClean="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rPr>
              <a:t>Students </a:t>
            </a:r>
            <a:r>
              <a:rPr lang="en-US" sz="2800" u="sng" dirty="0">
                <a:solidFill>
                  <a:schemeClr val="hlink"/>
                </a:solidFill>
                <a:latin typeface="Trebuchet MS" panose="020B0603020202020204" pitchFamily="34" charset="0"/>
                <a:ea typeface="Verdana" panose="020B0604030504040204" pitchFamily="34" charset="0"/>
                <a:cs typeface="Verdana" panose="020B0604030504040204" pitchFamily="34" charset="0"/>
                <a:sym typeface="Verdana"/>
              </a:rPr>
              <a:t>with Disabilities: Guidelines for Assessment Participation </a:t>
            </a:r>
            <a:endParaRPr lang="en-US" sz="2800" dirty="0" smtClean="0">
              <a:latin typeface="Trebuchet MS" panose="020B0603020202020204" pitchFamily="34" charset="0"/>
              <a:ea typeface="Verdana" panose="020B0604030504040204" pitchFamily="34" charset="0"/>
              <a:cs typeface="Verdana" panose="020B0604030504040204" pitchFamily="34" charset="0"/>
              <a:sym typeface="Verdana"/>
            </a:endParaRPr>
          </a:p>
          <a:p>
            <a:pPr lvl="1">
              <a:lnSpc>
                <a:spcPct val="100000"/>
              </a:lnSpc>
              <a:spcBef>
                <a:spcPts val="480"/>
              </a:spcBef>
              <a:buClr>
                <a:schemeClr val="dk1"/>
              </a:buClr>
              <a:buSzPts val="2400"/>
            </a:pPr>
            <a:r>
              <a:rPr lang="en-US" sz="2800" b="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 </a:t>
            </a:r>
            <a:r>
              <a:rPr lang="en-US" sz="2800" b="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Guide for Educators and Parents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dirty="0"/>
          </a:p>
        </p:txBody>
      </p:sp>
    </p:spTree>
    <p:extLst>
      <p:ext uri="{BB962C8B-B14F-4D97-AF65-F5344CB8AC3E}">
        <p14:creationId xmlns:p14="http://schemas.microsoft.com/office/powerpoint/2010/main" val="3967769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466</TotalTime>
  <Words>1492</Words>
  <Application>Microsoft Office PowerPoint</Application>
  <PresentationFormat>Widescreen</PresentationFormat>
  <Paragraphs>122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Noto Sans Symbols</vt:lpstr>
      <vt:lpstr>Times New Roman</vt:lpstr>
      <vt:lpstr>Trebuchet MS</vt:lpstr>
      <vt:lpstr>Verdana</vt:lpstr>
      <vt:lpstr>VDOE</vt:lpstr>
      <vt:lpstr>Standards-Based Individualized Education Program</vt:lpstr>
      <vt:lpstr>A. Selecting the Most Appropriate Assessment Option  (1 of 2)</vt:lpstr>
      <vt:lpstr>A. Selecting the Most Appropriate Assessment Option  (2 of 2)</vt:lpstr>
      <vt:lpstr>Virginia SOL Assessment Options Include Participation in: </vt:lpstr>
      <vt:lpstr>B. Adding the Appropriate Assessment Accommodation</vt:lpstr>
      <vt:lpstr>Typical Categories of Testing Accommodations</vt:lpstr>
      <vt:lpstr>Quick Check: Adding Assessment Accommodations  (1 of 2)</vt:lpstr>
      <vt:lpstr>Quick Check: Adding Assessment Accommodations  (2 of 2)</vt:lpstr>
      <vt:lpstr>Educator and Parent Resources</vt:lpstr>
      <vt:lpstr>C. Explanation for Non-Participation in  Regular State Assessments (1 of 2)</vt:lpstr>
      <vt:lpstr>C. Explanation for Non-Participation in  Regular State Assessments (2 of 2)</vt:lpstr>
      <vt:lpstr>Sample Documentation of Participation In Statement Assessments</vt:lpstr>
      <vt:lpstr>Standards-Based Individualized Education Program Module Six: Determining the Most Appropriate Assessment Option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6 assessment</dc:title>
  <dc:creator>Virginia Department of Education</dc:creator>
  <cp:lastModifiedBy>Williams-Faus, Kristin (DOE)</cp:lastModifiedBy>
  <cp:revision>49</cp:revision>
  <dcterms:created xsi:type="dcterms:W3CDTF">2020-06-29T15:52:04Z</dcterms:created>
  <dcterms:modified xsi:type="dcterms:W3CDTF">2022-01-12T20:40:01Z</dcterms:modified>
</cp:coreProperties>
</file>