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7" r:id="rId2"/>
    <p:sldId id="299" r:id="rId3"/>
    <p:sldId id="310" r:id="rId4"/>
    <p:sldId id="311" r:id="rId5"/>
    <p:sldId id="312" r:id="rId6"/>
    <p:sldId id="313" r:id="rId7"/>
    <p:sldId id="298" r:id="rId8"/>
    <p:sldId id="314" r:id="rId9"/>
    <p:sldId id="315" r:id="rId10"/>
    <p:sldId id="316" r:id="rId11"/>
    <p:sldId id="317" r:id="rId12"/>
    <p:sldId id="318" r:id="rId13"/>
    <p:sldId id="322" r:id="rId14"/>
    <p:sldId id="319" r:id="rId15"/>
    <p:sldId id="320" r:id="rId16"/>
    <p:sldId id="321" r:id="rId17"/>
    <p:sldId id="326" r:id="rId18"/>
    <p:sldId id="324" r:id="rId19"/>
    <p:sldId id="325" r:id="rId20"/>
    <p:sldId id="323" r:id="rId21"/>
    <p:sldId id="343" r:id="rId22"/>
    <p:sldId id="327" r:id="rId23"/>
    <p:sldId id="328" r:id="rId24"/>
    <p:sldId id="329" r:id="rId25"/>
    <p:sldId id="330" r:id="rId26"/>
    <p:sldId id="333" r:id="rId27"/>
    <p:sldId id="344" r:id="rId28"/>
    <p:sldId id="332" r:id="rId29"/>
    <p:sldId id="337" r:id="rId30"/>
    <p:sldId id="331" r:id="rId31"/>
    <p:sldId id="345" r:id="rId32"/>
    <p:sldId id="336" r:id="rId33"/>
    <p:sldId id="335" r:id="rId34"/>
    <p:sldId id="342" r:id="rId35"/>
    <p:sldId id="341" r:id="rId36"/>
    <p:sldId id="340" r:id="rId37"/>
    <p:sldId id="339" r:id="rId38"/>
    <p:sldId id="338" r:id="rId39"/>
    <p:sldId id="295"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84852" autoAdjust="0"/>
  </p:normalViewPr>
  <p:slideViewPr>
    <p:cSldViewPr>
      <p:cViewPr varScale="1">
        <p:scale>
          <a:sx n="81" d="100"/>
          <a:sy n="81" d="100"/>
        </p:scale>
        <p:origin x="80" y="224"/>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12/31/2020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297730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 ? ??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2445618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990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Driving Fundamentals</a:t>
            </a:r>
            <a:endParaRPr lang="en-US" sz="28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2400" b="1" i="0" dirty="0" smtClean="0">
                <a:latin typeface="Times New Roman" panose="02020603050405020304" pitchFamily="18" charset="0"/>
                <a:cs typeface="Times New Roman" panose="02020603050405020304" pitchFamily="18" charset="0"/>
              </a:rPr>
              <a:t>Unit D</a:t>
            </a:r>
            <a:endParaRPr lang="en-US" sz="2400" b="1"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90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Braking</a:t>
            </a:r>
            <a:r>
              <a:rPr lang="en-US" dirty="0" smtClean="0"/>
              <a:t> </a:t>
            </a:r>
            <a:endParaRPr lang="en-US" dirty="0"/>
          </a:p>
        </p:txBody>
      </p:sp>
      <p:sp>
        <p:nvSpPr>
          <p:cNvPr id="3" name="Content Placeholder 2"/>
          <p:cNvSpPr>
            <a:spLocks noGrp="1"/>
          </p:cNvSpPr>
          <p:nvPr>
            <p:ph idx="1"/>
          </p:nvPr>
        </p:nvSpPr>
        <p:spPr>
          <a:xfrm>
            <a:off x="457200" y="858371"/>
            <a:ext cx="8229600" cy="3465980"/>
          </a:xfrm>
        </p:spPr>
        <p:txBody>
          <a:bodyPr>
            <a:normAutofit/>
          </a:bodyPr>
          <a:lstStyle/>
          <a:p>
            <a:r>
              <a:rPr lang="en-US" sz="2400" b="1" dirty="0" smtClean="0">
                <a:latin typeface="Times New Roman" panose="02020603050405020304" pitchFamily="18" charset="0"/>
                <a:cs typeface="Times New Roman" panose="02020603050405020304" pitchFamily="18" charset="0"/>
              </a:rPr>
              <a:t>Braking distance changes with road conditions and speed </a:t>
            </a:r>
          </a:p>
          <a:p>
            <a:r>
              <a:rPr lang="en-US" sz="2400" b="1" dirty="0" smtClean="0">
                <a:latin typeface="Times New Roman" panose="02020603050405020304" pitchFamily="18" charset="0"/>
                <a:cs typeface="Times New Roman" panose="02020603050405020304" pitchFamily="18" charset="0"/>
              </a:rPr>
              <a:t>Braking distance is longer on a wet surface than a dry surface</a:t>
            </a:r>
          </a:p>
          <a:p>
            <a:r>
              <a:rPr lang="en-US" sz="2400" b="1" dirty="0" smtClean="0">
                <a:latin typeface="Times New Roman" panose="02020603050405020304" pitchFamily="18" charset="0"/>
                <a:cs typeface="Times New Roman" panose="02020603050405020304" pitchFamily="18" charset="0"/>
              </a:rPr>
              <a:t>Braking distance at 40 mph is four times longer than at 20 mph</a:t>
            </a:r>
          </a:p>
          <a:p>
            <a:r>
              <a:rPr lang="en-US" sz="2400" b="1" dirty="0" smtClean="0">
                <a:latin typeface="Times New Roman" panose="02020603050405020304" pitchFamily="18" charset="0"/>
                <a:cs typeface="Times New Roman" panose="02020603050405020304" pitchFamily="18" charset="0"/>
              </a:rPr>
              <a:t>As speed doubles, braking distance increases by 4</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18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Steering and Turning</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smtClean="0">
                <a:latin typeface="Times New Roman" panose="02020603050405020304" pitchFamily="18" charset="0"/>
                <a:cs typeface="Times New Roman" panose="02020603050405020304" pitchFamily="18" charset="0"/>
              </a:rPr>
              <a:t>Driver’s must assume the correct steering position</a:t>
            </a:r>
          </a:p>
          <a:p>
            <a:r>
              <a:rPr lang="en-US" sz="2400" b="1" dirty="0" smtClean="0">
                <a:latin typeface="Times New Roman" panose="02020603050405020304" pitchFamily="18" charset="0"/>
                <a:cs typeface="Times New Roman" panose="02020603050405020304" pitchFamily="18" charset="0"/>
              </a:rPr>
              <a:t>Prepare for turns by looking ahead 12 to 15 seconds</a:t>
            </a:r>
          </a:p>
          <a:p>
            <a:r>
              <a:rPr lang="en-US" sz="2400" b="1" dirty="0" smtClean="0">
                <a:latin typeface="Times New Roman" panose="02020603050405020304" pitchFamily="18" charset="0"/>
                <a:cs typeface="Times New Roman" panose="02020603050405020304" pitchFamily="18" charset="0"/>
              </a:rPr>
              <a:t>Use your mirrors and make turns smoothly and correctly by using the proper steering method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55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The Perfect Turn</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The perfect turn is when the entire bus clears the curb at the corner and the bus stays as nearly as possible in its own lane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76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Making a Right Turn</a:t>
            </a:r>
            <a:r>
              <a:rPr lang="en-US" dirty="0" smtClean="0"/>
              <a:t> </a:t>
            </a:r>
            <a:endParaRPr lang="en-US" dirty="0"/>
          </a:p>
        </p:txBody>
      </p:sp>
      <p:sp>
        <p:nvSpPr>
          <p:cNvPr id="3" name="Content Placeholder 2"/>
          <p:cNvSpPr>
            <a:spLocks noGrp="1"/>
          </p:cNvSpPr>
          <p:nvPr>
            <p:ph idx="1"/>
          </p:nvPr>
        </p:nvSpPr>
        <p:spPr>
          <a:xfrm>
            <a:off x="457200" y="858371"/>
            <a:ext cx="8229600" cy="3465979"/>
          </a:xfrm>
        </p:spPr>
        <p:txBody>
          <a:bodyPr>
            <a:noAutofit/>
          </a:bodyPr>
          <a:lstStyle/>
          <a:p>
            <a:r>
              <a:rPr lang="en-US" sz="2400" b="1" dirty="0" smtClean="0">
                <a:latin typeface="Times New Roman" panose="02020603050405020304" pitchFamily="18" charset="0"/>
                <a:cs typeface="Times New Roman" panose="02020603050405020304" pitchFamily="18" charset="0"/>
              </a:rPr>
              <a:t>Check the traffic surrounding the bus</a:t>
            </a:r>
          </a:p>
          <a:p>
            <a:r>
              <a:rPr lang="en-US" sz="2400" b="1" dirty="0" smtClean="0">
                <a:latin typeface="Times New Roman" panose="02020603050405020304" pitchFamily="18" charset="0"/>
                <a:cs typeface="Times New Roman" panose="02020603050405020304" pitchFamily="18" charset="0"/>
              </a:rPr>
              <a:t>Give ample signal for the current speed and distance</a:t>
            </a:r>
          </a:p>
          <a:p>
            <a:r>
              <a:rPr lang="en-US" sz="2400" b="1" dirty="0" smtClean="0">
                <a:latin typeface="Times New Roman" panose="02020603050405020304" pitchFamily="18" charset="0"/>
                <a:cs typeface="Times New Roman" panose="02020603050405020304" pitchFamily="18" charset="0"/>
              </a:rPr>
              <a:t>Move to the far right hand lane and slow down </a:t>
            </a:r>
          </a:p>
          <a:p>
            <a:r>
              <a:rPr lang="en-US" sz="2400" b="1" dirty="0" smtClean="0">
                <a:latin typeface="Times New Roman" panose="02020603050405020304" pitchFamily="18" charset="0"/>
                <a:cs typeface="Times New Roman" panose="02020603050405020304" pitchFamily="18" charset="0"/>
              </a:rPr>
              <a:t>Observe and obey all traffic signs and signals </a:t>
            </a:r>
          </a:p>
          <a:p>
            <a:r>
              <a:rPr lang="en-US" sz="2400" b="1" dirty="0" smtClean="0">
                <a:latin typeface="Times New Roman" panose="02020603050405020304" pitchFamily="18" charset="0"/>
                <a:cs typeface="Times New Roman" panose="02020603050405020304" pitchFamily="18" charset="0"/>
              </a:rPr>
              <a:t>Reduce speed to 10 mph or less, turning slowly gives the driver and others time to avoid problems</a:t>
            </a:r>
          </a:p>
          <a:p>
            <a:r>
              <a:rPr lang="en-US" sz="2400" b="1" dirty="0" smtClean="0">
                <a:latin typeface="Times New Roman" panose="02020603050405020304" pitchFamily="18" charset="0"/>
                <a:cs typeface="Times New Roman" panose="02020603050405020304" pitchFamily="18" charset="0"/>
              </a:rPr>
              <a:t>When making a turn, allow sufficient space to avoid running over the curb or striking parked vehicles </a:t>
            </a:r>
          </a:p>
        </p:txBody>
      </p:sp>
    </p:spTree>
    <p:extLst>
      <p:ext uri="{BB962C8B-B14F-4D97-AF65-F5344CB8AC3E}">
        <p14:creationId xmlns:p14="http://schemas.microsoft.com/office/powerpoint/2010/main" val="336611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417"/>
            <a:ext cx="9144000" cy="857250"/>
          </a:xfrm>
        </p:spPr>
        <p:txBody>
          <a:bodyPr/>
          <a:lstStyle/>
          <a:p>
            <a:r>
              <a:rPr lang="en-US" sz="2800" b="1" dirty="0" smtClean="0">
                <a:latin typeface="Times New Roman" panose="02020603050405020304" pitchFamily="18" charset="0"/>
                <a:cs typeface="Times New Roman" panose="02020603050405020304" pitchFamily="18" charset="0"/>
              </a:rPr>
              <a:t>Making a Right Turn</a:t>
            </a:r>
            <a:r>
              <a:rPr lang="en-US" dirty="0" smtClean="0"/>
              <a:t>  </a:t>
            </a:r>
            <a:endParaRPr lang="en-US" dirty="0"/>
          </a:p>
        </p:txBody>
      </p:sp>
      <p:sp>
        <p:nvSpPr>
          <p:cNvPr id="3" name="Content Placeholder 2"/>
          <p:cNvSpPr>
            <a:spLocks noGrp="1"/>
          </p:cNvSpPr>
          <p:nvPr>
            <p:ph idx="1"/>
          </p:nvPr>
        </p:nvSpPr>
        <p:spPr>
          <a:xfrm>
            <a:off x="457200" y="819151"/>
            <a:ext cx="8229600" cy="3505200"/>
          </a:xfrm>
        </p:spPr>
        <p:txBody>
          <a:bodyPr/>
          <a:lstStyle/>
          <a:p>
            <a:r>
              <a:rPr lang="en-US" sz="2400" b="1" dirty="0" smtClean="0">
                <a:latin typeface="Times New Roman" panose="02020603050405020304" pitchFamily="18" charset="0"/>
                <a:cs typeface="Times New Roman" panose="02020603050405020304" pitchFamily="18" charset="0"/>
              </a:rPr>
              <a:t>Check for pedestrians and check traffic left and right, yield to all pedestrians and vehicles</a:t>
            </a:r>
          </a:p>
          <a:p>
            <a:r>
              <a:rPr lang="en-US" sz="2400" b="1" dirty="0" smtClean="0">
                <a:latin typeface="Times New Roman" panose="02020603050405020304" pitchFamily="18" charset="0"/>
                <a:cs typeface="Times New Roman" panose="02020603050405020304" pitchFamily="18" charset="0"/>
              </a:rPr>
              <a:t>Turn wide as needed to complete the turn</a:t>
            </a:r>
          </a:p>
          <a:p>
            <a:r>
              <a:rPr lang="en-US" sz="2400" b="1" dirty="0" smtClean="0">
                <a:latin typeface="Times New Roman" panose="02020603050405020304" pitchFamily="18" charset="0"/>
                <a:cs typeface="Times New Roman" panose="02020603050405020304" pitchFamily="18" charset="0"/>
              </a:rPr>
              <a:t>Complete the turn and deactivate the signal light if necessary </a:t>
            </a:r>
          </a:p>
          <a:p>
            <a:pPr marL="0" indent="0">
              <a:buNone/>
            </a:pPr>
            <a:endParaRPr lang="en-US" dirty="0"/>
          </a:p>
        </p:txBody>
      </p:sp>
    </p:spTree>
    <p:extLst>
      <p:ext uri="{BB962C8B-B14F-4D97-AF65-F5344CB8AC3E}">
        <p14:creationId xmlns:p14="http://schemas.microsoft.com/office/powerpoint/2010/main" val="370547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Making a Left Turn</a:t>
            </a:r>
            <a:r>
              <a:rPr lang="en-US" dirty="0" smtClean="0"/>
              <a:t> </a:t>
            </a:r>
            <a:endParaRPr lang="en-US" dirty="0"/>
          </a:p>
        </p:txBody>
      </p:sp>
      <p:sp>
        <p:nvSpPr>
          <p:cNvPr id="3" name="Content Placeholder 2"/>
          <p:cNvSpPr>
            <a:spLocks noGrp="1"/>
          </p:cNvSpPr>
          <p:nvPr>
            <p:ph idx="1"/>
          </p:nvPr>
        </p:nvSpPr>
        <p:spPr>
          <a:xfrm>
            <a:off x="457200" y="858371"/>
            <a:ext cx="8229600" cy="3465979"/>
          </a:xfrm>
        </p:spPr>
        <p:txBody>
          <a:bodyPr>
            <a:noAutofit/>
          </a:bodyPr>
          <a:lstStyle/>
          <a:p>
            <a:r>
              <a:rPr lang="en-US" sz="2400" b="1" dirty="0" smtClean="0">
                <a:latin typeface="Times New Roman" panose="02020603050405020304" pitchFamily="18" charset="0"/>
                <a:cs typeface="Times New Roman" panose="02020603050405020304" pitchFamily="18" charset="0"/>
              </a:rPr>
              <a:t>Check traffic, signal intention</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Move to far left lane or right outer lane if 2 left turn lanes</a:t>
            </a:r>
          </a:p>
          <a:p>
            <a:r>
              <a:rPr lang="en-US" sz="2400" b="1" dirty="0" smtClean="0">
                <a:latin typeface="Times New Roman" panose="02020603050405020304" pitchFamily="18" charset="0"/>
                <a:cs typeface="Times New Roman" panose="02020603050405020304" pitchFamily="18" charset="0"/>
              </a:rPr>
              <a:t>Reduce speed to 10 mph or less</a:t>
            </a:r>
          </a:p>
          <a:p>
            <a:r>
              <a:rPr lang="en-US" sz="2400" b="1" dirty="0" smtClean="0">
                <a:latin typeface="Times New Roman" panose="02020603050405020304" pitchFamily="18" charset="0"/>
                <a:cs typeface="Times New Roman" panose="02020603050405020304" pitchFamily="18" charset="0"/>
              </a:rPr>
              <a:t>Judge space to avoid curb &amp; parked vehicles</a:t>
            </a:r>
          </a:p>
          <a:p>
            <a:r>
              <a:rPr lang="en-US" sz="2400" b="1" dirty="0" smtClean="0">
                <a:latin typeface="Times New Roman" panose="02020603050405020304" pitchFamily="18" charset="0"/>
                <a:cs typeface="Times New Roman" panose="02020603050405020304" pitchFamily="18" charset="0"/>
              </a:rPr>
              <a:t>Check for and Yield to bicyclist &amp; pedestrians</a:t>
            </a:r>
          </a:p>
          <a:p>
            <a:r>
              <a:rPr lang="en-US" sz="2400" b="1" dirty="0" smtClean="0">
                <a:latin typeface="Times New Roman" panose="02020603050405020304" pitchFamily="18" charset="0"/>
                <a:cs typeface="Times New Roman" panose="02020603050405020304" pitchFamily="18" charset="0"/>
              </a:rPr>
              <a:t>Check traffic left, right and straight ahead</a:t>
            </a:r>
          </a:p>
          <a:p>
            <a:r>
              <a:rPr lang="en-US" sz="2400" b="1" dirty="0" smtClean="0">
                <a:latin typeface="Times New Roman" panose="02020603050405020304" pitchFamily="18" charset="0"/>
                <a:cs typeface="Times New Roman" panose="02020603050405020304" pitchFamily="18" charset="0"/>
              </a:rPr>
              <a:t>Reach center of intersection and start turn</a:t>
            </a:r>
          </a:p>
          <a:p>
            <a:r>
              <a:rPr lang="en-US" sz="2400" b="1" dirty="0" smtClean="0">
                <a:latin typeface="Times New Roman" panose="02020603050405020304" pitchFamily="18" charset="0"/>
                <a:cs typeface="Times New Roman" panose="02020603050405020304" pitchFamily="18" charset="0"/>
              </a:rPr>
              <a:t>Deactivate signal light if necessary </a:t>
            </a:r>
          </a:p>
        </p:txBody>
      </p:sp>
    </p:spTree>
    <p:extLst>
      <p:ext uri="{BB962C8B-B14F-4D97-AF65-F5344CB8AC3E}">
        <p14:creationId xmlns:p14="http://schemas.microsoft.com/office/powerpoint/2010/main" val="317472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Backing</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3352801"/>
          </a:xfrm>
        </p:spPr>
        <p:txBody>
          <a:bodyPr>
            <a:normAutofit fontScale="85000" lnSpcReduction="20000"/>
          </a:bodyPr>
          <a:lstStyle/>
          <a:p>
            <a:r>
              <a:rPr lang="en-US" sz="2800" b="1" dirty="0" smtClean="0">
                <a:latin typeface="Times New Roman" panose="02020603050405020304" pitchFamily="18" charset="0"/>
                <a:cs typeface="Times New Roman" panose="02020603050405020304" pitchFamily="18" charset="0"/>
              </a:rPr>
              <a:t>Activate the four way hazard lights at least 100 feet before stopping</a:t>
            </a:r>
          </a:p>
          <a:p>
            <a:r>
              <a:rPr lang="en-US" sz="2800" b="1" dirty="0" smtClean="0">
                <a:latin typeface="Times New Roman" panose="02020603050405020304" pitchFamily="18" charset="0"/>
                <a:cs typeface="Times New Roman" panose="02020603050405020304" pitchFamily="18" charset="0"/>
              </a:rPr>
              <a:t>Stop the bus in the proper position to back</a:t>
            </a:r>
          </a:p>
          <a:p>
            <a:r>
              <a:rPr lang="en-US" sz="2800" b="1" dirty="0" smtClean="0">
                <a:latin typeface="Times New Roman" panose="02020603050405020304" pitchFamily="18" charset="0"/>
                <a:cs typeface="Times New Roman" panose="02020603050405020304" pitchFamily="18" charset="0"/>
              </a:rPr>
              <a:t>Check clearance to sides and overhead</a:t>
            </a:r>
          </a:p>
          <a:p>
            <a:r>
              <a:rPr lang="en-US" sz="2800" b="1" dirty="0" smtClean="0">
                <a:latin typeface="Times New Roman" panose="02020603050405020304" pitchFamily="18" charset="0"/>
                <a:cs typeface="Times New Roman" panose="02020603050405020304" pitchFamily="18" charset="0"/>
              </a:rPr>
              <a:t>Before and during the backing maneuver constantly check mirrors to see that the way is clear, if ever in doubt do not back</a:t>
            </a:r>
          </a:p>
          <a:p>
            <a:r>
              <a:rPr lang="en-US" sz="2800" b="1" dirty="0" smtClean="0">
                <a:latin typeface="Times New Roman" panose="02020603050405020304" pitchFamily="18" charset="0"/>
                <a:cs typeface="Times New Roman" panose="02020603050405020304" pitchFamily="18" charset="0"/>
              </a:rPr>
              <a:t>Tap the horn and check mirrors again </a:t>
            </a:r>
          </a:p>
          <a:p>
            <a:r>
              <a:rPr lang="en-US" sz="2800" b="1" dirty="0" smtClean="0">
                <a:latin typeface="Times New Roman" panose="02020603050405020304" pitchFamily="18" charset="0"/>
                <a:cs typeface="Times New Roman" panose="02020603050405020304" pitchFamily="18" charset="0"/>
              </a:rPr>
              <a:t>Back slowly and smoothly </a:t>
            </a:r>
          </a:p>
          <a:p>
            <a:endParaRPr lang="en-US" dirty="0"/>
          </a:p>
        </p:txBody>
      </p:sp>
    </p:spTree>
    <p:extLst>
      <p:ext uri="{BB962C8B-B14F-4D97-AF65-F5344CB8AC3E}">
        <p14:creationId xmlns:p14="http://schemas.microsoft.com/office/powerpoint/2010/main" val="371737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Off Set Backing</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23950"/>
            <a:ext cx="8229600" cy="2209800"/>
          </a:xfrm>
        </p:spPr>
        <p:txBody>
          <a:bodyPr>
            <a:normAutofit/>
          </a:bodyPr>
          <a:lstStyle/>
          <a:p>
            <a:r>
              <a:rPr lang="en-US" sz="2400" b="1" dirty="0" smtClean="0">
                <a:latin typeface="Times New Roman" panose="02020603050405020304" pitchFamily="18" charset="0"/>
                <a:cs typeface="Times New Roman" panose="02020603050405020304" pitchFamily="18" charset="0"/>
              </a:rPr>
              <a:t>Off set backing has the same procedures except for the final step</a:t>
            </a:r>
          </a:p>
          <a:p>
            <a:r>
              <a:rPr lang="en-US" sz="2400" b="1" dirty="0" smtClean="0">
                <a:latin typeface="Times New Roman" panose="02020603050405020304" pitchFamily="18" charset="0"/>
                <a:cs typeface="Times New Roman" panose="02020603050405020304" pitchFamily="18" charset="0"/>
              </a:rPr>
              <a:t>Back slowly and smoothly into the opposite lane until the front of the vehicle has passed the parking boundary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09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The Backing Rule</a:t>
            </a:r>
            <a:r>
              <a:rPr lang="en-US" dirty="0" smtClean="0"/>
              <a:t> </a:t>
            </a:r>
            <a:endParaRPr lang="en-US" dirty="0"/>
          </a:p>
        </p:txBody>
      </p:sp>
      <p:sp>
        <p:nvSpPr>
          <p:cNvPr id="3" name="Content Placeholder 2"/>
          <p:cNvSpPr>
            <a:spLocks noGrp="1"/>
          </p:cNvSpPr>
          <p:nvPr>
            <p:ph idx="1"/>
          </p:nvPr>
        </p:nvSpPr>
        <p:spPr>
          <a:xfrm>
            <a:off x="457200" y="1504950"/>
            <a:ext cx="8229600" cy="1752600"/>
          </a:xfrm>
        </p:spPr>
        <p:txBody>
          <a:bodyPr>
            <a:normAutofit/>
          </a:bodyPr>
          <a:lstStyle/>
          <a:p>
            <a:pPr marL="0" indent="0" algn="ctr">
              <a:buNone/>
            </a:pPr>
            <a:r>
              <a:rPr lang="en-US" sz="2400" b="1" dirty="0" smtClean="0">
                <a:latin typeface="Times New Roman" panose="02020603050405020304" pitchFamily="18" charset="0"/>
                <a:cs typeface="Times New Roman" panose="02020603050405020304" pitchFamily="18" charset="0"/>
              </a:rPr>
              <a:t>Load Before Backing </a:t>
            </a:r>
          </a:p>
          <a:p>
            <a:pPr marL="0" indent="0" algn="ctr">
              <a:buNone/>
            </a:pPr>
            <a:r>
              <a:rPr lang="en-US" sz="2400" b="1" dirty="0" smtClean="0">
                <a:latin typeface="Times New Roman" panose="02020603050405020304" pitchFamily="18" charset="0"/>
                <a:cs typeface="Times New Roman" panose="02020603050405020304" pitchFamily="18" charset="0"/>
              </a:rPr>
              <a:t>And </a:t>
            </a:r>
          </a:p>
          <a:p>
            <a:pPr marL="0" indent="0" algn="ctr">
              <a:buNone/>
            </a:pPr>
            <a:r>
              <a:rPr lang="en-US" sz="2400" b="1" dirty="0" smtClean="0">
                <a:latin typeface="Times New Roman" panose="02020603050405020304" pitchFamily="18" charset="0"/>
                <a:cs typeface="Times New Roman" panose="02020603050405020304" pitchFamily="18" charset="0"/>
              </a:rPr>
              <a:t>Back Before Unloading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445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Parking</a:t>
            </a:r>
            <a:r>
              <a:rPr lang="en-US" dirty="0" smtClean="0"/>
              <a:t> </a:t>
            </a:r>
            <a:endParaRPr lang="en-US" dirty="0"/>
          </a:p>
        </p:txBody>
      </p:sp>
      <p:sp>
        <p:nvSpPr>
          <p:cNvPr id="3" name="Content Placeholder 2"/>
          <p:cNvSpPr>
            <a:spLocks noGrp="1"/>
          </p:cNvSpPr>
          <p:nvPr>
            <p:ph idx="1"/>
          </p:nvPr>
        </p:nvSpPr>
        <p:spPr>
          <a:xfrm>
            <a:off x="457200" y="1047750"/>
            <a:ext cx="8229600" cy="3276600"/>
          </a:xfrm>
        </p:spPr>
        <p:txBody>
          <a:bodyPr>
            <a:normAutofit fontScale="32500" lnSpcReduction="20000"/>
          </a:bodyPr>
          <a:lstStyle/>
          <a:p>
            <a:r>
              <a:rPr lang="en-US" sz="7400" b="1" dirty="0" smtClean="0">
                <a:latin typeface="Times New Roman" panose="02020603050405020304" pitchFamily="18" charset="0"/>
                <a:cs typeface="Times New Roman" panose="02020603050405020304" pitchFamily="18" charset="0"/>
              </a:rPr>
              <a:t>When the bus is parked on level ground or an upgrade, shift the gear to low and turn the front wheels away from the curb</a:t>
            </a:r>
          </a:p>
          <a:p>
            <a:r>
              <a:rPr lang="en-US" sz="7400" b="1" dirty="0" smtClean="0">
                <a:latin typeface="Times New Roman" panose="02020603050405020304" pitchFamily="18" charset="0"/>
                <a:cs typeface="Times New Roman" panose="02020603050405020304" pitchFamily="18" charset="0"/>
              </a:rPr>
              <a:t>When the bus is parked on a downgrade, shift the gear to reverse and turn the front wheels toward the curb or the edge of the road</a:t>
            </a:r>
          </a:p>
          <a:p>
            <a:r>
              <a:rPr lang="en-US" sz="7400" b="1" dirty="0" smtClean="0">
                <a:latin typeface="Times New Roman" panose="02020603050405020304" pitchFamily="18" charset="0"/>
                <a:cs typeface="Times New Roman" panose="02020603050405020304" pitchFamily="18" charset="0"/>
              </a:rPr>
              <a:t>Turn off the ignition, remove the key and set the parking brake</a:t>
            </a:r>
          </a:p>
          <a:p>
            <a:r>
              <a:rPr lang="en-US" sz="7400" b="1" dirty="0" smtClean="0">
                <a:latin typeface="Times New Roman" panose="02020603050405020304" pitchFamily="18" charset="0"/>
                <a:cs typeface="Times New Roman" panose="02020603050405020304" pitchFamily="18" charset="0"/>
              </a:rPr>
              <a:t>Whenever possible the driver should park the bus in a manner that eliminates backing </a:t>
            </a:r>
          </a:p>
          <a:p>
            <a:pPr marL="0" indent="0">
              <a:buNone/>
            </a:pPr>
            <a:endParaRPr lang="en-US" dirty="0"/>
          </a:p>
        </p:txBody>
      </p:sp>
    </p:spTree>
    <p:extLst>
      <p:ext uri="{BB962C8B-B14F-4D97-AF65-F5344CB8AC3E}">
        <p14:creationId xmlns:p14="http://schemas.microsoft.com/office/powerpoint/2010/main" val="373973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Driving Fundamentals</a:t>
            </a:r>
            <a:r>
              <a:rPr lang="en-US" dirty="0" smtClean="0"/>
              <a:t> </a:t>
            </a:r>
            <a:endParaRPr lang="en-US" dirty="0"/>
          </a:p>
        </p:txBody>
      </p:sp>
      <p:sp>
        <p:nvSpPr>
          <p:cNvPr id="3" name="Content Placeholder 2"/>
          <p:cNvSpPr>
            <a:spLocks noGrp="1"/>
          </p:cNvSpPr>
          <p:nvPr>
            <p:ph idx="1"/>
          </p:nvPr>
        </p:nvSpPr>
        <p:spPr/>
        <p:txBody>
          <a:bodyPr>
            <a:normAutofit/>
          </a:bodyPr>
          <a:lstStyle/>
          <a:p>
            <a:pPr marL="0" indent="0" algn="ctr">
              <a:spcAft>
                <a:spcPts val="600"/>
              </a:spcAft>
              <a:buNone/>
            </a:pPr>
            <a:r>
              <a:rPr lang="en-US" sz="2400" b="1" dirty="0" smtClean="0">
                <a:latin typeface="Times New Roman" panose="02020603050405020304" pitchFamily="18" charset="0"/>
                <a:cs typeface="Times New Roman" panose="02020603050405020304" pitchFamily="18" charset="0"/>
              </a:rPr>
              <a:t>Successful Driving </a:t>
            </a:r>
          </a:p>
          <a:p>
            <a:pPr marL="0" indent="0">
              <a:spcAft>
                <a:spcPts val="600"/>
              </a:spcAft>
              <a:buNone/>
            </a:pPr>
            <a:r>
              <a:rPr lang="en-US" sz="2400" b="1" dirty="0" smtClean="0">
                <a:latin typeface="Times New Roman" panose="02020603050405020304" pitchFamily="18" charset="0"/>
                <a:cs typeface="Times New Roman" panose="02020603050405020304" pitchFamily="18" charset="0"/>
              </a:rPr>
              <a:t>Operational Skills- Drivers must have the skill set needed to safely operate the school bus.</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Vehicle Awareness- Drivers must constantly be aware of the dimensions of the school bus and understand its operation. </a:t>
            </a:r>
          </a:p>
        </p:txBody>
      </p:sp>
    </p:spTree>
    <p:extLst>
      <p:ext uri="{BB962C8B-B14F-4D97-AF65-F5344CB8AC3E}">
        <p14:creationId xmlns:p14="http://schemas.microsoft.com/office/powerpoint/2010/main" val="134568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Parallel Parking the Bus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47750"/>
            <a:ext cx="8229600" cy="3276600"/>
          </a:xfrm>
        </p:spPr>
        <p:txBody>
          <a:bodyPr>
            <a:normAutofit lnSpcReduction="10000"/>
          </a:bodyPr>
          <a:lstStyle/>
          <a:p>
            <a:r>
              <a:rPr lang="en-US" sz="2400" b="1" dirty="0" smtClean="0">
                <a:latin typeface="Times New Roman" panose="02020603050405020304" pitchFamily="18" charset="0"/>
                <a:cs typeface="Times New Roman" panose="02020603050405020304" pitchFamily="18" charset="0"/>
              </a:rPr>
              <a:t>Make certain to know the size of the bus you are driving</a:t>
            </a:r>
          </a:p>
          <a:p>
            <a:r>
              <a:rPr lang="en-US" sz="2400" b="1" dirty="0" smtClean="0">
                <a:latin typeface="Times New Roman" panose="02020603050405020304" pitchFamily="18" charset="0"/>
                <a:cs typeface="Times New Roman" panose="02020603050405020304" pitchFamily="18" charset="0"/>
              </a:rPr>
              <a:t>Signal your intentions with the side you wish to park</a:t>
            </a:r>
          </a:p>
          <a:p>
            <a:r>
              <a:rPr lang="en-US" sz="2400" b="1" dirty="0" smtClean="0">
                <a:latin typeface="Times New Roman" panose="02020603050405020304" pitchFamily="18" charset="0"/>
                <a:cs typeface="Times New Roman" panose="02020603050405020304" pitchFamily="18" charset="0"/>
              </a:rPr>
              <a:t>Line the bus parallel with the parked vehicle, position the bus about 3 feet away </a:t>
            </a:r>
          </a:p>
          <a:p>
            <a:r>
              <a:rPr lang="en-US" sz="2400" b="1" dirty="0" smtClean="0">
                <a:latin typeface="Times New Roman" panose="02020603050405020304" pitchFamily="18" charset="0"/>
                <a:cs typeface="Times New Roman" panose="02020603050405020304" pitchFamily="18" charset="0"/>
              </a:rPr>
              <a:t>Activate the four way hazard lights, check mirrors to make certain you are clear to begin backing </a:t>
            </a:r>
          </a:p>
          <a:p>
            <a:r>
              <a:rPr lang="en-US" sz="2400" b="1" dirty="0" smtClean="0">
                <a:latin typeface="Times New Roman" panose="02020603050405020304" pitchFamily="18" charset="0"/>
                <a:cs typeface="Times New Roman" panose="02020603050405020304" pitchFamily="18" charset="0"/>
              </a:rPr>
              <a:t>With the transmission in reverse slowly begin to back the bus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61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Parallel Parking the Bus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2971800"/>
          </a:xfrm>
        </p:spPr>
        <p:txBody>
          <a:bodyPr>
            <a:normAutofit/>
          </a:bodyPr>
          <a:lstStyle/>
          <a:p>
            <a:r>
              <a:rPr lang="en-US" sz="2400" b="1" dirty="0" smtClean="0">
                <a:latin typeface="Times New Roman" panose="02020603050405020304" pitchFamily="18" charset="0"/>
                <a:cs typeface="Times New Roman" panose="02020603050405020304" pitchFamily="18" charset="0"/>
              </a:rPr>
              <a:t>Turn the steering wheel hard in the opposite direction you wish to back </a:t>
            </a:r>
          </a:p>
          <a:p>
            <a:r>
              <a:rPr lang="en-US" sz="2400" b="1" dirty="0" smtClean="0">
                <a:latin typeface="Times New Roman" panose="02020603050405020304" pitchFamily="18" charset="0"/>
                <a:cs typeface="Times New Roman" panose="02020603050405020304" pitchFamily="18" charset="0"/>
              </a:rPr>
              <a:t>Visually check in front of and around the bus often, continue backing the bus until it is predominantly in the parking space </a:t>
            </a:r>
          </a:p>
          <a:p>
            <a:r>
              <a:rPr lang="en-US" sz="2400" b="1" dirty="0" smtClean="0">
                <a:latin typeface="Times New Roman" panose="02020603050405020304" pitchFamily="18" charset="0"/>
                <a:cs typeface="Times New Roman" panose="02020603050405020304" pitchFamily="18" charset="0"/>
              </a:rPr>
              <a:t>Slowly move forward to straighten the bus out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36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Positioning the Bus on the Roadway</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smtClean="0">
                <a:latin typeface="Times New Roman" panose="02020603050405020304" pitchFamily="18" charset="0"/>
                <a:cs typeface="Times New Roman" panose="02020603050405020304" pitchFamily="18" charset="0"/>
              </a:rPr>
              <a:t>Parking lanes are for emergency vehicles or emergency conditions </a:t>
            </a:r>
          </a:p>
          <a:p>
            <a:r>
              <a:rPr lang="en-US" sz="2400" b="1" dirty="0" smtClean="0">
                <a:latin typeface="Times New Roman" panose="02020603050405020304" pitchFamily="18" charset="0"/>
                <a:cs typeface="Times New Roman" panose="02020603050405020304" pitchFamily="18" charset="0"/>
              </a:rPr>
              <a:t>Drive in the farthest lane to the right when possible </a:t>
            </a:r>
          </a:p>
          <a:p>
            <a:r>
              <a:rPr lang="en-US" sz="2400" b="1" dirty="0" smtClean="0">
                <a:latin typeface="Times New Roman" panose="02020603050405020304" pitchFamily="18" charset="0"/>
                <a:cs typeface="Times New Roman" panose="02020603050405020304" pitchFamily="18" charset="0"/>
              </a:rPr>
              <a:t>On unmarked roads, position bus to the right of the center of the road </a:t>
            </a:r>
          </a:p>
          <a:p>
            <a:r>
              <a:rPr lang="en-US" sz="2400" b="1" dirty="0" smtClean="0">
                <a:latin typeface="Times New Roman" panose="02020603050405020304" pitchFamily="18" charset="0"/>
                <a:cs typeface="Times New Roman" panose="02020603050405020304" pitchFamily="18" charset="0"/>
              </a:rPr>
              <a:t>Rural roads may have weak outer edges and soft shoulders </a:t>
            </a:r>
          </a:p>
          <a:p>
            <a:r>
              <a:rPr lang="en-US" sz="2400" b="1" dirty="0" smtClean="0">
                <a:latin typeface="Times New Roman" panose="02020603050405020304" pitchFamily="18" charset="0"/>
                <a:cs typeface="Times New Roman" panose="02020603050405020304" pitchFamily="18" charset="0"/>
              </a:rPr>
              <a:t>Always use a safe following distance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84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Intersections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smtClean="0">
                <a:latin typeface="Times New Roman" panose="02020603050405020304" pitchFamily="18" charset="0"/>
                <a:cs typeface="Times New Roman" panose="02020603050405020304" pitchFamily="18" charset="0"/>
              </a:rPr>
              <a:t>Give the right of way to all pedestrians </a:t>
            </a:r>
          </a:p>
          <a:p>
            <a:r>
              <a:rPr lang="en-US" sz="2400" b="1" dirty="0" smtClean="0">
                <a:latin typeface="Times New Roman" panose="02020603050405020304" pitchFamily="18" charset="0"/>
                <a:cs typeface="Times New Roman" panose="02020603050405020304" pitchFamily="18" charset="0"/>
              </a:rPr>
              <a:t>Obey all traffic signs, signals and laws </a:t>
            </a:r>
          </a:p>
          <a:p>
            <a:r>
              <a:rPr lang="en-US" sz="2400" b="1" dirty="0" smtClean="0">
                <a:latin typeface="Times New Roman" panose="02020603050405020304" pitchFamily="18" charset="0"/>
                <a:cs typeface="Times New Roman" panose="02020603050405020304" pitchFamily="18" charset="0"/>
              </a:rPr>
              <a:t>Approach intersections with caution and observe all surrounding traffic. The driver should be prepared to stop if necessary even though they may have the right of way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41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Following Distance Rule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58371"/>
            <a:ext cx="8229600" cy="3465979"/>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0-40 mph</a:t>
            </a:r>
          </a:p>
          <a:p>
            <a:pPr marL="0" indent="0">
              <a:buNone/>
            </a:pPr>
            <a:r>
              <a:rPr lang="en-US" sz="2400" b="1" dirty="0" smtClean="0">
                <a:latin typeface="Times New Roman" panose="02020603050405020304" pitchFamily="18" charset="0"/>
                <a:cs typeface="Times New Roman" panose="02020603050405020304" pitchFamily="18" charset="0"/>
              </a:rPr>
              <a:t>1 second for every 10 feet of your vehicle</a:t>
            </a:r>
          </a:p>
          <a:p>
            <a:pPr marL="0" indent="0">
              <a:buNone/>
            </a:pPr>
            <a:r>
              <a:rPr lang="en-US" sz="2400" b="1" dirty="0" smtClean="0">
                <a:latin typeface="Times New Roman" panose="02020603050405020304" pitchFamily="18" charset="0"/>
                <a:cs typeface="Times New Roman" panose="02020603050405020304" pitchFamily="18" charset="0"/>
              </a:rPr>
              <a:t>Over 40 mph </a:t>
            </a:r>
          </a:p>
          <a:p>
            <a:pPr marL="0" indent="0">
              <a:buNone/>
            </a:pPr>
            <a:r>
              <a:rPr lang="en-US" sz="2400" b="1" dirty="0" smtClean="0">
                <a:latin typeface="Times New Roman" panose="02020603050405020304" pitchFamily="18" charset="0"/>
                <a:cs typeface="Times New Roman" panose="02020603050405020304" pitchFamily="18" charset="0"/>
              </a:rPr>
              <a:t>Add 1 second</a:t>
            </a:r>
          </a:p>
          <a:p>
            <a:pPr marL="0" indent="0">
              <a:buNone/>
            </a:pPr>
            <a:r>
              <a:rPr lang="en-US" sz="2400" b="1" dirty="0" smtClean="0">
                <a:latin typeface="Times New Roman" panose="02020603050405020304" pitchFamily="18" charset="0"/>
                <a:cs typeface="Times New Roman" panose="02020603050405020304" pitchFamily="18" charset="0"/>
              </a:rPr>
              <a:t>Example 0-40 mph</a:t>
            </a:r>
          </a:p>
          <a:p>
            <a:pPr marL="0" indent="0">
              <a:buNone/>
            </a:pPr>
            <a:r>
              <a:rPr lang="en-US" sz="2400" b="1" dirty="0" smtClean="0">
                <a:latin typeface="Times New Roman" panose="02020603050405020304" pitchFamily="18" charset="0"/>
                <a:cs typeface="Times New Roman" panose="02020603050405020304" pitchFamily="18" charset="0"/>
              </a:rPr>
              <a:t>40 ft. vehicle = 4 seconds</a:t>
            </a:r>
          </a:p>
          <a:p>
            <a:pPr marL="0" indent="0">
              <a:buNone/>
            </a:pPr>
            <a:r>
              <a:rPr lang="en-US" sz="2400" b="1" dirty="0" smtClean="0">
                <a:latin typeface="Times New Roman" panose="02020603050405020304" pitchFamily="18" charset="0"/>
                <a:cs typeface="Times New Roman" panose="02020603050405020304" pitchFamily="18" charset="0"/>
              </a:rPr>
              <a:t>Over 40 mph</a:t>
            </a:r>
          </a:p>
          <a:p>
            <a:pPr marL="0" indent="0">
              <a:buNone/>
            </a:pPr>
            <a:r>
              <a:rPr lang="en-US" sz="2400" b="1" dirty="0" smtClean="0">
                <a:latin typeface="Times New Roman" panose="02020603050405020304" pitchFamily="18" charset="0"/>
                <a:cs typeface="Times New Roman" panose="02020603050405020304" pitchFamily="18" charset="0"/>
              </a:rPr>
              <a:t>40 ft. vehicle = 5 seconds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7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Outside Cities and Town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3352801"/>
          </a:xfrm>
        </p:spPr>
        <p:txBody>
          <a:bodyPr>
            <a:normAutofit/>
          </a:bodyPr>
          <a:lstStyle/>
          <a:p>
            <a:r>
              <a:rPr lang="en-US" sz="2400" b="1" dirty="0" smtClean="0">
                <a:latin typeface="Times New Roman" panose="02020603050405020304" pitchFamily="18" charset="0"/>
                <a:cs typeface="Times New Roman" panose="02020603050405020304" pitchFamily="18" charset="0"/>
              </a:rPr>
              <a:t>Keep at least 200 ft. behind other trucks and buses NEVER follow another vehicle closer than one bus length </a:t>
            </a:r>
          </a:p>
          <a:p>
            <a:r>
              <a:rPr lang="en-US" sz="2400" b="1" dirty="0" smtClean="0">
                <a:latin typeface="Times New Roman" panose="02020603050405020304" pitchFamily="18" charset="0"/>
                <a:cs typeface="Times New Roman" panose="02020603050405020304" pitchFamily="18" charset="0"/>
              </a:rPr>
              <a:t>Blind Spots are areas around larger vehicles where crashes are more likely to occur </a:t>
            </a:r>
          </a:p>
          <a:p>
            <a:r>
              <a:rPr lang="en-US" sz="2400" b="1" dirty="0" smtClean="0">
                <a:latin typeface="Times New Roman" panose="02020603050405020304" pitchFamily="18" charset="0"/>
                <a:cs typeface="Times New Roman" panose="02020603050405020304" pitchFamily="18" charset="0"/>
              </a:rPr>
              <a:t>Blind spots on the side, front and rear also including areas where cars and other vehicles disappear from the driver’s view</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971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Passing and Being Passed</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3352800"/>
          </a:xfrm>
        </p:spPr>
        <p:txBody>
          <a:bodyPr>
            <a:noAutofit/>
          </a:bodyPr>
          <a:lstStyle/>
          <a:p>
            <a:r>
              <a:rPr lang="en-US" sz="2400" b="1" dirty="0" smtClean="0">
                <a:latin typeface="Times New Roman" panose="02020603050405020304" pitchFamily="18" charset="0"/>
                <a:cs typeface="Times New Roman" panose="02020603050405020304" pitchFamily="18" charset="0"/>
              </a:rPr>
              <a:t>Generally, the school bus driver will not have to pass another vehicle but when it is necessary, the driver should pass only where it is permitted, pass on the left at a safe distance </a:t>
            </a:r>
          </a:p>
          <a:p>
            <a:r>
              <a:rPr lang="en-US" sz="2400" b="1" dirty="0" smtClean="0">
                <a:latin typeface="Times New Roman" panose="02020603050405020304" pitchFamily="18" charset="0"/>
                <a:cs typeface="Times New Roman" panose="02020603050405020304" pitchFamily="18" charset="0"/>
              </a:rPr>
              <a:t>Avoid passing or running side by side with another school bus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27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Passing and Being Passed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2819400"/>
          </a:xfrm>
        </p:spPr>
        <p:txBody>
          <a:bodyPr>
            <a:noAutofit/>
          </a:bodyPr>
          <a:lstStyle/>
          <a:p>
            <a:r>
              <a:rPr lang="en-US" sz="2400" b="1" dirty="0" smtClean="0">
                <a:latin typeface="Times New Roman" panose="02020603050405020304" pitchFamily="18" charset="0"/>
                <a:cs typeface="Times New Roman" panose="02020603050405020304" pitchFamily="18" charset="0"/>
              </a:rPr>
              <a:t>Never pass another vehicle that is weaving or looks to be out of control </a:t>
            </a:r>
          </a:p>
          <a:p>
            <a:r>
              <a:rPr lang="en-US" sz="2400" b="1" dirty="0" smtClean="0">
                <a:latin typeface="Times New Roman" panose="02020603050405020304" pitchFamily="18" charset="0"/>
                <a:cs typeface="Times New Roman" panose="02020603050405020304" pitchFamily="18" charset="0"/>
              </a:rPr>
              <a:t>When another vehicle passes, stay in the right lane, continue at same speed or decrease and allow the vehicle to pass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8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Railroad Crossing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58371"/>
            <a:ext cx="8229600" cy="3618379"/>
          </a:xfrm>
        </p:spPr>
        <p:txBody>
          <a:bodyPr>
            <a:normAutofit fontScale="55000" lnSpcReduction="20000"/>
          </a:bodyPr>
          <a:lstStyle/>
          <a:p>
            <a:r>
              <a:rPr lang="en-US" sz="4400" b="1" dirty="0" smtClean="0">
                <a:latin typeface="Times New Roman" panose="02020603050405020304" pitchFamily="18" charset="0"/>
                <a:cs typeface="Times New Roman" panose="02020603050405020304" pitchFamily="18" charset="0"/>
              </a:rPr>
              <a:t>Tap the service brake to alert drivers behind the bus</a:t>
            </a:r>
          </a:p>
          <a:p>
            <a:r>
              <a:rPr lang="en-US" sz="4400" b="1" dirty="0" smtClean="0">
                <a:latin typeface="Times New Roman" panose="02020603050405020304" pitchFamily="18" charset="0"/>
                <a:cs typeface="Times New Roman" panose="02020603050405020304" pitchFamily="18" charset="0"/>
              </a:rPr>
              <a:t>Activate the 4-way hazard lights and stop the bus within 50 ft. but not less then 15 ft. from the railroad crossing </a:t>
            </a:r>
          </a:p>
          <a:p>
            <a:r>
              <a:rPr lang="en-US" sz="4400" b="1" dirty="0" smtClean="0">
                <a:latin typeface="Times New Roman" panose="02020603050405020304" pitchFamily="18" charset="0"/>
                <a:cs typeface="Times New Roman" panose="02020603050405020304" pitchFamily="18" charset="0"/>
              </a:rPr>
              <a:t>With the bus stopped, apply the emergency brake and place the gear in park or neutral</a:t>
            </a:r>
          </a:p>
          <a:p>
            <a:r>
              <a:rPr lang="en-US" sz="4400" b="1" dirty="0" smtClean="0">
                <a:latin typeface="Times New Roman" panose="02020603050405020304" pitchFamily="18" charset="0"/>
                <a:cs typeface="Times New Roman" panose="02020603050405020304" pitchFamily="18" charset="0"/>
              </a:rPr>
              <a:t>Turn off all noisy equipment, open the entrance door and driver window to look and listen for a train in both directions</a:t>
            </a:r>
          </a:p>
          <a:p>
            <a:r>
              <a:rPr lang="en-US" sz="4400" b="1" dirty="0" smtClean="0">
                <a:latin typeface="Times New Roman" panose="02020603050405020304" pitchFamily="18" charset="0"/>
                <a:cs typeface="Times New Roman" panose="02020603050405020304" pitchFamily="18" charset="0"/>
              </a:rPr>
              <a:t>When safe to cross, close entrance doors and turn off 4-way hazard lights and cross the tracks without changing gears</a:t>
            </a:r>
            <a:endParaRPr lang="en-US" sz="3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84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Speed Limits for School Buses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The maximum speed limit for school buses shall be 45 mph or the minimum speed allowable, whichever is greater, on any highway where the maximum speed limit is 55 mph or less and 60 mph on all interstate highways and on other highways where the maximum speed limit is more than 55mph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031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Types of School Buses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Autofit/>
          </a:bodyPr>
          <a:lstStyle/>
          <a:p>
            <a:r>
              <a:rPr lang="en-US" sz="2400" b="1" dirty="0" smtClean="0">
                <a:latin typeface="Times New Roman" panose="02020603050405020304" pitchFamily="18" charset="0"/>
                <a:cs typeface="Times New Roman" panose="02020603050405020304" pitchFamily="18" charset="0"/>
              </a:rPr>
              <a:t>Type A1- Entrance door behind front wheels 10,000 lbs. or less </a:t>
            </a:r>
          </a:p>
          <a:p>
            <a:r>
              <a:rPr lang="en-US" sz="2400" b="1" dirty="0" smtClean="0">
                <a:latin typeface="Times New Roman" panose="02020603050405020304" pitchFamily="18" charset="0"/>
                <a:cs typeface="Times New Roman" panose="02020603050405020304" pitchFamily="18" charset="0"/>
              </a:rPr>
              <a:t>Type A2-Entrance door behind front wheels, greater than 10,000 lbs. </a:t>
            </a:r>
          </a:p>
          <a:p>
            <a:r>
              <a:rPr lang="en-US" sz="2400" b="1" dirty="0" smtClean="0">
                <a:latin typeface="Times New Roman" panose="02020603050405020304" pitchFamily="18" charset="0"/>
                <a:cs typeface="Times New Roman" panose="02020603050405020304" pitchFamily="18" charset="0"/>
              </a:rPr>
              <a:t>Type C- Utilizes a chassis with a hood and front fender assembly, entrance door is behind the front wheels</a:t>
            </a:r>
          </a:p>
          <a:p>
            <a:r>
              <a:rPr lang="en-US" sz="2400" b="1" dirty="0" smtClean="0">
                <a:latin typeface="Times New Roman" panose="02020603050405020304" pitchFamily="18" charset="0"/>
                <a:cs typeface="Times New Roman" panose="02020603050405020304" pitchFamily="18" charset="0"/>
              </a:rPr>
              <a:t>Type D- Constructed utilizing a stripped chassis, entrance door is ahead of the front wheels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04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Driving on School Grounds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Autofit/>
          </a:bodyPr>
          <a:lstStyle/>
          <a:p>
            <a:r>
              <a:rPr lang="en-US" sz="2400" b="1" dirty="0" smtClean="0">
                <a:latin typeface="Times New Roman" panose="02020603050405020304" pitchFamily="18" charset="0"/>
                <a:cs typeface="Times New Roman" panose="02020603050405020304" pitchFamily="18" charset="0"/>
              </a:rPr>
              <a:t>Stay alert and proceed slowly and cautiously </a:t>
            </a:r>
          </a:p>
          <a:p>
            <a:r>
              <a:rPr lang="en-US" sz="2400" b="1" dirty="0" smtClean="0">
                <a:latin typeface="Times New Roman" panose="02020603050405020304" pitchFamily="18" charset="0"/>
                <a:cs typeface="Times New Roman" panose="02020603050405020304" pitchFamily="18" charset="0"/>
              </a:rPr>
              <a:t>Stop at designated place for loading and unloading </a:t>
            </a:r>
          </a:p>
          <a:p>
            <a:r>
              <a:rPr lang="en-US" sz="2400" b="1" dirty="0" smtClean="0">
                <a:latin typeface="Times New Roman" panose="02020603050405020304" pitchFamily="18" charset="0"/>
                <a:cs typeface="Times New Roman" panose="02020603050405020304" pitchFamily="18" charset="0"/>
              </a:rPr>
              <a:t>Always follow road rules </a:t>
            </a:r>
          </a:p>
          <a:p>
            <a:r>
              <a:rPr lang="en-US" sz="2400" b="1" dirty="0" smtClean="0">
                <a:latin typeface="Times New Roman" panose="02020603050405020304" pitchFamily="18" charset="0"/>
                <a:cs typeface="Times New Roman" panose="02020603050405020304" pitchFamily="18" charset="0"/>
              </a:rPr>
              <a:t>Never deactivate warning lights when loading and/or unloading</a:t>
            </a:r>
          </a:p>
          <a:p>
            <a:r>
              <a:rPr lang="en-US" sz="2400" b="1" dirty="0">
                <a:latin typeface="Times New Roman" panose="02020603050405020304" pitchFamily="18" charset="0"/>
                <a:cs typeface="Times New Roman" panose="02020603050405020304" pitchFamily="18" charset="0"/>
              </a:rPr>
              <a:t>Never pass or allow another vehicle to pass when loading or unloading </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301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Driving on School Grounds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Autofit/>
          </a:bodyPr>
          <a:lstStyle/>
          <a:p>
            <a:r>
              <a:rPr lang="en-US" sz="2400" b="1" dirty="0" smtClean="0">
                <a:latin typeface="Times New Roman" panose="02020603050405020304" pitchFamily="18" charset="0"/>
                <a:cs typeface="Times New Roman" panose="02020603050405020304" pitchFamily="18" charset="0"/>
              </a:rPr>
              <a:t>Check mirrors often before moving </a:t>
            </a:r>
          </a:p>
          <a:p>
            <a:r>
              <a:rPr lang="en-US" sz="2400" b="1" dirty="0" smtClean="0">
                <a:latin typeface="Times New Roman" panose="02020603050405020304" pitchFamily="18" charset="0"/>
                <a:cs typeface="Times New Roman" panose="02020603050405020304" pitchFamily="18" charset="0"/>
              </a:rPr>
              <a:t>Leave school grounds safely and orderly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88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Driving under Special Conditions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95350"/>
            <a:ext cx="8229600" cy="3429001"/>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Driving conditions vary greatly by location </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Special conditions put special responsibilities on the driver. The professional driver modifies driving approaches under unfavorable driving conditions.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82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Rural Driving</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95350"/>
            <a:ext cx="8229600" cy="3429001"/>
          </a:xfrm>
        </p:spPr>
        <p:txBody>
          <a:bodyPr/>
          <a:lstStyle/>
          <a:p>
            <a:r>
              <a:rPr lang="en-US" sz="2400" b="1" dirty="0" smtClean="0">
                <a:latin typeface="Times New Roman" panose="02020603050405020304" pitchFamily="18" charset="0"/>
                <a:cs typeface="Times New Roman" panose="02020603050405020304" pitchFamily="18" charset="0"/>
              </a:rPr>
              <a:t>Drive with caution and reduce speed on narrow roads</a:t>
            </a:r>
          </a:p>
          <a:p>
            <a:r>
              <a:rPr lang="en-US" sz="2400" b="1" dirty="0" smtClean="0">
                <a:latin typeface="Times New Roman" panose="02020603050405020304" pitchFamily="18" charset="0"/>
                <a:cs typeface="Times New Roman" panose="02020603050405020304" pitchFamily="18" charset="0"/>
              </a:rPr>
              <a:t>Be cautious of wild animals like deer possibly jumping out in front of the bus  </a:t>
            </a:r>
          </a:p>
          <a:p>
            <a:endParaRPr lang="en-US" dirty="0"/>
          </a:p>
        </p:txBody>
      </p:sp>
    </p:spTree>
    <p:extLst>
      <p:ext uri="{BB962C8B-B14F-4D97-AF65-F5344CB8AC3E}">
        <p14:creationId xmlns:p14="http://schemas.microsoft.com/office/powerpoint/2010/main" val="341614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Urban Driving</a:t>
            </a:r>
            <a:r>
              <a:rPr lang="en-US" dirty="0" smtClean="0"/>
              <a:t> </a:t>
            </a:r>
            <a:endParaRPr lang="en-US" dirty="0"/>
          </a:p>
        </p:txBody>
      </p:sp>
      <p:sp>
        <p:nvSpPr>
          <p:cNvPr id="3" name="Content Placeholder 2"/>
          <p:cNvSpPr>
            <a:spLocks noGrp="1"/>
          </p:cNvSpPr>
          <p:nvPr>
            <p:ph idx="1"/>
          </p:nvPr>
        </p:nvSpPr>
        <p:spPr>
          <a:xfrm>
            <a:off x="457200" y="895351"/>
            <a:ext cx="8229600" cy="3429000"/>
          </a:xfrm>
        </p:spPr>
        <p:txBody>
          <a:bodyPr>
            <a:normAutofit/>
          </a:bodyPr>
          <a:lstStyle/>
          <a:p>
            <a:r>
              <a:rPr lang="en-US" sz="2400" b="1" dirty="0" smtClean="0">
                <a:latin typeface="Times New Roman" panose="02020603050405020304" pitchFamily="18" charset="0"/>
                <a:cs typeface="Times New Roman" panose="02020603050405020304" pitchFamily="18" charset="0"/>
              </a:rPr>
              <a:t>Be aware of the frequency of intersection and limited escape routes</a:t>
            </a:r>
          </a:p>
          <a:p>
            <a:r>
              <a:rPr lang="en-US" sz="2400" b="1" dirty="0" smtClean="0">
                <a:latin typeface="Times New Roman" panose="02020603050405020304" pitchFamily="18" charset="0"/>
                <a:cs typeface="Times New Roman" panose="02020603050405020304" pitchFamily="18" charset="0"/>
              </a:rPr>
              <a:t>Speed of the vehicle should be consistent with traffic in the non-accelerate lane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46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Expressway Driving</a:t>
            </a:r>
            <a:r>
              <a:rPr lang="en-US" dirty="0" smtClean="0"/>
              <a:t> </a:t>
            </a:r>
            <a:endParaRPr lang="en-US" dirty="0"/>
          </a:p>
        </p:txBody>
      </p:sp>
      <p:sp>
        <p:nvSpPr>
          <p:cNvPr id="3" name="Content Placeholder 2"/>
          <p:cNvSpPr>
            <a:spLocks noGrp="1"/>
          </p:cNvSpPr>
          <p:nvPr>
            <p:ph idx="1"/>
          </p:nvPr>
        </p:nvSpPr>
        <p:spPr>
          <a:xfrm>
            <a:off x="457200" y="858371"/>
            <a:ext cx="8229600" cy="3465979"/>
          </a:xfrm>
        </p:spPr>
        <p:txBody>
          <a:bodyPr>
            <a:normAutofit/>
          </a:bodyPr>
          <a:lstStyle/>
          <a:p>
            <a:r>
              <a:rPr lang="en-US" sz="2400" b="1" dirty="0" smtClean="0">
                <a:latin typeface="Times New Roman" panose="02020603050405020304" pitchFamily="18" charset="0"/>
                <a:cs typeface="Times New Roman" panose="02020603050405020304" pitchFamily="18" charset="0"/>
              </a:rPr>
              <a:t>Be certain you are entering the correct ramp</a:t>
            </a:r>
          </a:p>
          <a:p>
            <a:r>
              <a:rPr lang="en-US" sz="2400" b="1" dirty="0" smtClean="0">
                <a:latin typeface="Times New Roman" panose="02020603050405020304" pitchFamily="18" charset="0"/>
                <a:cs typeface="Times New Roman" panose="02020603050405020304" pitchFamily="18" charset="0"/>
              </a:rPr>
              <a:t>Check traffic around you, signal and search for a gap</a:t>
            </a:r>
          </a:p>
          <a:p>
            <a:r>
              <a:rPr lang="en-US" sz="2400" b="1" dirty="0" smtClean="0">
                <a:latin typeface="Times New Roman" panose="02020603050405020304" pitchFamily="18" charset="0"/>
                <a:cs typeface="Times New Roman" panose="02020603050405020304" pitchFamily="18" charset="0"/>
              </a:rPr>
              <a:t>Accelerate speed to blend into traffic smoothly </a:t>
            </a:r>
          </a:p>
          <a:p>
            <a:r>
              <a:rPr lang="en-US" sz="2400" b="1" dirty="0" smtClean="0">
                <a:latin typeface="Times New Roman" panose="02020603050405020304" pitchFamily="18" charset="0"/>
                <a:cs typeface="Times New Roman" panose="02020603050405020304" pitchFamily="18" charset="0"/>
              </a:rPr>
              <a:t>Using caution as you merge, turn off signal and adjust speed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852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Driving in Darkness</a:t>
            </a:r>
            <a:r>
              <a:rPr lang="en-US" dirty="0" smtClean="0"/>
              <a:t> </a:t>
            </a:r>
            <a:endParaRPr lang="en-US" dirty="0"/>
          </a:p>
        </p:txBody>
      </p:sp>
      <p:sp>
        <p:nvSpPr>
          <p:cNvPr id="3" name="Content Placeholder 2"/>
          <p:cNvSpPr>
            <a:spLocks noGrp="1"/>
          </p:cNvSpPr>
          <p:nvPr>
            <p:ph idx="1"/>
          </p:nvPr>
        </p:nvSpPr>
        <p:spPr>
          <a:xfrm>
            <a:off x="457200" y="895351"/>
            <a:ext cx="8229600" cy="3429000"/>
          </a:xfrm>
        </p:spPr>
        <p:txBody>
          <a:bodyPr>
            <a:normAutofit/>
          </a:bodyPr>
          <a:lstStyle/>
          <a:p>
            <a:r>
              <a:rPr lang="en-US" sz="2400" b="1" dirty="0" smtClean="0">
                <a:latin typeface="Times New Roman" panose="02020603050405020304" pitchFamily="18" charset="0"/>
                <a:cs typeface="Times New Roman" panose="02020603050405020304" pitchFamily="18" charset="0"/>
              </a:rPr>
              <a:t>Prepare the bus by completing a through pre-trip, check and clean headlights, taillights, signal lights and windows</a:t>
            </a:r>
          </a:p>
          <a:p>
            <a:r>
              <a:rPr lang="en-US" sz="2400" b="1" dirty="0" smtClean="0">
                <a:latin typeface="Times New Roman" panose="02020603050405020304" pitchFamily="18" charset="0"/>
                <a:cs typeface="Times New Roman" panose="02020603050405020304" pitchFamily="18" charset="0"/>
              </a:rPr>
              <a:t>Lights will not help you see better in early twilight, but they will make it easier for other drivers to see you </a:t>
            </a:r>
          </a:p>
          <a:p>
            <a:r>
              <a:rPr lang="en-US" sz="2400" b="1" dirty="0" smtClean="0">
                <a:latin typeface="Times New Roman" panose="02020603050405020304" pitchFamily="18" charset="0"/>
                <a:cs typeface="Times New Roman" panose="02020603050405020304" pitchFamily="18" charset="0"/>
              </a:rPr>
              <a:t>Always reduce speed and increase your following distance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63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Activity Trips</a:t>
            </a:r>
            <a:r>
              <a:rPr lang="en-US" dirty="0" smtClean="0"/>
              <a:t> </a:t>
            </a:r>
            <a:endParaRPr lang="en-US" dirty="0"/>
          </a:p>
        </p:txBody>
      </p:sp>
      <p:sp>
        <p:nvSpPr>
          <p:cNvPr id="3" name="Content Placeholder 2"/>
          <p:cNvSpPr>
            <a:spLocks noGrp="1"/>
          </p:cNvSpPr>
          <p:nvPr>
            <p:ph idx="1"/>
          </p:nvPr>
        </p:nvSpPr>
        <p:spPr>
          <a:xfrm>
            <a:off x="457200" y="858371"/>
            <a:ext cx="8229600" cy="3465980"/>
          </a:xfrm>
        </p:spPr>
        <p:txBody>
          <a:bodyPr>
            <a:noAutofit/>
          </a:bodyPr>
          <a:lstStyle/>
          <a:p>
            <a:r>
              <a:rPr lang="en-US" sz="2400" b="1" dirty="0" smtClean="0">
                <a:latin typeface="Times New Roman" panose="02020603050405020304" pitchFamily="18" charset="0"/>
                <a:cs typeface="Times New Roman" panose="02020603050405020304" pitchFamily="18" charset="0"/>
              </a:rPr>
              <a:t>Prepare for </a:t>
            </a: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 trip by familiarizing yourself with the route </a:t>
            </a:r>
          </a:p>
          <a:p>
            <a:r>
              <a:rPr lang="en-US" sz="2400" b="1" dirty="0" smtClean="0">
                <a:latin typeface="Times New Roman" panose="02020603050405020304" pitchFamily="18" charset="0"/>
                <a:cs typeface="Times New Roman" panose="02020603050405020304" pitchFamily="18" charset="0"/>
              </a:rPr>
              <a:t>Designate the teacher or coach to maintain safe behavior on the bus </a:t>
            </a:r>
          </a:p>
          <a:p>
            <a:r>
              <a:rPr lang="en-US" sz="2400" b="1" dirty="0" smtClean="0">
                <a:latin typeface="Times New Roman" panose="02020603050405020304" pitchFamily="18" charset="0"/>
                <a:cs typeface="Times New Roman" panose="02020603050405020304" pitchFamily="18" charset="0"/>
              </a:rPr>
              <a:t>Never allow the emergency exits to be blocked </a:t>
            </a:r>
          </a:p>
          <a:p>
            <a:r>
              <a:rPr lang="en-US" sz="2400" b="1" dirty="0" smtClean="0">
                <a:latin typeface="Times New Roman" panose="02020603050405020304" pitchFamily="18" charset="0"/>
                <a:cs typeface="Times New Roman" panose="02020603050405020304" pitchFamily="18" charset="0"/>
              </a:rPr>
              <a:t>Always secure loose items </a:t>
            </a:r>
          </a:p>
          <a:p>
            <a:r>
              <a:rPr lang="en-US" sz="2400" b="1" dirty="0" smtClean="0">
                <a:latin typeface="Times New Roman" panose="02020603050405020304" pitchFamily="18" charset="0"/>
                <a:cs typeface="Times New Roman" panose="02020603050405020304" pitchFamily="18" charset="0"/>
              </a:rPr>
              <a:t>Inform all passengers of emergency procedures and how to use emergency equipment</a:t>
            </a:r>
          </a:p>
          <a:p>
            <a:r>
              <a:rPr lang="en-US" sz="2400" b="1" dirty="0" smtClean="0">
                <a:latin typeface="Times New Roman" panose="02020603050405020304" pitchFamily="18" charset="0"/>
                <a:cs typeface="Times New Roman" panose="02020603050405020304" pitchFamily="18" charset="0"/>
              </a:rPr>
              <a:t>Stay on schedule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26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SIPDE Technique</a:t>
            </a:r>
            <a:r>
              <a:rPr lang="en-US" dirty="0" smtClean="0"/>
              <a:t> </a:t>
            </a:r>
            <a:endParaRPr lang="en-US" dirty="0"/>
          </a:p>
        </p:txBody>
      </p:sp>
      <p:sp>
        <p:nvSpPr>
          <p:cNvPr id="3" name="Content Placeholder 2"/>
          <p:cNvSpPr>
            <a:spLocks noGrp="1"/>
          </p:cNvSpPr>
          <p:nvPr>
            <p:ph idx="1"/>
          </p:nvPr>
        </p:nvSpPr>
        <p:spPr>
          <a:xfrm>
            <a:off x="457200" y="895351"/>
            <a:ext cx="8229600" cy="3429000"/>
          </a:xfrm>
        </p:spPr>
        <p:txBody>
          <a:bodyPr>
            <a:normAutofit/>
          </a:bodyPr>
          <a:lstStyle/>
          <a:p>
            <a:r>
              <a:rPr lang="en-US" sz="2400" b="1" dirty="0" smtClean="0">
                <a:latin typeface="Times New Roman" panose="02020603050405020304" pitchFamily="18" charset="0"/>
                <a:cs typeface="Times New Roman" panose="02020603050405020304" pitchFamily="18" charset="0"/>
              </a:rPr>
              <a:t>Search – Search aggressively for potential hazards</a:t>
            </a:r>
          </a:p>
          <a:p>
            <a:r>
              <a:rPr lang="en-US" sz="2400" b="1" dirty="0" smtClean="0">
                <a:latin typeface="Times New Roman" panose="02020603050405020304" pitchFamily="18" charset="0"/>
                <a:cs typeface="Times New Roman" panose="02020603050405020304" pitchFamily="18" charset="0"/>
              </a:rPr>
              <a:t>Identify – Locate hazards and potential conflicts </a:t>
            </a:r>
          </a:p>
          <a:p>
            <a:r>
              <a:rPr lang="en-US" sz="2400" b="1" dirty="0" smtClean="0">
                <a:latin typeface="Times New Roman" panose="02020603050405020304" pitchFamily="18" charset="0"/>
                <a:cs typeface="Times New Roman" panose="02020603050405020304" pitchFamily="18" charset="0"/>
              </a:rPr>
              <a:t>Predict- Anticipate how the hazard may affect you</a:t>
            </a:r>
          </a:p>
          <a:p>
            <a:r>
              <a:rPr lang="en-US" sz="2400" b="1" dirty="0" smtClean="0">
                <a:latin typeface="Times New Roman" panose="02020603050405020304" pitchFamily="18" charset="0"/>
                <a:cs typeface="Times New Roman" panose="02020603050405020304" pitchFamily="18" charset="0"/>
              </a:rPr>
              <a:t>Decide- Determine how to reduce the hazard </a:t>
            </a:r>
          </a:p>
          <a:p>
            <a:r>
              <a:rPr lang="en-US" sz="2400" b="1" dirty="0" smtClean="0">
                <a:latin typeface="Times New Roman" panose="02020603050405020304" pitchFamily="18" charset="0"/>
                <a:cs typeface="Times New Roman" panose="02020603050405020304" pitchFamily="18" charset="0"/>
              </a:rPr>
              <a:t>Execute- Carry out your decision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04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sz="2800" b="1" dirty="0" smtClean="0">
                <a:latin typeface="Times New Roman" panose="02020603050405020304" pitchFamily="18" charset="0"/>
                <a:cs typeface="Times New Roman" panose="02020603050405020304" pitchFamily="18" charset="0"/>
              </a:rPr>
              <a:t>Connect with VDOE</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14800" y="1047751"/>
            <a:ext cx="4953000" cy="3276600"/>
          </a:xfrm>
        </p:spPr>
        <p:txBody>
          <a:bodyPr/>
          <a:lstStyle/>
          <a:p>
            <a:pPr marL="0" indent="0">
              <a:buNone/>
            </a:pPr>
            <a:r>
              <a:rPr lang="nl-NL" sz="2400" b="1" dirty="0" smtClean="0">
                <a:latin typeface="Times New Roman" panose="02020603050405020304" pitchFamily="18" charset="0"/>
                <a:cs typeface="Times New Roman" panose="02020603050405020304" pitchFamily="18" charset="0"/>
              </a:rPr>
              <a:t>Jackie.Johnson@doe.virginia.gov</a:t>
            </a:r>
          </a:p>
          <a:p>
            <a:pPr marL="0" indent="0">
              <a:buNone/>
            </a:pPr>
            <a:r>
              <a:rPr lang="nl-NL" sz="2400" b="1" dirty="0" smtClean="0">
                <a:latin typeface="Times New Roman" panose="02020603050405020304" pitchFamily="18" charset="0"/>
                <a:cs typeface="Times New Roman" panose="02020603050405020304" pitchFamily="18" charset="0"/>
              </a:rPr>
              <a:t>Twitter</a:t>
            </a:r>
            <a:r>
              <a:rPr lang="nl-NL" sz="2400" b="1" dirty="0">
                <a:latin typeface="Times New Roman" panose="02020603050405020304" pitchFamily="18" charset="0"/>
                <a:cs typeface="Times New Roman" panose="02020603050405020304" pitchFamily="18" charset="0"/>
              </a:rPr>
              <a:t>: @</a:t>
            </a:r>
            <a:r>
              <a:rPr lang="nl-NL" sz="2400" b="1" dirty="0" smtClean="0">
                <a:latin typeface="Times New Roman" panose="02020603050405020304" pitchFamily="18" charset="0"/>
                <a:cs typeface="Times New Roman" panose="02020603050405020304" pitchFamily="18" charset="0"/>
              </a:rPr>
              <a:t>VDOE_News</a:t>
            </a:r>
            <a:br>
              <a:rPr lang="nl-NL" sz="2400" b="1" dirty="0" smtClean="0">
                <a:latin typeface="Times New Roman" panose="02020603050405020304" pitchFamily="18" charset="0"/>
                <a:cs typeface="Times New Roman" panose="02020603050405020304" pitchFamily="18" charset="0"/>
              </a:rPr>
            </a:br>
            <a:r>
              <a:rPr lang="nl-NL" sz="2400" b="1" dirty="0" smtClean="0">
                <a:latin typeface="Times New Roman" panose="02020603050405020304" pitchFamily="18" charset="0"/>
                <a:cs typeface="Times New Roman" panose="02020603050405020304" pitchFamily="18" charset="0"/>
              </a:rPr>
              <a:t>Facebook</a:t>
            </a:r>
            <a:r>
              <a:rPr lang="nl-NL" sz="2400" b="1" dirty="0">
                <a:latin typeface="Times New Roman" panose="02020603050405020304" pitchFamily="18" charset="0"/>
                <a:cs typeface="Times New Roman" panose="02020603050405020304" pitchFamily="18" charset="0"/>
              </a:rPr>
              <a:t>: @VDOENews</a:t>
            </a:r>
          </a:p>
          <a:p>
            <a:pPr marL="0" indent="0">
              <a:buNone/>
            </a:pPr>
            <a:r>
              <a:rPr lang="nl-NL" sz="2400" b="1" dirty="0">
                <a:latin typeface="Times New Roman" panose="02020603050405020304" pitchFamily="18" charset="0"/>
                <a:cs typeface="Times New Roman" panose="02020603050405020304" pitchFamily="18" charset="0"/>
              </a:rPr>
              <a:t>#VAis4Learners </a:t>
            </a:r>
            <a:r>
              <a:rPr lang="nl-NL" sz="2400" b="1" dirty="0" smtClean="0">
                <a:latin typeface="Times New Roman" panose="02020603050405020304" pitchFamily="18" charset="0"/>
                <a:cs typeface="Times New Roman" panose="02020603050405020304" pitchFamily="18" charset="0"/>
              </a:rPr>
              <a:t>#EdEquityVA</a:t>
            </a:r>
            <a:endParaRPr lang="en-US" sz="2400" dirty="0">
              <a:latin typeface="Times New Roman" panose="02020603050405020304" pitchFamily="18" charset="0"/>
              <a:cs typeface="Times New Roman" panose="02020603050405020304" pitchFamily="18" charset="0"/>
            </a:endParaRPr>
          </a:p>
        </p:txBody>
      </p:sp>
      <p:grpSp>
        <p:nvGrpSpPr>
          <p:cNvPr id="4" name="Group 3" title="social media logos: Twitter, Facebook, and LinkedIn"/>
          <p:cNvGrpSpPr/>
          <p:nvPr/>
        </p:nvGrpSpPr>
        <p:grpSpPr>
          <a:xfrm>
            <a:off x="4190999" y="3028950"/>
            <a:ext cx="2995071" cy="875260"/>
            <a:chOff x="2235200" y="5089418"/>
            <a:chExt cx="5791200" cy="1692383"/>
          </a:xfrm>
        </p:grpSpPr>
        <p:pic>
          <p:nvPicPr>
            <p:cNvPr id="5" name="Picture 4" title="twitter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Fuel Types of Schools Buses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smtClean="0">
                <a:latin typeface="Times New Roman" panose="02020603050405020304" pitchFamily="18" charset="0"/>
                <a:cs typeface="Times New Roman" panose="02020603050405020304" pitchFamily="18" charset="0"/>
              </a:rPr>
              <a:t>Electric</a:t>
            </a:r>
          </a:p>
          <a:p>
            <a:r>
              <a:rPr lang="en-US" sz="2400" b="1" dirty="0" smtClean="0">
                <a:latin typeface="Times New Roman" panose="02020603050405020304" pitchFamily="18" charset="0"/>
                <a:cs typeface="Times New Roman" panose="02020603050405020304" pitchFamily="18" charset="0"/>
              </a:rPr>
              <a:t>Propane</a:t>
            </a:r>
          </a:p>
          <a:p>
            <a:r>
              <a:rPr lang="en-US" sz="2400" b="1" dirty="0" smtClean="0">
                <a:latin typeface="Times New Roman" panose="02020603050405020304" pitchFamily="18" charset="0"/>
                <a:cs typeface="Times New Roman" panose="02020603050405020304" pitchFamily="18" charset="0"/>
              </a:rPr>
              <a:t>Diesel </a:t>
            </a:r>
          </a:p>
          <a:p>
            <a:r>
              <a:rPr lang="en-US" sz="2400" b="1" dirty="0" smtClean="0">
                <a:latin typeface="Times New Roman" panose="02020603050405020304" pitchFamily="18" charset="0"/>
                <a:cs typeface="Times New Roman" panose="02020603050405020304" pitchFamily="18" charset="0"/>
              </a:rPr>
              <a:t>Gas</a:t>
            </a:r>
            <a:r>
              <a:rPr lang="en-US" dirty="0" smtClean="0"/>
              <a:t> </a:t>
            </a:r>
          </a:p>
        </p:txBody>
      </p:sp>
    </p:spTree>
    <p:extLst>
      <p:ext uri="{BB962C8B-B14F-4D97-AF65-F5344CB8AC3E}">
        <p14:creationId xmlns:p14="http://schemas.microsoft.com/office/powerpoint/2010/main" val="423432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School Bus Size</a:t>
            </a:r>
            <a:r>
              <a:rPr lang="en-US" dirty="0" smtClean="0"/>
              <a:t> </a:t>
            </a:r>
            <a:endParaRPr lang="en-US" dirty="0"/>
          </a:p>
        </p:txBody>
      </p:sp>
      <p:graphicFrame>
        <p:nvGraphicFramePr>
          <p:cNvPr id="4" name="Content Placeholder 3" descr="School Bus Types with size of each type." title="School Bus Size"/>
          <p:cNvGraphicFramePr>
            <a:graphicFrameLocks noGrp="1"/>
          </p:cNvGraphicFramePr>
          <p:nvPr>
            <p:ph idx="1"/>
            <p:extLst>
              <p:ext uri="{D42A27DB-BD31-4B8C-83A1-F6EECF244321}">
                <p14:modId xmlns:p14="http://schemas.microsoft.com/office/powerpoint/2010/main" val="1585549353"/>
              </p:ext>
            </p:extLst>
          </p:nvPr>
        </p:nvGraphicFramePr>
        <p:xfrm>
          <a:off x="457200" y="1200150"/>
          <a:ext cx="8229600" cy="25958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5323407"/>
                    </a:ext>
                  </a:extLst>
                </a:gridCol>
                <a:gridCol w="2057400">
                  <a:extLst>
                    <a:ext uri="{9D8B030D-6E8A-4147-A177-3AD203B41FA5}">
                      <a16:colId xmlns:a16="http://schemas.microsoft.com/office/drawing/2014/main" val="3875939327"/>
                    </a:ext>
                  </a:extLst>
                </a:gridCol>
                <a:gridCol w="2057400">
                  <a:extLst>
                    <a:ext uri="{9D8B030D-6E8A-4147-A177-3AD203B41FA5}">
                      <a16:colId xmlns:a16="http://schemas.microsoft.com/office/drawing/2014/main" val="3537299839"/>
                    </a:ext>
                  </a:extLst>
                </a:gridCol>
                <a:gridCol w="2057400">
                  <a:extLst>
                    <a:ext uri="{9D8B030D-6E8A-4147-A177-3AD203B41FA5}">
                      <a16:colId xmlns:a16="http://schemas.microsoft.com/office/drawing/2014/main" val="1783156459"/>
                    </a:ext>
                  </a:extLst>
                </a:gridCol>
              </a:tblGrid>
              <a:tr h="370840">
                <a:tc>
                  <a:txBody>
                    <a:bodyPr/>
                    <a:lstStyle/>
                    <a:p>
                      <a:r>
                        <a:rPr lang="en-US" dirty="0" smtClean="0"/>
                        <a:t>Bus Type</a:t>
                      </a:r>
                      <a:endParaRPr lang="en-US" dirty="0"/>
                    </a:p>
                  </a:txBody>
                  <a:tcPr/>
                </a:tc>
                <a:tc>
                  <a:txBody>
                    <a:bodyPr/>
                    <a:lstStyle/>
                    <a:p>
                      <a:r>
                        <a:rPr lang="en-US" dirty="0" smtClean="0"/>
                        <a:t>Type A</a:t>
                      </a:r>
                      <a:endParaRPr lang="en-US" dirty="0"/>
                    </a:p>
                  </a:txBody>
                  <a:tcPr/>
                </a:tc>
                <a:tc>
                  <a:txBody>
                    <a:bodyPr/>
                    <a:lstStyle/>
                    <a:p>
                      <a:r>
                        <a:rPr lang="en-US" dirty="0" smtClean="0"/>
                        <a:t>Type C</a:t>
                      </a:r>
                      <a:endParaRPr lang="en-US" dirty="0"/>
                    </a:p>
                  </a:txBody>
                  <a:tcPr/>
                </a:tc>
                <a:tc>
                  <a:txBody>
                    <a:bodyPr/>
                    <a:lstStyle/>
                    <a:p>
                      <a:r>
                        <a:rPr lang="en-US" dirty="0" smtClean="0"/>
                        <a:t>Type D </a:t>
                      </a:r>
                      <a:endParaRPr lang="en-US" dirty="0"/>
                    </a:p>
                  </a:txBody>
                  <a:tcPr/>
                </a:tc>
                <a:extLst>
                  <a:ext uri="{0D108BD9-81ED-4DB2-BD59-A6C34878D82A}">
                    <a16:rowId xmlns:a16="http://schemas.microsoft.com/office/drawing/2014/main" val="4012996805"/>
                  </a:ext>
                </a:extLst>
              </a:tr>
              <a:tr h="370840">
                <a:tc>
                  <a:txBody>
                    <a:bodyPr/>
                    <a:lstStyle/>
                    <a:p>
                      <a:r>
                        <a:rPr lang="en-US" dirty="0" smtClean="0"/>
                        <a:t>Weight</a:t>
                      </a:r>
                      <a:endParaRPr lang="en-US" dirty="0"/>
                    </a:p>
                  </a:txBody>
                  <a:tcPr/>
                </a:tc>
                <a:tc>
                  <a:txBody>
                    <a:bodyPr/>
                    <a:lstStyle/>
                    <a:p>
                      <a:r>
                        <a:rPr lang="en-US" dirty="0" smtClean="0"/>
                        <a:t>Up</a:t>
                      </a:r>
                      <a:r>
                        <a:rPr lang="en-US" baseline="0" dirty="0" smtClean="0"/>
                        <a:t> to 10,000</a:t>
                      </a:r>
                      <a:endParaRPr lang="en-US" dirty="0"/>
                    </a:p>
                  </a:txBody>
                  <a:tcPr/>
                </a:tc>
                <a:tc>
                  <a:txBody>
                    <a:bodyPr/>
                    <a:lstStyle/>
                    <a:p>
                      <a:r>
                        <a:rPr lang="en-US" dirty="0" smtClean="0"/>
                        <a:t>18,000</a:t>
                      </a:r>
                      <a:r>
                        <a:rPr lang="en-US" baseline="0" dirty="0" smtClean="0"/>
                        <a:t> to 35,000</a:t>
                      </a:r>
                      <a:endParaRPr lang="en-US" dirty="0"/>
                    </a:p>
                  </a:txBody>
                  <a:tcPr/>
                </a:tc>
                <a:tc>
                  <a:txBody>
                    <a:bodyPr/>
                    <a:lstStyle/>
                    <a:p>
                      <a:r>
                        <a:rPr lang="en-US" dirty="0" smtClean="0"/>
                        <a:t>27,000</a:t>
                      </a:r>
                      <a:r>
                        <a:rPr lang="en-US" baseline="0" dirty="0" smtClean="0"/>
                        <a:t> to 37,000</a:t>
                      </a:r>
                      <a:endParaRPr lang="en-US" dirty="0"/>
                    </a:p>
                  </a:txBody>
                  <a:tcPr/>
                </a:tc>
                <a:extLst>
                  <a:ext uri="{0D108BD9-81ED-4DB2-BD59-A6C34878D82A}">
                    <a16:rowId xmlns:a16="http://schemas.microsoft.com/office/drawing/2014/main" val="1304750145"/>
                  </a:ext>
                </a:extLst>
              </a:tr>
              <a:tr h="370840">
                <a:tc>
                  <a:txBody>
                    <a:bodyPr/>
                    <a:lstStyle/>
                    <a:p>
                      <a:r>
                        <a:rPr lang="en-US" dirty="0" smtClean="0"/>
                        <a:t>Height</a:t>
                      </a:r>
                      <a:endParaRPr lang="en-US" dirty="0"/>
                    </a:p>
                  </a:txBody>
                  <a:tcPr/>
                </a:tc>
                <a:tc>
                  <a:txBody>
                    <a:bodyPr/>
                    <a:lstStyle/>
                    <a:p>
                      <a:r>
                        <a:rPr lang="en-US" dirty="0" smtClean="0"/>
                        <a:t>9.1 feet</a:t>
                      </a:r>
                      <a:endParaRPr lang="en-US" dirty="0"/>
                    </a:p>
                  </a:txBody>
                  <a:tcPr/>
                </a:tc>
                <a:tc>
                  <a:txBody>
                    <a:bodyPr/>
                    <a:lstStyle/>
                    <a:p>
                      <a:r>
                        <a:rPr lang="en-US" dirty="0" smtClean="0"/>
                        <a:t>9.9 ft. to 10.4 ft.</a:t>
                      </a:r>
                      <a:endParaRPr lang="en-US" dirty="0"/>
                    </a:p>
                  </a:txBody>
                  <a:tcPr/>
                </a:tc>
                <a:tc>
                  <a:txBody>
                    <a:bodyPr/>
                    <a:lstStyle/>
                    <a:p>
                      <a:r>
                        <a:rPr lang="en-US" dirty="0" smtClean="0"/>
                        <a:t>9.9 ft.</a:t>
                      </a:r>
                      <a:r>
                        <a:rPr lang="en-US" baseline="0" dirty="0" smtClean="0"/>
                        <a:t> to 10.4 ft. </a:t>
                      </a:r>
                      <a:endParaRPr lang="en-US" dirty="0"/>
                    </a:p>
                  </a:txBody>
                  <a:tcPr/>
                </a:tc>
                <a:extLst>
                  <a:ext uri="{0D108BD9-81ED-4DB2-BD59-A6C34878D82A}">
                    <a16:rowId xmlns:a16="http://schemas.microsoft.com/office/drawing/2014/main" val="1620127743"/>
                  </a:ext>
                </a:extLst>
              </a:tr>
              <a:tr h="370840">
                <a:tc>
                  <a:txBody>
                    <a:bodyPr/>
                    <a:lstStyle/>
                    <a:p>
                      <a:r>
                        <a:rPr lang="en-US" dirty="0" smtClean="0"/>
                        <a:t>Width</a:t>
                      </a:r>
                      <a:endParaRPr lang="en-US" dirty="0"/>
                    </a:p>
                  </a:txBody>
                  <a:tcPr/>
                </a:tc>
                <a:tc>
                  <a:txBody>
                    <a:bodyPr/>
                    <a:lstStyle/>
                    <a:p>
                      <a:r>
                        <a:rPr lang="en-US" dirty="0" smtClean="0"/>
                        <a:t>93 inches</a:t>
                      </a:r>
                      <a:endParaRPr lang="en-US" dirty="0"/>
                    </a:p>
                  </a:txBody>
                  <a:tcPr/>
                </a:tc>
                <a:tc>
                  <a:txBody>
                    <a:bodyPr/>
                    <a:lstStyle/>
                    <a:p>
                      <a:r>
                        <a:rPr lang="en-US" dirty="0" smtClean="0"/>
                        <a:t>93 to 96 inches</a:t>
                      </a:r>
                      <a:endParaRPr lang="en-US" dirty="0"/>
                    </a:p>
                  </a:txBody>
                  <a:tcPr/>
                </a:tc>
                <a:tc>
                  <a:txBody>
                    <a:bodyPr/>
                    <a:lstStyle/>
                    <a:p>
                      <a:r>
                        <a:rPr lang="en-US" dirty="0" smtClean="0"/>
                        <a:t>93 to 96 inches</a:t>
                      </a:r>
                      <a:endParaRPr lang="en-US" dirty="0"/>
                    </a:p>
                  </a:txBody>
                  <a:tcPr/>
                </a:tc>
                <a:extLst>
                  <a:ext uri="{0D108BD9-81ED-4DB2-BD59-A6C34878D82A}">
                    <a16:rowId xmlns:a16="http://schemas.microsoft.com/office/drawing/2014/main" val="3055295312"/>
                  </a:ext>
                </a:extLst>
              </a:tr>
              <a:tr h="370840">
                <a:tc>
                  <a:txBody>
                    <a:bodyPr/>
                    <a:lstStyle/>
                    <a:p>
                      <a:r>
                        <a:rPr lang="en-US" dirty="0" smtClean="0"/>
                        <a:t>Wheelbase</a:t>
                      </a:r>
                      <a:endParaRPr lang="en-US" dirty="0"/>
                    </a:p>
                  </a:txBody>
                  <a:tcPr/>
                </a:tc>
                <a:tc>
                  <a:txBody>
                    <a:bodyPr/>
                    <a:lstStyle/>
                    <a:p>
                      <a:r>
                        <a:rPr lang="en-US" dirty="0" smtClean="0"/>
                        <a:t>138 inches</a:t>
                      </a:r>
                      <a:endParaRPr lang="en-US" dirty="0"/>
                    </a:p>
                  </a:txBody>
                  <a:tcPr/>
                </a:tc>
                <a:tc>
                  <a:txBody>
                    <a:bodyPr/>
                    <a:lstStyle/>
                    <a:p>
                      <a:r>
                        <a:rPr lang="en-US" dirty="0" smtClean="0"/>
                        <a:t>149.6 to</a:t>
                      </a:r>
                      <a:r>
                        <a:rPr lang="en-US" baseline="0" dirty="0" smtClean="0"/>
                        <a:t> 276 inches</a:t>
                      </a:r>
                      <a:endParaRPr lang="en-US" dirty="0"/>
                    </a:p>
                  </a:txBody>
                  <a:tcPr/>
                </a:tc>
                <a:tc>
                  <a:txBody>
                    <a:bodyPr/>
                    <a:lstStyle/>
                    <a:p>
                      <a:r>
                        <a:rPr lang="en-US" dirty="0" smtClean="0"/>
                        <a:t>136 to 276 inches</a:t>
                      </a:r>
                      <a:endParaRPr lang="en-US" dirty="0"/>
                    </a:p>
                  </a:txBody>
                  <a:tcPr/>
                </a:tc>
                <a:extLst>
                  <a:ext uri="{0D108BD9-81ED-4DB2-BD59-A6C34878D82A}">
                    <a16:rowId xmlns:a16="http://schemas.microsoft.com/office/drawing/2014/main" val="3979935776"/>
                  </a:ext>
                </a:extLst>
              </a:tr>
              <a:tr h="370840">
                <a:tc>
                  <a:txBody>
                    <a:bodyPr/>
                    <a:lstStyle/>
                    <a:p>
                      <a:r>
                        <a:rPr lang="en-US" dirty="0" smtClean="0"/>
                        <a:t>Turning Radius</a:t>
                      </a:r>
                      <a:endParaRPr lang="en-US" dirty="0"/>
                    </a:p>
                  </a:txBody>
                  <a:tcPr/>
                </a:tc>
                <a:tc>
                  <a:txBody>
                    <a:bodyPr/>
                    <a:lstStyle/>
                    <a:p>
                      <a:r>
                        <a:rPr lang="en-US" dirty="0" smtClean="0"/>
                        <a:t>25 feet</a:t>
                      </a:r>
                      <a:endParaRPr lang="en-US" dirty="0"/>
                    </a:p>
                  </a:txBody>
                  <a:tcPr/>
                </a:tc>
                <a:tc>
                  <a:txBody>
                    <a:bodyPr/>
                    <a:lstStyle/>
                    <a:p>
                      <a:r>
                        <a:rPr lang="en-US" dirty="0" smtClean="0"/>
                        <a:t>23 to 38 feet</a:t>
                      </a:r>
                      <a:endParaRPr lang="en-US" dirty="0"/>
                    </a:p>
                  </a:txBody>
                  <a:tcPr/>
                </a:tc>
                <a:tc>
                  <a:txBody>
                    <a:bodyPr/>
                    <a:lstStyle/>
                    <a:p>
                      <a:r>
                        <a:rPr lang="en-US" dirty="0" smtClean="0"/>
                        <a:t>21.3 to 34.24 feet</a:t>
                      </a:r>
                      <a:endParaRPr lang="en-US" dirty="0"/>
                    </a:p>
                  </a:txBody>
                  <a:tcPr/>
                </a:tc>
                <a:extLst>
                  <a:ext uri="{0D108BD9-81ED-4DB2-BD59-A6C34878D82A}">
                    <a16:rowId xmlns:a16="http://schemas.microsoft.com/office/drawing/2014/main" val="1484589647"/>
                  </a:ext>
                </a:extLst>
              </a:tr>
              <a:tr h="370840">
                <a:tc>
                  <a:txBody>
                    <a:bodyPr/>
                    <a:lstStyle/>
                    <a:p>
                      <a:r>
                        <a:rPr lang="en-US" dirty="0" smtClean="0"/>
                        <a:t>Length</a:t>
                      </a:r>
                      <a:endParaRPr lang="en-US" dirty="0"/>
                    </a:p>
                  </a:txBody>
                  <a:tcPr/>
                </a:tc>
                <a:tc>
                  <a:txBody>
                    <a:bodyPr/>
                    <a:lstStyle/>
                    <a:p>
                      <a:r>
                        <a:rPr lang="en-US" dirty="0" smtClean="0"/>
                        <a:t>13 to 17.5 feet</a:t>
                      </a:r>
                      <a:endParaRPr lang="en-US" dirty="0"/>
                    </a:p>
                  </a:txBody>
                  <a:tcPr/>
                </a:tc>
                <a:tc>
                  <a:txBody>
                    <a:bodyPr/>
                    <a:lstStyle/>
                    <a:p>
                      <a:r>
                        <a:rPr lang="en-US" dirty="0" smtClean="0"/>
                        <a:t>20.9 TO 38.9 feet</a:t>
                      </a:r>
                      <a:endParaRPr lang="en-US" dirty="0"/>
                    </a:p>
                  </a:txBody>
                  <a:tcPr/>
                </a:tc>
                <a:tc>
                  <a:txBody>
                    <a:bodyPr/>
                    <a:lstStyle/>
                    <a:p>
                      <a:r>
                        <a:rPr lang="en-US" dirty="0" smtClean="0"/>
                        <a:t>27.3 to 39.11 feet </a:t>
                      </a:r>
                      <a:endParaRPr lang="en-US" dirty="0"/>
                    </a:p>
                  </a:txBody>
                  <a:tcPr/>
                </a:tc>
                <a:extLst>
                  <a:ext uri="{0D108BD9-81ED-4DB2-BD59-A6C34878D82A}">
                    <a16:rowId xmlns:a16="http://schemas.microsoft.com/office/drawing/2014/main" val="2945242481"/>
                  </a:ext>
                </a:extLst>
              </a:tr>
            </a:tbl>
          </a:graphicData>
        </a:graphic>
      </p:graphicFrame>
    </p:spTree>
    <p:extLst>
      <p:ext uri="{BB962C8B-B14F-4D97-AF65-F5344CB8AC3E}">
        <p14:creationId xmlns:p14="http://schemas.microsoft.com/office/powerpoint/2010/main" val="196047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Times New Roman" panose="02020603050405020304" pitchFamily="18" charset="0"/>
                <a:cs typeface="Times New Roman" panose="02020603050405020304" pitchFamily="18" charset="0"/>
              </a:rPr>
              <a:t>Starting The Bus</a:t>
            </a:r>
            <a:r>
              <a:rPr lang="en-US" dirty="0" smtClean="0"/>
              <a:t> </a:t>
            </a:r>
            <a:endParaRPr lang="en-US" dirty="0"/>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smtClean="0">
                <a:latin typeface="Times New Roman" panose="02020603050405020304" pitchFamily="18" charset="0"/>
                <a:cs typeface="Times New Roman" panose="02020603050405020304" pitchFamily="18" charset="0"/>
              </a:rPr>
              <a:t>Adjust the driver’s seat and mirrors</a:t>
            </a:r>
          </a:p>
          <a:p>
            <a:r>
              <a:rPr lang="en-US" sz="2400" b="1" dirty="0" smtClean="0">
                <a:latin typeface="Times New Roman" panose="02020603050405020304" pitchFamily="18" charset="0"/>
                <a:cs typeface="Times New Roman" panose="02020603050405020304" pitchFamily="18" charset="0"/>
              </a:rPr>
              <a:t>Fasten seatbelt</a:t>
            </a:r>
          </a:p>
          <a:p>
            <a:r>
              <a:rPr lang="en-US" sz="2400" b="1" dirty="0" smtClean="0">
                <a:latin typeface="Times New Roman" panose="02020603050405020304" pitchFamily="18" charset="0"/>
                <a:cs typeface="Times New Roman" panose="02020603050405020304" pitchFamily="18" charset="0"/>
              </a:rPr>
              <a:t>Set the parking brake and place transmission in neutral </a:t>
            </a:r>
          </a:p>
          <a:p>
            <a:r>
              <a:rPr lang="en-US" sz="2400" b="1" dirty="0" smtClean="0">
                <a:latin typeface="Times New Roman" panose="02020603050405020304" pitchFamily="18" charset="0"/>
                <a:cs typeface="Times New Roman" panose="02020603050405020304" pitchFamily="18" charset="0"/>
              </a:rPr>
              <a:t>Turn ignition key to the right to check gauges</a:t>
            </a:r>
          </a:p>
        </p:txBody>
      </p:sp>
    </p:spTree>
    <p:extLst>
      <p:ext uri="{BB962C8B-B14F-4D97-AF65-F5344CB8AC3E}">
        <p14:creationId xmlns:p14="http://schemas.microsoft.com/office/powerpoint/2010/main" val="329972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Checking The Gauges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49"/>
            <a:ext cx="8229600" cy="3352801"/>
          </a:xfrm>
        </p:spPr>
        <p:txBody>
          <a:bodyPr>
            <a:normAutofit/>
          </a:bodyPr>
          <a:lstStyle/>
          <a:p>
            <a:pPr marL="0" indent="0">
              <a:buNone/>
            </a:pPr>
            <a:r>
              <a:rPr lang="en-US" sz="2400" b="1" dirty="0" smtClean="0">
                <a:latin typeface="Times New Roman" panose="02020603050405020304" pitchFamily="18" charset="0"/>
                <a:cs typeface="Times New Roman" panose="02020603050405020304" pitchFamily="18" charset="0"/>
              </a:rPr>
              <a:t>Oil- Check operation (see owner’s manual)</a:t>
            </a:r>
          </a:p>
          <a:p>
            <a:pPr marL="0" indent="0">
              <a:buNone/>
            </a:pPr>
            <a:r>
              <a:rPr lang="en-US" sz="2400" b="1" dirty="0" smtClean="0">
                <a:latin typeface="Times New Roman" panose="02020603050405020304" pitchFamily="18" charset="0"/>
                <a:cs typeface="Times New Roman" panose="02020603050405020304" pitchFamily="18" charset="0"/>
              </a:rPr>
              <a:t>Fuel- At least ½ full, ideally tank should be full</a:t>
            </a:r>
          </a:p>
          <a:p>
            <a:pPr marL="0" indent="0">
              <a:buNone/>
            </a:pPr>
            <a:r>
              <a:rPr lang="en-US" sz="2400" b="1" dirty="0" smtClean="0">
                <a:latin typeface="Times New Roman" panose="02020603050405020304" pitchFamily="18" charset="0"/>
                <a:cs typeface="Times New Roman" panose="02020603050405020304" pitchFamily="18" charset="0"/>
              </a:rPr>
              <a:t>Air pressure- 100 + lbs. per square inch </a:t>
            </a:r>
          </a:p>
          <a:p>
            <a:pPr marL="0" indent="0">
              <a:buNone/>
            </a:pPr>
            <a:r>
              <a:rPr lang="en-US" sz="2400" b="1" dirty="0" smtClean="0">
                <a:latin typeface="Times New Roman" panose="02020603050405020304" pitchFamily="18" charset="0"/>
                <a:cs typeface="Times New Roman" panose="02020603050405020304" pitchFamily="18" charset="0"/>
              </a:rPr>
              <a:t>Voltmeter- Check for operation </a:t>
            </a:r>
          </a:p>
          <a:p>
            <a:pPr marL="0" indent="0">
              <a:buNone/>
            </a:pPr>
            <a:r>
              <a:rPr lang="en-US" sz="2400" b="1" dirty="0" smtClean="0">
                <a:latin typeface="Times New Roman" panose="02020603050405020304" pitchFamily="18" charset="0"/>
                <a:cs typeface="Times New Roman" panose="02020603050405020304" pitchFamily="18" charset="0"/>
              </a:rPr>
              <a:t>Engine Temperature- Check for operation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94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Starting and Accelerating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1"/>
            <a:ext cx="8229600" cy="3352800"/>
          </a:xfrm>
        </p:spPr>
        <p:txBody>
          <a:bodyPr>
            <a:normAutofit/>
          </a:bodyPr>
          <a:lstStyle/>
          <a:p>
            <a:r>
              <a:rPr lang="en-US" sz="2400" b="1" dirty="0" smtClean="0">
                <a:latin typeface="Times New Roman" panose="02020603050405020304" pitchFamily="18" charset="0"/>
                <a:cs typeface="Times New Roman" panose="02020603050405020304" pitchFamily="18" charset="0"/>
              </a:rPr>
              <a:t>Apply service brake and release parking brake</a:t>
            </a:r>
          </a:p>
          <a:p>
            <a:r>
              <a:rPr lang="en-US" sz="2400" b="1" dirty="0" smtClean="0">
                <a:latin typeface="Times New Roman" panose="02020603050405020304" pitchFamily="18" charset="0"/>
                <a:cs typeface="Times New Roman" panose="02020603050405020304" pitchFamily="18" charset="0"/>
              </a:rPr>
              <a:t>Place bus in “Drive” for an automatic</a:t>
            </a:r>
          </a:p>
          <a:p>
            <a:r>
              <a:rPr lang="en-US" sz="2400" b="1" dirty="0" smtClean="0">
                <a:latin typeface="Times New Roman" panose="02020603050405020304" pitchFamily="18" charset="0"/>
                <a:cs typeface="Times New Roman" panose="02020603050405020304" pitchFamily="18" charset="0"/>
              </a:rPr>
              <a:t>Check mirrors for approaching traffic and signal your intentions  </a:t>
            </a:r>
          </a:p>
          <a:p>
            <a:r>
              <a:rPr lang="en-US" sz="2400" b="1" dirty="0" smtClean="0">
                <a:latin typeface="Times New Roman" panose="02020603050405020304" pitchFamily="18" charset="0"/>
                <a:cs typeface="Times New Roman" panose="02020603050405020304" pitchFamily="18" charset="0"/>
              </a:rPr>
              <a:t>Depress accelerator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92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smtClean="0">
                <a:latin typeface="Times New Roman" panose="02020603050405020304" pitchFamily="18" charset="0"/>
                <a:cs typeface="Times New Roman" panose="02020603050405020304" pitchFamily="18" charset="0"/>
              </a:rPr>
              <a:t>Smooth Stopping</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95351"/>
            <a:ext cx="7467600" cy="3429000"/>
          </a:xfrm>
        </p:spPr>
        <p:txBody>
          <a:bodyPr>
            <a:normAutofit/>
          </a:bodyPr>
          <a:lstStyle/>
          <a:p>
            <a:pPr marL="0" indent="0">
              <a:lnSpc>
                <a:spcPct val="150000"/>
              </a:lnSpc>
              <a:buNone/>
            </a:pPr>
            <a:r>
              <a:rPr lang="en-US" sz="2400" b="1" dirty="0" smtClean="0">
                <a:latin typeface="Times New Roman" panose="02020603050405020304" pitchFamily="18" charset="0"/>
                <a:cs typeface="Times New Roman" panose="02020603050405020304" pitchFamily="18" charset="0"/>
              </a:rPr>
              <a:t>Requires you to think and plan</a:t>
            </a:r>
          </a:p>
          <a:p>
            <a:pPr marL="0" indent="0">
              <a:lnSpc>
                <a:spcPct val="150000"/>
              </a:lnSpc>
              <a:buNone/>
            </a:pPr>
            <a:r>
              <a:rPr lang="en-US" sz="2400" b="1" dirty="0" smtClean="0">
                <a:latin typeface="Times New Roman" panose="02020603050405020304" pitchFamily="18" charset="0"/>
                <a:cs typeface="Times New Roman" panose="02020603050405020304" pitchFamily="18" charset="0"/>
              </a:rPr>
              <a:t>Total stopping distance= Perception distance + Reaction distance + Brake lag + Braking distance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21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t_d_driving_fundamentals.potx" id="{A43134B2-95E6-4F47-B222-6A049EA66400}" vid="{E13A246F-95A5-4397-A0CC-A2E61F2E0F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unit_d_driving_fundamentals</Template>
  <TotalTime>377</TotalTime>
  <Words>1710</Words>
  <Application>Microsoft Office PowerPoint</Application>
  <PresentationFormat>On-screen Show (16:9)</PresentationFormat>
  <Paragraphs>208</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Office Theme</vt:lpstr>
      <vt:lpstr>Driving Fundamentals</vt:lpstr>
      <vt:lpstr>Driving Fundamentals </vt:lpstr>
      <vt:lpstr>Types of School Buses </vt:lpstr>
      <vt:lpstr>Fuel Types of Schools Buses </vt:lpstr>
      <vt:lpstr>School Bus Size </vt:lpstr>
      <vt:lpstr>Starting The Bus </vt:lpstr>
      <vt:lpstr>Checking The Gauges </vt:lpstr>
      <vt:lpstr>Starting and Accelerating </vt:lpstr>
      <vt:lpstr>Smooth Stopping</vt:lpstr>
      <vt:lpstr>Braking </vt:lpstr>
      <vt:lpstr>Steering and Turning </vt:lpstr>
      <vt:lpstr>The Perfect Turn </vt:lpstr>
      <vt:lpstr>Making a Right Turn </vt:lpstr>
      <vt:lpstr>Making a Right Turn  </vt:lpstr>
      <vt:lpstr>Making a Left Turn </vt:lpstr>
      <vt:lpstr>Backing</vt:lpstr>
      <vt:lpstr>Off Set Backing</vt:lpstr>
      <vt:lpstr>The Backing Rule </vt:lpstr>
      <vt:lpstr>Parking </vt:lpstr>
      <vt:lpstr>Parallel Parking the Bus</vt:lpstr>
      <vt:lpstr>Parallel Parking the Bus </vt:lpstr>
      <vt:lpstr>Positioning the Bus on the Roadway</vt:lpstr>
      <vt:lpstr>Intersections </vt:lpstr>
      <vt:lpstr>Following Distance Rule</vt:lpstr>
      <vt:lpstr>Outside Cities and Town </vt:lpstr>
      <vt:lpstr>Passing and Being Passed</vt:lpstr>
      <vt:lpstr>Passing and Being Passed </vt:lpstr>
      <vt:lpstr>Railroad Crossing </vt:lpstr>
      <vt:lpstr>Speed Limits for School Buses </vt:lpstr>
      <vt:lpstr>Driving on School Grounds </vt:lpstr>
      <vt:lpstr>Driving on School Grounds  </vt:lpstr>
      <vt:lpstr>Driving under Special Conditions</vt:lpstr>
      <vt:lpstr>Rural Driving</vt:lpstr>
      <vt:lpstr>Urban Driving </vt:lpstr>
      <vt:lpstr>Expressway Driving </vt:lpstr>
      <vt:lpstr>Driving in Darkness </vt:lpstr>
      <vt:lpstr>Activity Trips </vt:lpstr>
      <vt:lpstr>SIPDE Technique </vt:lpstr>
      <vt:lpstr>Connect with VDOE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Fundamentals</dc:title>
  <dc:creator>VITA Program</dc:creator>
  <cp:lastModifiedBy>VITA Program</cp:lastModifiedBy>
  <cp:revision>45</cp:revision>
  <dcterms:created xsi:type="dcterms:W3CDTF">2019-11-06T14:16:15Z</dcterms:created>
  <dcterms:modified xsi:type="dcterms:W3CDTF">2020-12-31T19:00:53Z</dcterms:modified>
</cp:coreProperties>
</file>