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7" r:id="rId2"/>
    <p:sldId id="299" r:id="rId3"/>
    <p:sldId id="309" r:id="rId4"/>
    <p:sldId id="310" r:id="rId5"/>
    <p:sldId id="311" r:id="rId6"/>
    <p:sldId id="312" r:id="rId7"/>
    <p:sldId id="313" r:id="rId8"/>
    <p:sldId id="314" r:id="rId9"/>
    <p:sldId id="315" r:id="rId10"/>
    <p:sldId id="324" r:id="rId11"/>
    <p:sldId id="316" r:id="rId12"/>
    <p:sldId id="317" r:id="rId13"/>
    <p:sldId id="318" r:id="rId14"/>
    <p:sldId id="319" r:id="rId15"/>
    <p:sldId id="320" r:id="rId16"/>
    <p:sldId id="321" r:id="rId17"/>
    <p:sldId id="322" r:id="rId18"/>
    <p:sldId id="323" r:id="rId19"/>
    <p:sldId id="29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4852" autoAdjust="0"/>
  </p:normalViewPr>
  <p:slideViewPr>
    <p:cSldViewPr>
      <p:cViewPr varScale="1">
        <p:scale>
          <a:sx n="77" d="100"/>
          <a:sy n="77" d="100"/>
        </p:scale>
        <p:origin x="200" y="48"/>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71492A-AEB1-4812-B0FB-A93560B19149}" type="datetimeFigureOut">
              <a:rPr lang="en-US" smtClean="0"/>
              <a:t>1/4/2021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2B156-61A1-4AF9-942A-806FC794811E}" type="slidenum">
              <a:rPr lang="en-US" smtClean="0"/>
              <a:t>‹#›</a:t>
            </a:fld>
            <a:endParaRPr lang="en-US"/>
          </a:p>
        </p:txBody>
      </p:sp>
    </p:spTree>
    <p:extLst>
      <p:ext uri="{BB962C8B-B14F-4D97-AF65-F5344CB8AC3E}">
        <p14:creationId xmlns:p14="http://schemas.microsoft.com/office/powerpoint/2010/main" val="534642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SSWS Crash and Incident Tracking to help with re-training in your division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a:p>
        </p:txBody>
      </p:sp>
    </p:spTree>
    <p:extLst>
      <p:ext uri="{BB962C8B-B14F-4D97-AF65-F5344CB8AC3E}">
        <p14:creationId xmlns:p14="http://schemas.microsoft.com/office/powerpoint/2010/main" val="267164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155090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220502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1031300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Jackie.Johnson@doe.virginia.gov" TargetMode="Externa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Accidents and Emergencies</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2400" b="1" i="0" dirty="0" smtClean="0">
                <a:latin typeface="Times New Roman" panose="02020603050405020304" pitchFamily="18" charset="0"/>
                <a:cs typeface="Times New Roman" panose="02020603050405020304" pitchFamily="18" charset="0"/>
              </a:rPr>
              <a:t>UNIT F</a:t>
            </a:r>
            <a:endParaRPr lang="en-US" sz="2400" b="1"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90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pic>
        <p:nvPicPr>
          <p:cNvPr id="4" name="Picture 2" descr="Diagram of proper placement of warning devices before a hill or curve." title="Warning Device Plac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858371"/>
            <a:ext cx="5029199" cy="361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96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pic>
        <p:nvPicPr>
          <p:cNvPr id="4" name="Picture 16" descr="Diagram of proper placement of warning devices on a one-way or divided haghway." title="Warning Devic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858370"/>
            <a:ext cx="5257800" cy="361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82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381000" y="971550"/>
            <a:ext cx="8229600" cy="3352799"/>
          </a:xfrm>
        </p:spPr>
        <p:txBody>
          <a:bodyPr>
            <a:normAutofit/>
          </a:bodyPr>
          <a:lstStyle/>
          <a:p>
            <a:r>
              <a:rPr lang="en-US" altLang="en-US" sz="2400" b="1" dirty="0">
                <a:latin typeface="Times New Roman" panose="02020603050405020304" pitchFamily="18" charset="0"/>
              </a:rPr>
              <a:t>Bus shall carry a first-aid kit, unit-type, mounted in full view and in an accessible place in the front of the bus and identified as a first-aid </a:t>
            </a:r>
            <a:r>
              <a:rPr lang="en-US" altLang="en-US" sz="2400" b="1" dirty="0" smtClean="0">
                <a:latin typeface="Times New Roman" panose="02020603050405020304" pitchFamily="18" charset="0"/>
              </a:rPr>
              <a:t>kit</a:t>
            </a:r>
            <a:endParaRPr lang="en-US" altLang="en-US" sz="2400" b="1" dirty="0">
              <a:latin typeface="Times New Roman" panose="02020603050405020304" pitchFamily="18" charset="0"/>
            </a:endParaRPr>
          </a:p>
          <a:p>
            <a:pPr>
              <a:spcBef>
                <a:spcPct val="0"/>
              </a:spcBef>
            </a:pPr>
            <a:r>
              <a:rPr lang="en-US" altLang="en-US" sz="2400" b="1" dirty="0" smtClean="0">
                <a:latin typeface="Times New Roman" panose="02020603050405020304" pitchFamily="18" charset="0"/>
              </a:rPr>
              <a:t>The bus should also have personal protective equipment, gloves and a facial barrier or mask </a:t>
            </a:r>
          </a:p>
          <a:p>
            <a:pPr>
              <a:spcBef>
                <a:spcPct val="0"/>
              </a:spcBef>
            </a:pPr>
            <a:r>
              <a:rPr lang="en-US" altLang="en-US" sz="2400" b="1" dirty="0" smtClean="0">
                <a:latin typeface="Times New Roman" panose="02020603050405020304" pitchFamily="18" charset="0"/>
              </a:rPr>
              <a:t>Always use caution when handling body fluids </a:t>
            </a:r>
          </a:p>
          <a:p>
            <a:endParaRPr lang="en-US" dirty="0"/>
          </a:p>
        </p:txBody>
      </p:sp>
    </p:spTree>
    <p:extLst>
      <p:ext uri="{BB962C8B-B14F-4D97-AF65-F5344CB8AC3E}">
        <p14:creationId xmlns:p14="http://schemas.microsoft.com/office/powerpoint/2010/main" val="119635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Accident and Emergencies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123951"/>
            <a:ext cx="8534400" cy="3200400"/>
          </a:xfrm>
        </p:spPr>
        <p:txBody>
          <a:bodyPr>
            <a:normAutofit fontScale="92500" lnSpcReduction="10000"/>
          </a:bodyPr>
          <a:lstStyle/>
          <a:p>
            <a:pPr marL="0" indent="0">
              <a:spcBef>
                <a:spcPct val="0"/>
              </a:spcBef>
              <a:buNone/>
            </a:pPr>
            <a:r>
              <a:rPr lang="en-US" altLang="en-US" sz="2600" b="1" dirty="0" smtClean="0">
                <a:latin typeface="Times New Roman" panose="02020603050405020304" pitchFamily="18" charset="0"/>
              </a:rPr>
              <a:t>Everyone should know how to operate a fire extinguisher</a:t>
            </a:r>
          </a:p>
          <a:p>
            <a:pPr marL="0" indent="0">
              <a:spcBef>
                <a:spcPct val="0"/>
              </a:spcBef>
              <a:spcAft>
                <a:spcPts val="1200"/>
              </a:spcAft>
              <a:buNone/>
            </a:pPr>
            <a:r>
              <a:rPr lang="en-US" altLang="en-US" sz="2600" b="1" dirty="0" smtClean="0">
                <a:latin typeface="Times New Roman" panose="02020603050405020304" pitchFamily="18" charset="0"/>
              </a:rPr>
              <a:t>Remember the acronym PASS </a:t>
            </a:r>
            <a:endParaRPr lang="en-US" altLang="en-US" sz="2600" b="1" dirty="0">
              <a:latin typeface="Times New Roman" panose="02020603050405020304" pitchFamily="18" charset="0"/>
            </a:endParaRPr>
          </a:p>
          <a:p>
            <a:pPr marL="0" indent="0">
              <a:spcBef>
                <a:spcPct val="0"/>
              </a:spcBef>
              <a:buNone/>
            </a:pPr>
            <a:r>
              <a:rPr lang="en-US" altLang="en-US" sz="2600" b="1" dirty="0" smtClean="0">
                <a:latin typeface="Times New Roman" panose="02020603050405020304" pitchFamily="18" charset="0"/>
              </a:rPr>
              <a:t>			Pull </a:t>
            </a:r>
            <a:r>
              <a:rPr lang="en-US" altLang="en-US" sz="2600" b="1" dirty="0">
                <a:latin typeface="Times New Roman" panose="02020603050405020304" pitchFamily="18" charset="0"/>
              </a:rPr>
              <a:t>pin</a:t>
            </a:r>
          </a:p>
          <a:p>
            <a:pPr marL="0" indent="0">
              <a:spcBef>
                <a:spcPct val="0"/>
              </a:spcBef>
              <a:buNone/>
            </a:pPr>
            <a:r>
              <a:rPr lang="en-US" altLang="en-US" sz="2600" b="1" dirty="0" smtClean="0">
                <a:latin typeface="Times New Roman" panose="02020603050405020304" pitchFamily="18" charset="0"/>
              </a:rPr>
              <a:t>			Aim </a:t>
            </a:r>
            <a:r>
              <a:rPr lang="en-US" altLang="en-US" sz="2600" b="1" dirty="0">
                <a:latin typeface="Times New Roman" panose="02020603050405020304" pitchFamily="18" charset="0"/>
              </a:rPr>
              <a:t>at the base of the fire</a:t>
            </a:r>
          </a:p>
          <a:p>
            <a:pPr marL="0" indent="0">
              <a:spcBef>
                <a:spcPct val="0"/>
              </a:spcBef>
              <a:buNone/>
            </a:pPr>
            <a:r>
              <a:rPr lang="en-US" altLang="en-US" sz="2600" b="1" dirty="0" smtClean="0">
                <a:latin typeface="Times New Roman" panose="02020603050405020304" pitchFamily="18" charset="0"/>
              </a:rPr>
              <a:t>			Squeeze </a:t>
            </a:r>
            <a:r>
              <a:rPr lang="en-US" altLang="en-US" sz="2600" b="1" dirty="0">
                <a:latin typeface="Times New Roman" panose="02020603050405020304" pitchFamily="18" charset="0"/>
              </a:rPr>
              <a:t>top handle lever</a:t>
            </a:r>
          </a:p>
          <a:p>
            <a:pPr marL="0" indent="0">
              <a:spcBef>
                <a:spcPct val="0"/>
              </a:spcBef>
              <a:spcAft>
                <a:spcPts val="1200"/>
              </a:spcAft>
              <a:buNone/>
            </a:pPr>
            <a:r>
              <a:rPr lang="en-US" altLang="en-US" sz="2600" b="1" dirty="0" smtClean="0">
                <a:latin typeface="Times New Roman" panose="02020603050405020304" pitchFamily="18" charset="0"/>
              </a:rPr>
              <a:t>			Sweep </a:t>
            </a:r>
            <a:r>
              <a:rPr lang="en-US" altLang="en-US" sz="2600" b="1" dirty="0">
                <a:latin typeface="Times New Roman" panose="02020603050405020304" pitchFamily="18" charset="0"/>
              </a:rPr>
              <a:t>from side to </a:t>
            </a:r>
            <a:r>
              <a:rPr lang="en-US" altLang="en-US" sz="2600" b="1" dirty="0" smtClean="0">
                <a:latin typeface="Times New Roman" panose="02020603050405020304" pitchFamily="18" charset="0"/>
              </a:rPr>
              <a:t>side</a:t>
            </a:r>
          </a:p>
          <a:p>
            <a:pPr marL="0" indent="0">
              <a:spcBef>
                <a:spcPct val="0"/>
              </a:spcBef>
              <a:buNone/>
            </a:pPr>
            <a:r>
              <a:rPr lang="en-US" altLang="en-US" sz="2600" b="1" dirty="0">
                <a:latin typeface="Times New Roman" panose="02020603050405020304" pitchFamily="18" charset="0"/>
              </a:rPr>
              <a:t>Position yourself with a means of escape before attempting to extinguish</a:t>
            </a:r>
          </a:p>
          <a:p>
            <a:pPr marL="0" indent="0">
              <a:spcBef>
                <a:spcPct val="0"/>
              </a:spcBef>
              <a:buNone/>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227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Accidents and Emergencies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3352801"/>
          </a:xfrm>
        </p:spPr>
        <p:txBody>
          <a:bodyPr>
            <a:normAutofit/>
          </a:bodyPr>
          <a:lstStyle/>
          <a:p>
            <a:pPr>
              <a:spcBef>
                <a:spcPct val="0"/>
              </a:spcBef>
            </a:pPr>
            <a:r>
              <a:rPr lang="en-US" altLang="en-US" sz="2400" b="1" dirty="0" smtClean="0">
                <a:latin typeface="Times New Roman" panose="02020603050405020304" pitchFamily="18" charset="0"/>
                <a:cs typeface="Times New Roman" panose="02020603050405020304" pitchFamily="18" charset="0"/>
              </a:rPr>
              <a:t>Emergency drills </a:t>
            </a:r>
            <a:r>
              <a:rPr lang="en-US" altLang="en-US" sz="2400" b="1" dirty="0">
                <a:latin typeface="Times New Roman" panose="02020603050405020304" pitchFamily="18" charset="0"/>
                <a:cs typeface="Times New Roman" panose="02020603050405020304" pitchFamily="18" charset="0"/>
              </a:rPr>
              <a:t>must be conducted at least twice a</a:t>
            </a:r>
          </a:p>
          <a:p>
            <a:pPr lvl="1">
              <a:spcBef>
                <a:spcPct val="0"/>
              </a:spcBef>
              <a:buNone/>
            </a:pPr>
            <a:r>
              <a:rPr lang="en-US" altLang="en-US" sz="2400" b="1" dirty="0">
                <a:latin typeface="Times New Roman" panose="02020603050405020304" pitchFamily="18" charset="0"/>
                <a:cs typeface="Times New Roman" panose="02020603050405020304" pitchFamily="18" charset="0"/>
              </a:rPr>
              <a:t>school </a:t>
            </a:r>
            <a:r>
              <a:rPr lang="en-US" altLang="en-US" sz="2400" b="1" dirty="0" smtClean="0">
                <a:latin typeface="Times New Roman" panose="02020603050405020304" pitchFamily="18" charset="0"/>
                <a:cs typeface="Times New Roman" panose="02020603050405020304" pitchFamily="18" charset="0"/>
              </a:rPr>
              <a:t>year </a:t>
            </a:r>
            <a:r>
              <a:rPr lang="en-US" altLang="en-US" sz="2400" b="1" dirty="0">
                <a:latin typeface="Times New Roman" panose="02020603050405020304" pitchFamily="18" charset="0"/>
                <a:cs typeface="Times New Roman" panose="02020603050405020304" pitchFamily="18" charset="0"/>
              </a:rPr>
              <a:t>(8VAC20-70-110</a:t>
            </a:r>
            <a:r>
              <a:rPr lang="en-US" altLang="en-US" sz="2400" b="1" dirty="0" smtClean="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a:spcBef>
                <a:spcPct val="0"/>
              </a:spcBef>
            </a:pPr>
            <a:r>
              <a:rPr lang="en-US" altLang="en-US" sz="2400" b="1" dirty="0">
                <a:latin typeface="Times New Roman" panose="02020603050405020304" pitchFamily="18" charset="0"/>
                <a:cs typeface="Times New Roman" panose="02020603050405020304" pitchFamily="18" charset="0"/>
              </a:rPr>
              <a:t>Evacuate through front door, rear door or split</a:t>
            </a:r>
          </a:p>
          <a:p>
            <a:pPr lvl="1">
              <a:spcBef>
                <a:spcPct val="0"/>
              </a:spcBef>
              <a:buFontTx/>
              <a:buNone/>
            </a:pPr>
            <a:r>
              <a:rPr lang="en-US" altLang="en-US" sz="2400" b="1" dirty="0">
                <a:latin typeface="Times New Roman" panose="02020603050405020304" pitchFamily="18" charset="0"/>
                <a:cs typeface="Times New Roman" panose="02020603050405020304" pitchFamily="18" charset="0"/>
              </a:rPr>
              <a:t>between the </a:t>
            </a:r>
            <a:r>
              <a:rPr lang="en-US" altLang="en-US" sz="2400" b="1" dirty="0" smtClean="0">
                <a:latin typeface="Times New Roman" panose="02020603050405020304" pitchFamily="18" charset="0"/>
                <a:cs typeface="Times New Roman" panose="02020603050405020304" pitchFamily="18" charset="0"/>
              </a:rPr>
              <a:t>two</a:t>
            </a:r>
            <a:endParaRPr lang="en-US" altLang="en-US" sz="2400" b="1" dirty="0">
              <a:latin typeface="Times New Roman" panose="02020603050405020304" pitchFamily="18" charset="0"/>
              <a:cs typeface="Times New Roman" panose="02020603050405020304" pitchFamily="18" charset="0"/>
            </a:endParaRPr>
          </a:p>
          <a:p>
            <a:pPr>
              <a:spcBef>
                <a:spcPct val="0"/>
              </a:spcBef>
            </a:pPr>
            <a:r>
              <a:rPr lang="en-US" altLang="en-US" sz="2400" b="1" dirty="0">
                <a:latin typeface="Times New Roman" panose="02020603050405020304" pitchFamily="18" charset="0"/>
                <a:cs typeface="Times New Roman" panose="02020603050405020304" pitchFamily="18" charset="0"/>
              </a:rPr>
              <a:t>You may need to use the side emergency exits or</a:t>
            </a:r>
          </a:p>
          <a:p>
            <a:pPr lvl="1">
              <a:spcBef>
                <a:spcPct val="0"/>
              </a:spcBef>
              <a:buFontTx/>
              <a:buNone/>
            </a:pPr>
            <a:r>
              <a:rPr lang="en-US" altLang="en-US" sz="2400" b="1" dirty="0">
                <a:latin typeface="Times New Roman" panose="02020603050405020304" pitchFamily="18" charset="0"/>
                <a:cs typeface="Times New Roman" panose="02020603050405020304" pitchFamily="18" charset="0"/>
              </a:rPr>
              <a:t>possibly the emergency roof </a:t>
            </a:r>
            <a:r>
              <a:rPr lang="en-US" altLang="en-US" sz="2400" b="1" dirty="0" smtClean="0">
                <a:latin typeface="Times New Roman" panose="02020603050405020304" pitchFamily="18" charset="0"/>
                <a:cs typeface="Times New Roman" panose="02020603050405020304" pitchFamily="18" charset="0"/>
              </a:rPr>
              <a:t>hatch</a:t>
            </a:r>
            <a:endParaRPr lang="en-US" altLang="en-US" sz="2400" b="1" dirty="0">
              <a:latin typeface="Times New Roman" panose="02020603050405020304" pitchFamily="18" charset="0"/>
              <a:cs typeface="Times New Roman" panose="02020603050405020304" pitchFamily="18" charset="0"/>
            </a:endParaRPr>
          </a:p>
          <a:p>
            <a:pPr>
              <a:spcBef>
                <a:spcPct val="0"/>
              </a:spcBef>
            </a:pPr>
            <a:r>
              <a:rPr lang="en-US" altLang="en-US" sz="2400" b="1" dirty="0" smtClean="0">
                <a:latin typeface="Times New Roman" panose="02020603050405020304" pitchFamily="18" charset="0"/>
                <a:cs typeface="Times New Roman" panose="02020603050405020304" pitchFamily="18" charset="0"/>
              </a:rPr>
              <a:t>The drills should be timed and complete within 2 minutes </a:t>
            </a:r>
            <a:endParaRPr lang="en-US" altLang="en-US" sz="2400" b="1" dirty="0">
              <a:latin typeface="Times New Roman" panose="02020603050405020304" pitchFamily="18" charset="0"/>
              <a:cs typeface="Times New Roman" panose="02020603050405020304" pitchFamily="18" charset="0"/>
            </a:endParaRPr>
          </a:p>
          <a:p>
            <a:pPr>
              <a:spcBef>
                <a:spcPct val="0"/>
              </a:spcBef>
              <a:buFontTx/>
              <a:buNone/>
            </a:pPr>
            <a:endParaRPr lang="en-US" altLang="en-US" dirty="0">
              <a:latin typeface="Times New Roman" panose="02020603050405020304" pitchFamily="18" charset="0"/>
            </a:endParaRPr>
          </a:p>
          <a:p>
            <a:pPr>
              <a:spcBef>
                <a:spcPct val="0"/>
              </a:spcBef>
              <a:buFontTx/>
              <a:buNone/>
            </a:pPr>
            <a:endParaRPr lang="en-US" dirty="0"/>
          </a:p>
        </p:txBody>
      </p:sp>
    </p:spTree>
    <p:extLst>
      <p:ext uri="{BB962C8B-B14F-4D97-AF65-F5344CB8AC3E}">
        <p14:creationId xmlns:p14="http://schemas.microsoft.com/office/powerpoint/2010/main" val="188105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Accidents and Emergencies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Autofit/>
          </a:bodyPr>
          <a:lstStyle/>
          <a:p>
            <a:pPr marL="0" indent="0">
              <a:spcBef>
                <a:spcPct val="50000"/>
              </a:spcBef>
              <a:buNone/>
            </a:pPr>
            <a:r>
              <a:rPr lang="en-US" altLang="en-US" sz="2400" b="1" dirty="0">
                <a:latin typeface="Times New Roman" panose="02020603050405020304" pitchFamily="18" charset="0"/>
              </a:rPr>
              <a:t>Evacuation exits are determined by the </a:t>
            </a:r>
            <a:r>
              <a:rPr lang="en-US" altLang="en-US" sz="2400" b="1" dirty="0" smtClean="0">
                <a:latin typeface="Times New Roman" panose="02020603050405020304" pitchFamily="18" charset="0"/>
              </a:rPr>
              <a:t>emergency</a:t>
            </a:r>
          </a:p>
          <a:p>
            <a:pPr>
              <a:spcBef>
                <a:spcPts val="0"/>
              </a:spcBef>
            </a:pPr>
            <a:r>
              <a:rPr lang="en-US" altLang="en-US" sz="2400" b="1" dirty="0" smtClean="0">
                <a:latin typeface="Times New Roman" panose="02020603050405020304" pitchFamily="18" charset="0"/>
              </a:rPr>
              <a:t>All </a:t>
            </a:r>
            <a:r>
              <a:rPr lang="en-US" altLang="en-US" sz="2400" b="1" dirty="0">
                <a:latin typeface="Times New Roman" panose="02020603050405020304" pitchFamily="18" charset="0"/>
              </a:rPr>
              <a:t>riders through front door</a:t>
            </a:r>
          </a:p>
          <a:p>
            <a:pPr>
              <a:spcBef>
                <a:spcPts val="0"/>
              </a:spcBef>
            </a:pPr>
            <a:r>
              <a:rPr lang="en-US" altLang="en-US" sz="2400" b="1" dirty="0">
                <a:latin typeface="Times New Roman" panose="02020603050405020304" pitchFamily="18" charset="0"/>
              </a:rPr>
              <a:t>All riders through rear door</a:t>
            </a:r>
          </a:p>
          <a:p>
            <a:pPr>
              <a:spcBef>
                <a:spcPts val="0"/>
              </a:spcBef>
            </a:pPr>
            <a:r>
              <a:rPr lang="en-US" altLang="en-US" sz="2400" b="1" dirty="0">
                <a:latin typeface="Times New Roman" panose="02020603050405020304" pitchFamily="18" charset="0"/>
              </a:rPr>
              <a:t>Riders in front half through front door; riders in back half through </a:t>
            </a:r>
            <a:r>
              <a:rPr lang="en-US" altLang="en-US" sz="2400" b="1" dirty="0" smtClean="0">
                <a:latin typeface="Times New Roman" panose="02020603050405020304" pitchFamily="18" charset="0"/>
              </a:rPr>
              <a:t>rear door</a:t>
            </a:r>
            <a:endParaRPr lang="en-US" altLang="en-US" sz="2400" b="1" dirty="0">
              <a:latin typeface="Times New Roman" panose="02020603050405020304" pitchFamily="18" charset="0"/>
            </a:endParaRPr>
          </a:p>
          <a:p>
            <a:pPr>
              <a:spcBef>
                <a:spcPts val="0"/>
              </a:spcBef>
            </a:pPr>
            <a:r>
              <a:rPr lang="en-US" altLang="en-US" sz="2400" b="1" dirty="0">
                <a:latin typeface="Times New Roman" panose="02020603050405020304" pitchFamily="18" charset="0"/>
              </a:rPr>
              <a:t>Riders exit through side door alone, or in combination with above</a:t>
            </a:r>
          </a:p>
          <a:p>
            <a:pPr>
              <a:spcBef>
                <a:spcPts val="0"/>
              </a:spcBef>
            </a:pPr>
            <a:r>
              <a:rPr lang="en-US" altLang="en-US" sz="2400" b="1" dirty="0">
                <a:latin typeface="Times New Roman" panose="02020603050405020304" pitchFamily="18" charset="0"/>
              </a:rPr>
              <a:t>Riders through roof hatch if this is the only option</a:t>
            </a:r>
          </a:p>
          <a:p>
            <a:pPr algn="ctr">
              <a:spcBef>
                <a:spcPct val="50000"/>
              </a:spcBef>
              <a:buFontTx/>
              <a:buNone/>
            </a:pPr>
            <a:endParaRPr lang="en-US" altLang="en-US" sz="2400" b="1" u="sng" dirty="0">
              <a:solidFill>
                <a:srgbClr val="003399"/>
              </a:solidFill>
              <a:latin typeface="Times New Roman" panose="02020603050405020304" pitchFamily="18" charset="0"/>
            </a:endParaRPr>
          </a:p>
        </p:txBody>
      </p:sp>
    </p:spTree>
    <p:extLst>
      <p:ext uri="{BB962C8B-B14F-4D97-AF65-F5344CB8AC3E}">
        <p14:creationId xmlns:p14="http://schemas.microsoft.com/office/powerpoint/2010/main" val="193263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Accidents and Emergencies              </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descr="Diagram of a front door evacuation." title="Front Door Evacuation"/>
          <p:cNvPicPr preferRelativeResize="0">
            <a:picLocks noGrp="1" noChangeArrowheads="1"/>
          </p:cNvPicPr>
          <p:nvPr>
            <p:ph idx="1"/>
          </p:nvPr>
        </p:nvPicPr>
        <p:blipFill>
          <a:blip r:embed="rId3" cstate="print">
            <a:extLst>
              <a:ext uri="{28A0092B-C50C-407E-A947-70E740481C1C}">
                <a14:useLocalDpi xmlns:a14="http://schemas.microsoft.com/office/drawing/2010/main" val="0"/>
              </a:ext>
            </a:extLst>
          </a:blip>
          <a:srcRect t="32129"/>
          <a:stretch>
            <a:fillRect/>
          </a:stretch>
        </p:blipFill>
        <p:spPr bwMode="auto">
          <a:xfrm>
            <a:off x="0" y="895350"/>
            <a:ext cx="5105400" cy="35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867400" y="1657350"/>
            <a:ext cx="2362200" cy="369332"/>
          </a:xfrm>
          <a:prstGeom prst="rect">
            <a:avLst/>
          </a:prstGeom>
          <a:noFill/>
        </p:spPr>
        <p:txBody>
          <a:bodyPr wrap="square" rtlCol="0">
            <a:spAutoFit/>
          </a:bodyPr>
          <a:lstStyle/>
          <a:p>
            <a:r>
              <a:rPr lang="en-US" dirty="0" smtClean="0"/>
              <a:t>Front Door Evacuation</a:t>
            </a:r>
            <a:endParaRPr lang="en-US" dirty="0"/>
          </a:p>
        </p:txBody>
      </p:sp>
    </p:spTree>
    <p:extLst>
      <p:ext uri="{BB962C8B-B14F-4D97-AF65-F5344CB8AC3E}">
        <p14:creationId xmlns:p14="http://schemas.microsoft.com/office/powerpoint/2010/main" val="249405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Accidents and Emergencies               </a:t>
            </a:r>
            <a:endParaRPr lang="en-US" sz="2800" b="1" dirty="0">
              <a:latin typeface="Times New Roman" panose="02020603050405020304" pitchFamily="18" charset="0"/>
              <a:cs typeface="Times New Roman" panose="02020603050405020304" pitchFamily="18" charset="0"/>
            </a:endParaRPr>
          </a:p>
        </p:txBody>
      </p:sp>
      <p:pic>
        <p:nvPicPr>
          <p:cNvPr id="5" name="Content Placeholder 4" descr="auto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9048" b="11485"/>
          <a:stretch>
            <a:fillRect/>
          </a:stretch>
        </p:blipFill>
        <p:spPr bwMode="auto">
          <a:xfrm>
            <a:off x="63992" y="971550"/>
            <a:ext cx="405080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562600" y="1962150"/>
            <a:ext cx="2514600" cy="646331"/>
          </a:xfrm>
          <a:prstGeom prst="rect">
            <a:avLst/>
          </a:prstGeom>
          <a:noFill/>
        </p:spPr>
        <p:txBody>
          <a:bodyPr wrap="square" rtlCol="0">
            <a:spAutoFit/>
          </a:bodyPr>
          <a:lstStyle/>
          <a:p>
            <a:r>
              <a:rPr lang="en-US" dirty="0" smtClean="0"/>
              <a:t>Back Door Evacuation</a:t>
            </a:r>
            <a:br>
              <a:rPr lang="en-US" dirty="0" smtClean="0"/>
            </a:br>
            <a:endParaRPr lang="en-US" dirty="0"/>
          </a:p>
        </p:txBody>
      </p:sp>
    </p:spTree>
    <p:extLst>
      <p:ext uri="{BB962C8B-B14F-4D97-AF65-F5344CB8AC3E}">
        <p14:creationId xmlns:p14="http://schemas.microsoft.com/office/powerpoint/2010/main" val="53048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Accidents and Emergencies                 </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descr="auto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3474"/>
          <a:stretch>
            <a:fillRect/>
          </a:stretch>
        </p:blipFill>
        <p:spPr bwMode="auto">
          <a:xfrm>
            <a:off x="0" y="898192"/>
            <a:ext cx="4038600" cy="350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00600" y="1809750"/>
            <a:ext cx="3886200" cy="369332"/>
          </a:xfrm>
          <a:prstGeom prst="rect">
            <a:avLst/>
          </a:prstGeom>
          <a:noFill/>
        </p:spPr>
        <p:txBody>
          <a:bodyPr wrap="square" rtlCol="0">
            <a:spAutoFit/>
          </a:bodyPr>
          <a:lstStyle/>
          <a:p>
            <a:r>
              <a:rPr lang="en-US" dirty="0" smtClean="0"/>
              <a:t>Front Door and Back Door Evacuation</a:t>
            </a:r>
            <a:endParaRPr lang="en-US" dirty="0"/>
          </a:p>
        </p:txBody>
      </p:sp>
    </p:spTree>
    <p:extLst>
      <p:ext uri="{BB962C8B-B14F-4D97-AF65-F5344CB8AC3E}">
        <p14:creationId xmlns:p14="http://schemas.microsoft.com/office/powerpoint/2010/main" val="217615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Connect with VDOE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14800" y="1200151"/>
            <a:ext cx="4953000" cy="3124199"/>
          </a:xfrm>
        </p:spPr>
        <p:txBody>
          <a:bodyPr>
            <a:normAutofit/>
          </a:bodyPr>
          <a:lstStyle/>
          <a:p>
            <a:pPr marL="0" indent="0">
              <a:buNone/>
            </a:pPr>
            <a:r>
              <a:rPr lang="nl-NL" sz="2400" b="1" smtClean="0">
                <a:latin typeface="Times New Roman" panose="02020603050405020304" pitchFamily="18" charset="0"/>
                <a:cs typeface="Times New Roman" panose="02020603050405020304" pitchFamily="18" charset="0"/>
                <a:hlinkClick r:id="rId2"/>
              </a:rPr>
              <a:t>Jackie.Johnson@doe.virginia.gov</a:t>
            </a:r>
            <a:endParaRPr lang="nl-NL" sz="2400" b="1" dirty="0" smtClean="0">
              <a:latin typeface="Times New Roman" panose="02020603050405020304" pitchFamily="18" charset="0"/>
              <a:cs typeface="Times New Roman" panose="02020603050405020304" pitchFamily="18" charset="0"/>
            </a:endParaRPr>
          </a:p>
          <a:p>
            <a:pPr marL="0" indent="0">
              <a:buNone/>
            </a:pPr>
            <a:r>
              <a:rPr lang="nl-NL" sz="2400" b="1" dirty="0" smtClean="0">
                <a:latin typeface="Times New Roman" panose="02020603050405020304" pitchFamily="18" charset="0"/>
                <a:cs typeface="Times New Roman" panose="02020603050405020304" pitchFamily="18" charset="0"/>
              </a:rPr>
              <a:t>Twitter</a:t>
            </a:r>
            <a:r>
              <a:rPr lang="nl-NL" sz="2400" b="1" dirty="0">
                <a:latin typeface="Times New Roman" panose="02020603050405020304" pitchFamily="18" charset="0"/>
                <a:cs typeface="Times New Roman" panose="02020603050405020304" pitchFamily="18" charset="0"/>
              </a:rPr>
              <a:t>: @</a:t>
            </a:r>
            <a:r>
              <a:rPr lang="nl-NL" sz="2400" b="1" dirty="0" smtClean="0">
                <a:latin typeface="Times New Roman" panose="02020603050405020304" pitchFamily="18" charset="0"/>
                <a:cs typeface="Times New Roman" panose="02020603050405020304" pitchFamily="18" charset="0"/>
              </a:rPr>
              <a:t>VDOE_News</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Facebook</a:t>
            </a:r>
            <a:r>
              <a:rPr lang="nl-NL" sz="2400" b="1" dirty="0">
                <a:latin typeface="Times New Roman" panose="02020603050405020304" pitchFamily="18" charset="0"/>
                <a:cs typeface="Times New Roman" panose="02020603050405020304" pitchFamily="18" charset="0"/>
              </a:rPr>
              <a:t>: @VDOENews</a:t>
            </a:r>
          </a:p>
          <a:p>
            <a:pPr marL="0" indent="0">
              <a:buNone/>
            </a:pPr>
            <a:r>
              <a:rPr lang="nl-NL" sz="2400" b="1" dirty="0">
                <a:latin typeface="Times New Roman" panose="02020603050405020304" pitchFamily="18" charset="0"/>
                <a:cs typeface="Times New Roman" panose="02020603050405020304" pitchFamily="18" charset="0"/>
              </a:rPr>
              <a:t>#VAis4Learners </a:t>
            </a:r>
            <a:r>
              <a:rPr lang="nl-NL" sz="2400" b="1" dirty="0" smtClean="0">
                <a:latin typeface="Times New Roman" panose="02020603050405020304" pitchFamily="18" charset="0"/>
                <a:cs typeface="Times New Roman" panose="02020603050405020304" pitchFamily="18" charset="0"/>
              </a:rPr>
              <a:t>#EdEquityVA</a:t>
            </a:r>
            <a:endParaRPr lang="en-US" sz="2400" b="1" dirty="0">
              <a:latin typeface="Times New Roman" panose="02020603050405020304" pitchFamily="18" charset="0"/>
              <a:cs typeface="Times New Roman" panose="02020603050405020304" pitchFamily="18" charset="0"/>
            </a:endParaRPr>
          </a:p>
        </p:txBody>
      </p:sp>
      <p:grpSp>
        <p:nvGrpSpPr>
          <p:cNvPr id="4" name="Group 3" title="social media logos: Twitter, Facebook, and LinkedIn"/>
          <p:cNvGrpSpPr/>
          <p:nvPr/>
        </p:nvGrpSpPr>
        <p:grpSpPr>
          <a:xfrm>
            <a:off x="4190999" y="3105150"/>
            <a:ext cx="2995071" cy="875260"/>
            <a:chOff x="2235200" y="5089418"/>
            <a:chExt cx="5791200" cy="1692383"/>
          </a:xfrm>
        </p:grpSpPr>
        <p:pic>
          <p:nvPicPr>
            <p:cNvPr id="5" name="Picture 4" title="twitter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fontScale="92500"/>
          </a:bodyPr>
          <a:lstStyle/>
          <a:p>
            <a:pPr marL="0" indent="0">
              <a:spcBef>
                <a:spcPct val="50000"/>
              </a:spcBef>
              <a:buNone/>
            </a:pPr>
            <a:r>
              <a:rPr lang="en-US" altLang="en-US" sz="2600" b="1" dirty="0">
                <a:latin typeface="Times New Roman" panose="02020603050405020304" pitchFamily="18" charset="0"/>
              </a:rPr>
              <a:t>Student inattention during the loading or unloading process</a:t>
            </a:r>
          </a:p>
          <a:p>
            <a:pPr marL="0" indent="0">
              <a:spcBef>
                <a:spcPct val="50000"/>
              </a:spcBef>
              <a:buNone/>
            </a:pPr>
            <a:r>
              <a:rPr lang="en-US" altLang="en-US" sz="2600" b="1" dirty="0">
                <a:latin typeface="Times New Roman" panose="02020603050405020304" pitchFamily="18" charset="0"/>
              </a:rPr>
              <a:t>Driver inattention – due to students, vehicle or their environment</a:t>
            </a:r>
          </a:p>
          <a:p>
            <a:pPr marL="0" indent="0">
              <a:spcBef>
                <a:spcPct val="50000"/>
              </a:spcBef>
              <a:buNone/>
            </a:pPr>
            <a:r>
              <a:rPr lang="en-US" altLang="en-US" sz="2600" b="1" dirty="0">
                <a:latin typeface="Times New Roman" panose="02020603050405020304" pitchFamily="18" charset="0"/>
              </a:rPr>
              <a:t>Improperly adjusted mirrors</a:t>
            </a:r>
          </a:p>
          <a:p>
            <a:pPr marL="0" indent="0">
              <a:spcBef>
                <a:spcPct val="50000"/>
              </a:spcBef>
              <a:buNone/>
            </a:pPr>
            <a:r>
              <a:rPr lang="en-US" altLang="en-US" sz="2600" b="1" dirty="0">
                <a:latin typeface="Times New Roman" panose="02020603050405020304" pitchFamily="18" charset="0"/>
              </a:rPr>
              <a:t>Driver misjudgment while backing, turning or stopping</a:t>
            </a:r>
          </a:p>
          <a:p>
            <a:pPr marL="0" indent="0">
              <a:spcBef>
                <a:spcPct val="50000"/>
              </a:spcBef>
              <a:buNone/>
            </a:pPr>
            <a:r>
              <a:rPr lang="en-US" altLang="en-US" sz="2600" b="1" dirty="0">
                <a:latin typeface="Times New Roman" panose="02020603050405020304" pitchFamily="18" charset="0"/>
              </a:rPr>
              <a:t>Faulty components on vehicle</a:t>
            </a:r>
          </a:p>
          <a:p>
            <a:endParaRPr lang="en-US" dirty="0"/>
          </a:p>
        </p:txBody>
      </p:sp>
    </p:spTree>
    <p:extLst>
      <p:ext uri="{BB962C8B-B14F-4D97-AF65-F5344CB8AC3E}">
        <p14:creationId xmlns:p14="http://schemas.microsoft.com/office/powerpoint/2010/main" val="134568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spcBef>
                <a:spcPct val="0"/>
              </a:spcBef>
            </a:pPr>
            <a:r>
              <a:rPr lang="en-US" altLang="en-US" sz="2400" b="1" dirty="0">
                <a:latin typeface="Times New Roman" panose="02020603050405020304" pitchFamily="18" charset="0"/>
                <a:sym typeface="Symbol" panose="05050102010706020507" pitchFamily="18" charset="2"/>
              </a:rPr>
              <a:t>Emphasize all safety precautions</a:t>
            </a:r>
          </a:p>
          <a:p>
            <a:pPr>
              <a:spcBef>
                <a:spcPct val="0"/>
              </a:spcBef>
            </a:pPr>
            <a:r>
              <a:rPr lang="en-US" altLang="en-US" sz="2400" b="1" dirty="0">
                <a:latin typeface="Times New Roman" panose="02020603050405020304" pitchFamily="18" charset="0"/>
                <a:sym typeface="Symbol" panose="05050102010706020507" pitchFamily="18" charset="2"/>
              </a:rPr>
              <a:t>Pay close attention to the driving task </a:t>
            </a:r>
          </a:p>
          <a:p>
            <a:pPr>
              <a:spcBef>
                <a:spcPct val="0"/>
              </a:spcBef>
            </a:pPr>
            <a:r>
              <a:rPr lang="en-US" altLang="en-US" sz="2400" b="1" dirty="0">
                <a:latin typeface="Times New Roman" panose="02020603050405020304" pitchFamily="18" charset="0"/>
                <a:sym typeface="Symbol" panose="05050102010706020507" pitchFamily="18" charset="2"/>
              </a:rPr>
              <a:t>Gain the proper skills necessary to maneuver the bus </a:t>
            </a:r>
            <a:endParaRPr lang="en-US" altLang="en-US" sz="2400" b="1" dirty="0" smtClean="0">
              <a:latin typeface="Times New Roman" panose="02020603050405020304" pitchFamily="18" charset="0"/>
              <a:sym typeface="Symbol" panose="05050102010706020507" pitchFamily="18" charset="2"/>
            </a:endParaRPr>
          </a:p>
          <a:p>
            <a:pPr>
              <a:spcBef>
                <a:spcPct val="0"/>
              </a:spcBef>
            </a:pPr>
            <a:r>
              <a:rPr lang="en-US" altLang="en-US" sz="2400" b="1" dirty="0" smtClean="0">
                <a:latin typeface="Times New Roman" panose="02020603050405020304" pitchFamily="18" charset="0"/>
                <a:sym typeface="Symbol" panose="05050102010706020507" pitchFamily="18" charset="2"/>
              </a:rPr>
              <a:t>Use </a:t>
            </a:r>
            <a:r>
              <a:rPr lang="en-US" altLang="en-US" sz="2400" b="1" dirty="0">
                <a:latin typeface="Times New Roman" panose="02020603050405020304" pitchFamily="18" charset="0"/>
                <a:sym typeface="Symbol" panose="05050102010706020507" pitchFamily="18" charset="2"/>
              </a:rPr>
              <a:t>good professional judgment</a:t>
            </a:r>
          </a:p>
          <a:p>
            <a:pPr>
              <a:spcBef>
                <a:spcPct val="0"/>
              </a:spcBef>
            </a:pPr>
            <a:r>
              <a:rPr lang="en-US" altLang="en-US" sz="2400" b="1" dirty="0">
                <a:latin typeface="Times New Roman" panose="02020603050405020304" pitchFamily="18" charset="0"/>
                <a:sym typeface="Symbol" panose="05050102010706020507" pitchFamily="18" charset="2"/>
              </a:rPr>
              <a:t>Keep all mirrors in proper adjustment</a:t>
            </a:r>
          </a:p>
          <a:p>
            <a:pPr>
              <a:spcBef>
                <a:spcPct val="0"/>
              </a:spcBef>
            </a:pPr>
            <a:r>
              <a:rPr lang="en-US" altLang="en-US" sz="2400" b="1" dirty="0">
                <a:latin typeface="Times New Roman" panose="02020603050405020304" pitchFamily="18" charset="0"/>
                <a:sym typeface="Symbol" panose="05050102010706020507" pitchFamily="18" charset="2"/>
              </a:rPr>
              <a:t>Conduct a thorough pre-trip and post-trip inspection</a:t>
            </a:r>
          </a:p>
          <a:p>
            <a:pPr>
              <a:spcBef>
                <a:spcPct val="0"/>
              </a:spcBef>
            </a:pPr>
            <a:r>
              <a:rPr lang="en-US" altLang="en-US" sz="2400" b="1" dirty="0">
                <a:latin typeface="Times New Roman" panose="02020603050405020304" pitchFamily="18" charset="0"/>
                <a:sym typeface="Symbol" panose="05050102010706020507" pitchFamily="18" charset="2"/>
              </a:rPr>
              <a:t>Back only when necessary and if safe to do so</a:t>
            </a:r>
          </a:p>
          <a:p>
            <a:pPr>
              <a:spcBef>
                <a:spcPct val="0"/>
              </a:spcBef>
            </a:pPr>
            <a:r>
              <a:rPr lang="en-US" altLang="en-US" sz="2400" b="1" dirty="0">
                <a:latin typeface="Times New Roman" panose="02020603050405020304" pitchFamily="18" charset="0"/>
                <a:sym typeface="Symbol" panose="05050102010706020507" pitchFamily="18" charset="2"/>
              </a:rPr>
              <a:t>Notify officials when hazards </a:t>
            </a:r>
            <a:r>
              <a:rPr lang="en-US" altLang="en-US" sz="2400" b="1" dirty="0" smtClean="0">
                <a:latin typeface="Times New Roman" panose="02020603050405020304" pitchFamily="18" charset="0"/>
                <a:sym typeface="Symbol" panose="05050102010706020507" pitchFamily="18" charset="2"/>
              </a:rPr>
              <a:t>exist</a:t>
            </a:r>
            <a:endParaRPr lang="en-US" sz="2400" b="1" dirty="0"/>
          </a:p>
        </p:txBody>
      </p:sp>
    </p:spTree>
    <p:extLst>
      <p:ext uri="{BB962C8B-B14F-4D97-AF65-F5344CB8AC3E}">
        <p14:creationId xmlns:p14="http://schemas.microsoft.com/office/powerpoint/2010/main" val="406232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457200" y="1123951"/>
            <a:ext cx="8229600" cy="3200400"/>
          </a:xfrm>
        </p:spPr>
        <p:txBody>
          <a:bodyPr>
            <a:normAutofit/>
          </a:bodyPr>
          <a:lstStyle/>
          <a:p>
            <a:pPr>
              <a:spcBef>
                <a:spcPct val="50000"/>
              </a:spcBef>
              <a:buFontTx/>
              <a:buNone/>
            </a:pPr>
            <a:r>
              <a:rPr lang="en-US" altLang="en-US" sz="2400" b="1" dirty="0">
                <a:latin typeface="Times New Roman" panose="02020603050405020304" pitchFamily="18" charset="0"/>
              </a:rPr>
              <a:t>The more we know about what causes accidents, the more likely we are to avoid them in the future.</a:t>
            </a:r>
          </a:p>
          <a:p>
            <a:pPr>
              <a:spcBef>
                <a:spcPct val="50000"/>
              </a:spcBef>
              <a:buFontTx/>
              <a:buNone/>
            </a:pPr>
            <a:r>
              <a:rPr lang="en-US" altLang="en-US" sz="2400" b="1" dirty="0">
                <a:latin typeface="Times New Roman" panose="02020603050405020304" pitchFamily="18" charset="0"/>
              </a:rPr>
              <a:t>Learning from the accident is accomplished through the accident investigation process. </a:t>
            </a:r>
          </a:p>
          <a:p>
            <a:pPr>
              <a:spcBef>
                <a:spcPct val="50000"/>
              </a:spcBef>
              <a:buFontTx/>
              <a:buNone/>
            </a:pPr>
            <a:r>
              <a:rPr lang="en-US" altLang="en-US" sz="2400" b="1" dirty="0">
                <a:latin typeface="Times New Roman" panose="02020603050405020304" pitchFamily="18" charset="0"/>
              </a:rPr>
              <a:t>Reduce or eliminate hazards: A hazard is any real or potential condition that can lead to or cause injury or death; damage to or loss of equipment or property. </a:t>
            </a:r>
          </a:p>
        </p:txBody>
      </p:sp>
    </p:spTree>
    <p:extLst>
      <p:ext uri="{BB962C8B-B14F-4D97-AF65-F5344CB8AC3E}">
        <p14:creationId xmlns:p14="http://schemas.microsoft.com/office/powerpoint/2010/main" val="331225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457200" y="1047751"/>
            <a:ext cx="8229600" cy="3276600"/>
          </a:xfrm>
        </p:spPr>
        <p:txBody>
          <a:bodyPr>
            <a:normAutofit/>
          </a:bodyPr>
          <a:lstStyle/>
          <a:p>
            <a:pPr>
              <a:spcBef>
                <a:spcPct val="0"/>
              </a:spcBef>
            </a:pPr>
            <a:r>
              <a:rPr lang="en-US" altLang="en-US" sz="2400" b="1" dirty="0">
                <a:latin typeface="Times New Roman" panose="02020603050405020304" pitchFamily="18" charset="0"/>
              </a:rPr>
              <a:t>Stay calm</a:t>
            </a:r>
          </a:p>
          <a:p>
            <a:pPr>
              <a:spcBef>
                <a:spcPct val="0"/>
              </a:spcBef>
            </a:pPr>
            <a:r>
              <a:rPr lang="en-US" altLang="en-US" sz="2400" b="1" dirty="0">
                <a:latin typeface="Times New Roman" panose="02020603050405020304" pitchFamily="18" charset="0"/>
              </a:rPr>
              <a:t>Secure the bus </a:t>
            </a:r>
          </a:p>
          <a:p>
            <a:pPr>
              <a:spcBef>
                <a:spcPct val="0"/>
              </a:spcBef>
            </a:pPr>
            <a:r>
              <a:rPr lang="en-US" altLang="en-US" sz="2400" b="1" dirty="0">
                <a:latin typeface="Times New Roman" panose="02020603050405020304" pitchFamily="18" charset="0"/>
              </a:rPr>
              <a:t>Keep students on bus </a:t>
            </a:r>
          </a:p>
          <a:p>
            <a:pPr>
              <a:spcBef>
                <a:spcPct val="0"/>
              </a:spcBef>
            </a:pPr>
            <a:r>
              <a:rPr lang="en-US" altLang="en-US" sz="2400" b="1" dirty="0">
                <a:latin typeface="Times New Roman" panose="02020603050405020304" pitchFamily="18" charset="0"/>
              </a:rPr>
              <a:t>Notify supervisor immediately </a:t>
            </a:r>
          </a:p>
          <a:p>
            <a:pPr>
              <a:spcBef>
                <a:spcPct val="0"/>
              </a:spcBef>
            </a:pPr>
            <a:r>
              <a:rPr lang="en-US" altLang="en-US" sz="2400" b="1" dirty="0">
                <a:latin typeface="Times New Roman" panose="02020603050405020304" pitchFamily="18" charset="0"/>
              </a:rPr>
              <a:t>Check students for injuries and assist if necessary </a:t>
            </a:r>
          </a:p>
          <a:p>
            <a:pPr>
              <a:spcBef>
                <a:spcPct val="0"/>
              </a:spcBef>
            </a:pPr>
            <a:r>
              <a:rPr lang="en-US" altLang="en-US" sz="2400" b="1" dirty="0">
                <a:latin typeface="Times New Roman" panose="02020603050405020304" pitchFamily="18" charset="0"/>
              </a:rPr>
              <a:t>Place reflective triangles according to guidelines</a:t>
            </a:r>
          </a:p>
          <a:p>
            <a:pPr>
              <a:spcBef>
                <a:spcPct val="0"/>
              </a:spcBef>
            </a:pPr>
            <a:r>
              <a:rPr lang="en-US" altLang="en-US" sz="2400" b="1" dirty="0">
                <a:latin typeface="Times New Roman" panose="02020603050405020304" pitchFamily="18" charset="0"/>
              </a:rPr>
              <a:t>Do not allow students to leave the </a:t>
            </a:r>
            <a:r>
              <a:rPr lang="en-US" altLang="en-US" sz="2400" b="1" dirty="0" smtClean="0">
                <a:latin typeface="Times New Roman" panose="02020603050405020304" pitchFamily="18" charset="0"/>
              </a:rPr>
              <a:t>scene</a:t>
            </a:r>
          </a:p>
          <a:p>
            <a:pPr>
              <a:spcBef>
                <a:spcPct val="0"/>
              </a:spcBef>
            </a:pPr>
            <a:r>
              <a:rPr lang="en-US" altLang="en-US" sz="2400" b="1" dirty="0" smtClean="0">
                <a:latin typeface="Times New Roman" panose="02020603050405020304" pitchFamily="18" charset="0"/>
              </a:rPr>
              <a:t>Collect necessary information and follow local policy </a:t>
            </a:r>
            <a:endParaRPr lang="en-US" altLang="en-US" sz="2400" b="1" dirty="0">
              <a:latin typeface="Times New Roman" panose="02020603050405020304" pitchFamily="18" charset="0"/>
            </a:endParaRPr>
          </a:p>
          <a:p>
            <a:endParaRPr lang="en-US" sz="2400" b="1" dirty="0"/>
          </a:p>
        </p:txBody>
      </p:sp>
    </p:spTree>
    <p:extLst>
      <p:ext uri="{BB962C8B-B14F-4D97-AF65-F5344CB8AC3E}">
        <p14:creationId xmlns:p14="http://schemas.microsoft.com/office/powerpoint/2010/main" val="369842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457200" y="971549"/>
            <a:ext cx="8229600" cy="3428999"/>
          </a:xfrm>
        </p:spPr>
        <p:txBody>
          <a:bodyPr>
            <a:normAutofit fontScale="47500" lnSpcReduction="20000"/>
          </a:bodyPr>
          <a:lstStyle/>
          <a:p>
            <a:pPr>
              <a:spcBef>
                <a:spcPct val="0"/>
              </a:spcBef>
            </a:pPr>
            <a:r>
              <a:rPr lang="en-US" sz="5100" b="1" dirty="0" smtClean="0">
                <a:latin typeface="Times New Roman" pitchFamily="18" charset="0"/>
              </a:rPr>
              <a:t>Negligence occurs </a:t>
            </a:r>
            <a:r>
              <a:rPr lang="en-US" sz="5100" b="1" dirty="0">
                <a:latin typeface="Times New Roman" pitchFamily="18" charset="0"/>
              </a:rPr>
              <a:t>when </a:t>
            </a:r>
            <a:r>
              <a:rPr lang="en-US" sz="5100" b="1" dirty="0" smtClean="0">
                <a:latin typeface="Times New Roman" pitchFamily="18" charset="0"/>
              </a:rPr>
              <a:t>someone acts carelessly or fails to act at all, resulting in injury or loss to another person </a:t>
            </a:r>
          </a:p>
          <a:p>
            <a:pPr>
              <a:spcBef>
                <a:spcPct val="0"/>
              </a:spcBef>
            </a:pPr>
            <a:r>
              <a:rPr lang="en-US" sz="5100" b="1" dirty="0" smtClean="0">
                <a:latin typeface="Times New Roman" pitchFamily="18" charset="0"/>
              </a:rPr>
              <a:t>Driver </a:t>
            </a:r>
            <a:r>
              <a:rPr lang="en-US" sz="5100" b="1" dirty="0">
                <a:latin typeface="Times New Roman" pitchFamily="18" charset="0"/>
              </a:rPr>
              <a:t>can be held personally responsible if a risk is taken and an </a:t>
            </a:r>
            <a:r>
              <a:rPr lang="en-US" sz="5100" b="1" dirty="0" smtClean="0">
                <a:latin typeface="Times New Roman" pitchFamily="18" charset="0"/>
              </a:rPr>
              <a:t>accident occurs</a:t>
            </a:r>
          </a:p>
          <a:p>
            <a:pPr>
              <a:spcBef>
                <a:spcPct val="0"/>
              </a:spcBef>
            </a:pPr>
            <a:r>
              <a:rPr lang="en-US" altLang="en-US" sz="5100" b="1" dirty="0" smtClean="0">
                <a:latin typeface="Times New Roman" pitchFamily="18" charset="0"/>
              </a:rPr>
              <a:t>A School Bus Drivers #1 priority is to provide SAFE transportation</a:t>
            </a:r>
            <a:endParaRPr lang="en-US" altLang="en-US" sz="5100" b="1" dirty="0">
              <a:latin typeface="Times New Roman" panose="02020603050405020304" pitchFamily="18" charset="0"/>
            </a:endParaRPr>
          </a:p>
          <a:p>
            <a:pPr>
              <a:spcBef>
                <a:spcPct val="0"/>
              </a:spcBef>
            </a:pPr>
            <a:r>
              <a:rPr lang="en-US" altLang="en-US" sz="5100" b="1" dirty="0">
                <a:latin typeface="Times New Roman" panose="02020603050405020304" pitchFamily="18" charset="0"/>
              </a:rPr>
              <a:t>Eating or drinking while driving? </a:t>
            </a:r>
          </a:p>
          <a:p>
            <a:pPr>
              <a:spcBef>
                <a:spcPct val="0"/>
              </a:spcBef>
            </a:pPr>
            <a:r>
              <a:rPr lang="en-US" altLang="en-US" sz="5100" b="1" dirty="0">
                <a:latin typeface="Times New Roman" panose="02020603050405020304" pitchFamily="18" charset="0"/>
              </a:rPr>
              <a:t>Talking on a cell phone while driving? </a:t>
            </a:r>
          </a:p>
          <a:p>
            <a:pPr>
              <a:spcBef>
                <a:spcPct val="0"/>
              </a:spcBef>
            </a:pPr>
            <a:r>
              <a:rPr lang="en-US" altLang="en-US" sz="5100" b="1" dirty="0">
                <a:latin typeface="Times New Roman" panose="02020603050405020304" pitchFamily="18" charset="0"/>
              </a:rPr>
              <a:t>Sending text messages while driving?</a:t>
            </a:r>
          </a:p>
          <a:p>
            <a:pPr>
              <a:spcBef>
                <a:spcPct val="0"/>
              </a:spcBef>
            </a:pPr>
            <a:r>
              <a:rPr lang="en-US" altLang="en-US" sz="5100" b="1" dirty="0">
                <a:latin typeface="Times New Roman" panose="02020603050405020304" pitchFamily="18" charset="0"/>
              </a:rPr>
              <a:t>Driving under the influence of prescribed medication?</a:t>
            </a:r>
          </a:p>
          <a:p>
            <a:pPr marL="609600" indent="-609600">
              <a:buNone/>
              <a:defRPr/>
            </a:pPr>
            <a:r>
              <a:rPr lang="en-US" sz="5100" b="1" dirty="0" smtClean="0">
                <a:latin typeface="Times New Roman" pitchFamily="18" charset="0"/>
              </a:rPr>
              <a:t> </a:t>
            </a:r>
            <a:endParaRPr lang="en-US" sz="5100" b="1" dirty="0">
              <a:latin typeface="Times New Roman" pitchFamily="18" charset="0"/>
            </a:endParaRPr>
          </a:p>
          <a:p>
            <a:endParaRPr lang="en-US" dirty="0"/>
          </a:p>
        </p:txBody>
      </p:sp>
    </p:spTree>
    <p:extLst>
      <p:ext uri="{BB962C8B-B14F-4D97-AF65-F5344CB8AC3E}">
        <p14:creationId xmlns:p14="http://schemas.microsoft.com/office/powerpoint/2010/main" val="4631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spcBef>
                <a:spcPct val="50000"/>
              </a:spcBef>
            </a:pPr>
            <a:r>
              <a:rPr lang="en-US" altLang="en-US" sz="2400" b="1" dirty="0" smtClean="0">
                <a:latin typeface="Times New Roman" panose="02020603050405020304" pitchFamily="18" charset="0"/>
              </a:rPr>
              <a:t>If you have a mechanical breakdown, you should try to move the bus to a safe location, if possible, and secure the bus.</a:t>
            </a:r>
          </a:p>
          <a:p>
            <a:pPr>
              <a:spcBef>
                <a:spcPts val="0"/>
              </a:spcBef>
            </a:pPr>
            <a:r>
              <a:rPr lang="en-US" altLang="en-US" sz="2400" b="1" dirty="0" smtClean="0">
                <a:solidFill>
                  <a:srgbClr val="000000"/>
                </a:solidFill>
                <a:latin typeface="Times New Roman" panose="02020603050405020304" pitchFamily="18" charset="0"/>
                <a:cs typeface="Times New Roman" panose="02020603050405020304" pitchFamily="18" charset="0"/>
              </a:rPr>
              <a:t>Do </a:t>
            </a:r>
            <a:r>
              <a:rPr lang="en-US" altLang="en-US" sz="2400" b="1" dirty="0">
                <a:solidFill>
                  <a:srgbClr val="000000"/>
                </a:solidFill>
                <a:latin typeface="Times New Roman" panose="02020603050405020304" pitchFamily="18" charset="0"/>
                <a:cs typeface="Times New Roman" panose="02020603050405020304" pitchFamily="18" charset="0"/>
              </a:rPr>
              <a:t>not unload passengers unless there is potential danger</a:t>
            </a:r>
          </a:p>
          <a:p>
            <a:pPr>
              <a:spcBef>
                <a:spcPts val="0"/>
              </a:spcBef>
            </a:pPr>
            <a:r>
              <a:rPr lang="en-US" altLang="en-US" sz="2400" b="1" dirty="0">
                <a:solidFill>
                  <a:srgbClr val="000000"/>
                </a:solidFill>
                <a:latin typeface="Times New Roman" panose="02020603050405020304" pitchFamily="18" charset="0"/>
                <a:cs typeface="Times New Roman" panose="02020603050405020304" pitchFamily="18" charset="0"/>
              </a:rPr>
              <a:t>Set reflective triangles according to guidelines</a:t>
            </a:r>
          </a:p>
          <a:p>
            <a:pPr>
              <a:spcBef>
                <a:spcPts val="0"/>
              </a:spcBef>
            </a:pPr>
            <a:r>
              <a:rPr lang="en-US" altLang="en-US" sz="2400" b="1" dirty="0">
                <a:solidFill>
                  <a:srgbClr val="000000"/>
                </a:solidFill>
                <a:latin typeface="Times New Roman" panose="02020603050405020304" pitchFamily="18" charset="0"/>
                <a:cs typeface="Times New Roman" panose="02020603050405020304" pitchFamily="18" charset="0"/>
              </a:rPr>
              <a:t>Radio or phone for assistance</a:t>
            </a:r>
          </a:p>
          <a:p>
            <a:pPr>
              <a:spcBef>
                <a:spcPts val="0"/>
              </a:spcBef>
            </a:pPr>
            <a:r>
              <a:rPr lang="en-US" altLang="en-US" sz="2400" b="1" dirty="0">
                <a:solidFill>
                  <a:srgbClr val="000000"/>
                </a:solidFill>
                <a:latin typeface="Times New Roman" panose="02020603050405020304" pitchFamily="18" charset="0"/>
                <a:cs typeface="Times New Roman" panose="02020603050405020304" pitchFamily="18" charset="0"/>
              </a:rPr>
              <a:t>Finish route when bus is repaired or a substitute bus is supplied</a:t>
            </a:r>
          </a:p>
          <a:p>
            <a:endParaRPr lang="en-US" dirty="0"/>
          </a:p>
        </p:txBody>
      </p:sp>
    </p:spTree>
    <p:extLst>
      <p:ext uri="{BB962C8B-B14F-4D97-AF65-F5344CB8AC3E}">
        <p14:creationId xmlns:p14="http://schemas.microsoft.com/office/powerpoint/2010/main" val="78956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sp>
        <p:nvSpPr>
          <p:cNvPr id="3" name="Content Placeholder 2"/>
          <p:cNvSpPr>
            <a:spLocks noGrp="1"/>
          </p:cNvSpPr>
          <p:nvPr>
            <p:ph idx="1"/>
          </p:nvPr>
        </p:nvSpPr>
        <p:spPr>
          <a:xfrm>
            <a:off x="0" y="858371"/>
            <a:ext cx="9144000" cy="3465980"/>
          </a:xfrm>
        </p:spPr>
        <p:txBody>
          <a:bodyPr>
            <a:normAutofit/>
          </a:bodyPr>
          <a:lstStyle/>
          <a:p>
            <a:pPr marL="0" indent="0">
              <a:buNone/>
            </a:pPr>
            <a:r>
              <a:rPr lang="en-US" altLang="en-US" sz="2400" b="1" dirty="0" smtClean="0">
                <a:latin typeface="Times New Roman" panose="02020603050405020304" pitchFamily="18" charset="0"/>
                <a:cs typeface="Times New Roman" panose="02020603050405020304" pitchFamily="18" charset="0"/>
              </a:rPr>
              <a:t>8VAC20-70-230 </a:t>
            </a:r>
            <a:r>
              <a:rPr lang="en-US" altLang="en-US" sz="2400" b="1" dirty="0">
                <a:latin typeface="Times New Roman" panose="02020603050405020304" pitchFamily="18" charset="0"/>
                <a:cs typeface="Times New Roman" panose="02020603050405020304" pitchFamily="18" charset="0"/>
              </a:rPr>
              <a:t>Required materials “All vehicles used primarily to transport students to and from school or school related activities shall carry reflective triangles, first aid kit, body fluid clean up kit and fire extinguisher</a:t>
            </a:r>
            <a:r>
              <a:rPr lang="en-US" altLang="en-US" sz="2400" b="1" dirty="0" smtClean="0">
                <a:latin typeface="Times New Roman" panose="02020603050405020304" pitchFamily="18" charset="0"/>
                <a:cs typeface="Times New Roman" panose="02020603050405020304" pitchFamily="18" charset="0"/>
              </a:rPr>
              <a:t>.” </a:t>
            </a:r>
          </a:p>
          <a:p>
            <a:pPr marL="0" indent="0">
              <a:buNone/>
            </a:pPr>
            <a:r>
              <a:rPr lang="en-US" altLang="en-US" sz="2400" b="1" dirty="0" smtClean="0">
                <a:latin typeface="Times New Roman" panose="02020603050405020304" pitchFamily="18" charset="0"/>
                <a:cs typeface="Times New Roman" panose="02020603050405020304" pitchFamily="18" charset="0"/>
              </a:rPr>
              <a:t>A seat belt cutter should be on the bus in an area that can be accessed by the School Bus Driver</a:t>
            </a:r>
            <a:endParaRPr lang="en-US" altLang="en-US" sz="2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015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Accidents and Emergencies</a:t>
            </a:r>
            <a:r>
              <a:rPr lang="en-US" dirty="0" smtClean="0"/>
              <a:t>        </a:t>
            </a:r>
            <a:endParaRPr lang="en-US" dirty="0"/>
          </a:p>
        </p:txBody>
      </p:sp>
      <p:pic>
        <p:nvPicPr>
          <p:cNvPr id="4" name="Picture 18" descr="Diagram of proper placement of warning devices." title="Warning Dev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858371"/>
            <a:ext cx="4572000" cy="354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96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fl-blank-template (2).pptx" id="{2E08254E-80F5-4E34-BE7A-B357B94C10AD}" vid="{E42A49A8-5A37-4497-A48F-2618D3A5B4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Transportation Curriculum </Template>
  <TotalTime>473</TotalTime>
  <Words>701</Words>
  <Application>Microsoft Office PowerPoint</Application>
  <PresentationFormat>On-screen Show (16:9)</PresentationFormat>
  <Paragraphs>93</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Symbol</vt:lpstr>
      <vt:lpstr>Times New Roman</vt:lpstr>
      <vt:lpstr>Office Theme</vt:lpstr>
      <vt:lpstr>Accidents and Emergencies</vt:lpstr>
      <vt:lpstr>Accidents and Emergencies </vt:lpstr>
      <vt:lpstr>Accidents and Emergencies  </vt:lpstr>
      <vt:lpstr>Accidents and Emergencies   </vt:lpstr>
      <vt:lpstr>Accidents and Emergencies    </vt:lpstr>
      <vt:lpstr>Accidents and Emergencies     </vt:lpstr>
      <vt:lpstr>Accidents and Emergencies      </vt:lpstr>
      <vt:lpstr>Accidents and Emergencies       </vt:lpstr>
      <vt:lpstr>Accidents and Emergencies        </vt:lpstr>
      <vt:lpstr>Accidents and Emergencies         </vt:lpstr>
      <vt:lpstr>Accidents and Emergencies          </vt:lpstr>
      <vt:lpstr>Accidents and Emergencies           </vt:lpstr>
      <vt:lpstr>Accident and Emergencies</vt:lpstr>
      <vt:lpstr>Accidents and Emergencies            </vt:lpstr>
      <vt:lpstr>Accidents and Emergencies             </vt:lpstr>
      <vt:lpstr>Accidents and Emergencies              </vt:lpstr>
      <vt:lpstr>Accidents and Emergencies               </vt:lpstr>
      <vt:lpstr>Accidents and Emergencies                 </vt:lpstr>
      <vt:lpstr>Connect with VDOE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VITA Program</cp:lastModifiedBy>
  <cp:revision>32</cp:revision>
  <cp:lastPrinted>2019-11-20T21:06:34Z</cp:lastPrinted>
  <dcterms:created xsi:type="dcterms:W3CDTF">2019-11-06T20:18:12Z</dcterms:created>
  <dcterms:modified xsi:type="dcterms:W3CDTF">2021-01-04T17:58:04Z</dcterms:modified>
</cp:coreProperties>
</file>