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97" r:id="rId2"/>
    <p:sldId id="298" r:id="rId3"/>
    <p:sldId id="310" r:id="rId4"/>
    <p:sldId id="309" r:id="rId5"/>
    <p:sldId id="308" r:id="rId6"/>
    <p:sldId id="311" r:id="rId7"/>
    <p:sldId id="312" r:id="rId8"/>
    <p:sldId id="313" r:id="rId9"/>
    <p:sldId id="314" r:id="rId10"/>
    <p:sldId id="315" r:id="rId11"/>
    <p:sldId id="316" r:id="rId12"/>
    <p:sldId id="317" r:id="rId13"/>
    <p:sldId id="318" r:id="rId14"/>
    <p:sldId id="341" r:id="rId15"/>
    <p:sldId id="319" r:id="rId16"/>
    <p:sldId id="320" r:id="rId17"/>
    <p:sldId id="322" r:id="rId18"/>
    <p:sldId id="323" r:id="rId19"/>
    <p:sldId id="324" r:id="rId20"/>
    <p:sldId id="340" r:id="rId21"/>
    <p:sldId id="325" r:id="rId22"/>
    <p:sldId id="338" r:id="rId23"/>
    <p:sldId id="326" r:id="rId24"/>
    <p:sldId id="327" r:id="rId25"/>
    <p:sldId id="328" r:id="rId26"/>
    <p:sldId id="329" r:id="rId27"/>
    <p:sldId id="330" r:id="rId28"/>
    <p:sldId id="331" r:id="rId29"/>
    <p:sldId id="339" r:id="rId30"/>
    <p:sldId id="332" r:id="rId31"/>
    <p:sldId id="335" r:id="rId32"/>
    <p:sldId id="334" r:id="rId33"/>
    <p:sldId id="333" r:id="rId34"/>
    <p:sldId id="336" r:id="rId35"/>
    <p:sldId id="295" r:id="rId3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9" autoAdjust="0"/>
    <p:restoredTop sz="84852" autoAdjust="0"/>
  </p:normalViewPr>
  <p:slideViewPr>
    <p:cSldViewPr>
      <p:cViewPr varScale="1">
        <p:scale>
          <a:sx n="91" d="100"/>
          <a:sy n="91" d="100"/>
        </p:scale>
        <p:origin x="388" y="44"/>
      </p:cViewPr>
      <p:guideLst>
        <p:guide orient="horz" pos="1620"/>
        <p:guide pos="2880"/>
      </p:guideLst>
    </p:cSldViewPr>
  </p:slideViewPr>
  <p:notesTextViewPr>
    <p:cViewPr>
      <p:scale>
        <a:sx n="1" d="1"/>
        <a:sy n="1" d="1"/>
      </p:scale>
      <p:origin x="0" y="0"/>
    </p:cViewPr>
  </p:notesTextViewPr>
  <p:sorterViewPr>
    <p:cViewPr>
      <p:scale>
        <a:sx n="100" d="100"/>
        <a:sy n="100" d="100"/>
      </p:scale>
      <p:origin x="0" y="19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AF87B-1E59-43FE-9D4C-5A83B502C77E}" type="datetimeFigureOut">
              <a:rPr lang="en-US" smtClean="0"/>
              <a:t>1/4/2021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FBEA2-4504-465C-B12D-8B709E2A88A9}" type="slidenum">
              <a:rPr lang="en-US" smtClean="0"/>
              <a:t>‹#›</a:t>
            </a:fld>
            <a:endParaRPr lang="en-US"/>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335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1"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068535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798448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0010869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3746" r="30362"/>
          <a:stretch/>
        </p:blipFill>
        <p:spPr bwMode="auto">
          <a:xfrm>
            <a:off x="-1" y="0"/>
            <a:ext cx="4110527" cy="445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0" y="153521"/>
            <a:ext cx="4267200" cy="1046629"/>
          </a:xfrm>
          <a:prstGeom prst="rect">
            <a:avLst/>
          </a:prstGeom>
          <a:noFill/>
        </p:spPr>
        <p:txBody>
          <a:bodyPr>
            <a:noAutofit/>
          </a:bodyPr>
          <a:lstStyle>
            <a:lvl1pPr>
              <a:defRPr sz="3200" b="1">
                <a:solidFill>
                  <a:schemeClr val="tx1"/>
                </a:solidFill>
              </a:defRPr>
            </a:lvl1pPr>
          </a:lstStyle>
          <a:p>
            <a:r>
              <a:rPr lang="en-US" smtClean="0"/>
              <a:t>Click to edit Master title style</a:t>
            </a:r>
            <a:endParaRPr lang="en-US" dirty="0"/>
          </a:p>
        </p:txBody>
      </p:sp>
      <p:sp>
        <p:nvSpPr>
          <p:cNvPr id="7" name="Content Placeholder 5"/>
          <p:cNvSpPr>
            <a:spLocks noGrp="1"/>
          </p:cNvSpPr>
          <p:nvPr>
            <p:ph sz="quarter" idx="4"/>
          </p:nvPr>
        </p:nvSpPr>
        <p:spPr>
          <a:xfrm>
            <a:off x="4572000" y="1352550"/>
            <a:ext cx="4267200" cy="2895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729417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7"/>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3"/>
          </p:nvPr>
        </p:nvSpPr>
        <p:spPr>
          <a:xfrm>
            <a:off x="381000" y="1101329"/>
            <a:ext cx="4343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1000" y="1581150"/>
            <a:ext cx="4343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7078103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2774" t="4479" r="8935"/>
          <a:stretch/>
        </p:blipFill>
        <p:spPr>
          <a:xfrm>
            <a:off x="4298535" y="0"/>
            <a:ext cx="4845465" cy="4454768"/>
          </a:xfrm>
          <a:prstGeom prst="rect">
            <a:avLst/>
          </a:prstGeom>
        </p:spPr>
      </p:pic>
      <p:sp>
        <p:nvSpPr>
          <p:cNvPr id="9"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smtClean="0"/>
              <a:t>Click to edit Master title style</a:t>
            </a:r>
            <a:endParaRPr lang="en-US" dirty="0"/>
          </a:p>
        </p:txBody>
      </p:sp>
      <p:sp>
        <p:nvSpPr>
          <p:cNvPr id="6"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878287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31165" t="8586" r="-21"/>
          <a:stretch/>
        </p:blipFill>
        <p:spPr>
          <a:xfrm>
            <a:off x="4213077" y="-1480"/>
            <a:ext cx="4930922" cy="4455698"/>
          </a:xfrm>
          <a:prstGeom prst="rect">
            <a:avLst/>
          </a:prstGeom>
        </p:spPr>
      </p:pic>
      <p:sp>
        <p:nvSpPr>
          <p:cNvPr id="11"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smtClean="0"/>
              <a:t>Click to edit Master title style</a:t>
            </a:r>
            <a:endParaRPr lang="en-US" dirty="0"/>
          </a:p>
        </p:txBody>
      </p:sp>
      <p:sp>
        <p:nvSpPr>
          <p:cNvPr id="10"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048489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066800" y="1200151"/>
            <a:ext cx="7620000" cy="31241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692" y="1418317"/>
            <a:ext cx="1508698" cy="3175866"/>
          </a:xfrm>
          <a:prstGeom prst="rect">
            <a:avLst/>
          </a:prstGeom>
        </p:spPr>
      </p:pic>
    </p:spTree>
    <p:extLst>
      <p:ext uri="{BB962C8B-B14F-4D97-AF65-F5344CB8AC3E}">
        <p14:creationId xmlns:p14="http://schemas.microsoft.com/office/powerpoint/2010/main" val="5848238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4427153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5" name="Rectangle 4"/>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089501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7899372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1"/>
          <p:cNvSpPr>
            <a:spLocks noGrp="1"/>
          </p:cNvSpPr>
          <p:nvPr>
            <p:ph type="title"/>
          </p:nvPr>
        </p:nvSpPr>
        <p:spPr>
          <a:xfrm>
            <a:off x="0" y="971550"/>
            <a:ext cx="9144000" cy="1371599"/>
          </a:xfrm>
          <a:prstGeom prst="rect">
            <a:avLst/>
          </a:prstGeom>
          <a:noFill/>
        </p:spPr>
        <p:txBody>
          <a:bodyPr anchor="b"/>
          <a:lstStyle>
            <a:lvl1pPr>
              <a:defRPr>
                <a:solidFill>
                  <a:schemeClr val="tx1"/>
                </a:solidFill>
              </a:defRPr>
            </a:lvl1pPr>
          </a:lstStyle>
          <a:p>
            <a:r>
              <a:rPr lang="en-US" smtClean="0"/>
              <a:t>Click to edit Master title style</a:t>
            </a:r>
            <a:endParaRPr lang="en-US" dirty="0"/>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985344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l="41357" r="17287"/>
          <a:stretch/>
        </p:blipFill>
        <p:spPr>
          <a:xfrm>
            <a:off x="7467600" y="1980164"/>
            <a:ext cx="1699490" cy="2496039"/>
          </a:xfrm>
          <a:prstGeom prst="rect">
            <a:avLst/>
          </a:prstGeom>
        </p:spPr>
      </p:pic>
      <p:pic>
        <p:nvPicPr>
          <p:cNvPr id="6" name="Picture 5"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57843467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62800" y="1979713"/>
            <a:ext cx="2004295" cy="2476834"/>
          </a:xfrm>
          <a:prstGeom prst="rect">
            <a:avLst/>
          </a:prstGeom>
        </p:spPr>
      </p:pic>
      <p:pic>
        <p:nvPicPr>
          <p:cNvPr id="7" name="Picture 6"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6741251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r="8776"/>
          <a:stretch/>
        </p:blipFill>
        <p:spPr>
          <a:xfrm>
            <a:off x="6798171" y="2038349"/>
            <a:ext cx="2345829" cy="2418197"/>
          </a:xfrm>
          <a:prstGeom prst="rect">
            <a:avLst/>
          </a:prstGeom>
        </p:spPr>
      </p:pic>
      <p:pic>
        <p:nvPicPr>
          <p:cNvPr id="9" name="Picture 8"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28249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67497" y="1418317"/>
            <a:ext cx="1508698" cy="3175866"/>
          </a:xfrm>
          <a:prstGeom prst="rect">
            <a:avLst/>
          </a:prstGeom>
        </p:spPr>
      </p:pic>
      <p:pic>
        <p:nvPicPr>
          <p:cNvPr id="12" name="Picture 11"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656080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11884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92288782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631156"/>
            <a:ext cx="4041775"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60140553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normAutofit/>
          </a:bodyPr>
          <a:lstStyle>
            <a:lvl1pPr algn="l">
              <a:defRPr sz="24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57201" y="1076326"/>
            <a:ext cx="3008313" cy="32406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3575050" y="204789"/>
            <a:ext cx="5111750" cy="40433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75831855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723900"/>
          </a:xfrm>
          <a:prstGeom prst="rect">
            <a:avLst/>
          </a:prstGeom>
        </p:spPr>
        <p:txBody>
          <a:bodyPr anchor="b">
            <a:noAutofit/>
          </a:bodyPr>
          <a:lstStyle>
            <a:lvl1pPr algn="l">
              <a:defRPr sz="32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460221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9"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1599885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9" name="Picture 8"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4"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858371"/>
            <a:ext cx="9144000" cy="494179"/>
          </a:xfrm>
          <a:solidFill>
            <a:srgbClr val="000000">
              <a:alpha val="49020"/>
            </a:srgbClr>
          </a:solidFill>
        </p:spPr>
        <p:txBody>
          <a:bodyPr>
            <a:normAutofit/>
          </a:bodyPr>
          <a:lstStyle>
            <a:lvl1pPr marL="0" indent="0" algn="ct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6443095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6" name="Rectangle 5"/>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751542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099017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hood11.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19632"/>
          <a:stretch/>
        </p:blipFill>
        <p:spPr>
          <a:xfrm>
            <a:off x="6461189" y="2368846"/>
            <a:ext cx="2682811" cy="2107358"/>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630905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63843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1693462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12419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userDrawn="1"/>
        </p:nvPicPr>
        <p:blipFill>
          <a:blip r:embed="rId30" cstate="email">
            <a:extLst>
              <a:ext uri="{28A0092B-C50C-407E-A947-70E740481C1C}">
                <a14:useLocalDpi xmlns:a14="http://schemas.microsoft.com/office/drawing/2010/main" val="0"/>
              </a:ext>
            </a:extLst>
          </a:blip>
          <a:stretch>
            <a:fillRect/>
          </a:stretch>
        </p:blipFill>
        <p:spPr>
          <a:xfrm>
            <a:off x="7619060" y="4495086"/>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65902" y="4667996"/>
            <a:ext cx="2133600"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2000" smtClean="0">
                <a:solidFill>
                  <a:schemeClr val="bg1"/>
                </a:solidFill>
              </a:rPr>
              <a:pPr algn="l"/>
              <a:t>‹#›</a:t>
            </a:fld>
            <a:endParaRPr lang="en-US" sz="2000" dirty="0">
              <a:solidFill>
                <a:schemeClr val="bg1"/>
              </a:solidFill>
            </a:endParaRP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80" r:id="rId3"/>
    <p:sldLayoutId id="2147483660" r:id="rId4"/>
    <p:sldLayoutId id="2147483681" r:id="rId5"/>
    <p:sldLayoutId id="2147483684" r:id="rId6"/>
    <p:sldLayoutId id="2147483690" r:id="rId7"/>
    <p:sldLayoutId id="2147483663" r:id="rId8"/>
    <p:sldLayoutId id="2147483664" r:id="rId9"/>
    <p:sldLayoutId id="2147483668" r:id="rId10"/>
    <p:sldLayoutId id="2147483669" r:id="rId11"/>
    <p:sldLayoutId id="2147483671" r:id="rId12"/>
    <p:sldLayoutId id="2147483662" r:id="rId13"/>
    <p:sldLayoutId id="2147483672" r:id="rId14"/>
    <p:sldLayoutId id="2147483665" r:id="rId15"/>
    <p:sldLayoutId id="2147483693" r:id="rId16"/>
    <p:sldLayoutId id="2147483650" r:id="rId17"/>
    <p:sldLayoutId id="2147483666" r:id="rId18"/>
    <p:sldLayoutId id="2147483694" r:id="rId19"/>
    <p:sldLayoutId id="2147483673" r:id="rId20"/>
    <p:sldLayoutId id="2147483674" r:id="rId21"/>
    <p:sldLayoutId id="2147483675" r:id="rId22"/>
    <p:sldLayoutId id="2147483686" r:id="rId23"/>
    <p:sldLayoutId id="2147483687" r:id="rId24"/>
    <p:sldLayoutId id="2147483652" r:id="rId25"/>
    <p:sldLayoutId id="2147483653" r:id="rId26"/>
    <p:sldLayoutId id="2147483656" r:id="rId27"/>
    <p:sldLayoutId id="2147483657" r:id="rId2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Jackie.Johnson@doe.virginia.gov" TargetMode="Externa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sz="2800" b="1" dirty="0" smtClean="0">
                <a:latin typeface="Times New Roman" panose="02020603050405020304" pitchFamily="18" charset="0"/>
                <a:cs typeface="Times New Roman" panose="02020603050405020304" pitchFamily="18" charset="0"/>
              </a:rPr>
              <a:t>Detecting Hazards</a:t>
            </a:r>
            <a:endParaRPr lang="en-US" sz="28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lnSpcReduction="10000"/>
          </a:bodyPr>
          <a:lstStyle/>
          <a:p>
            <a:r>
              <a:rPr lang="en-US" sz="2400" b="1" i="0" dirty="0" smtClean="0">
                <a:latin typeface="Times New Roman" panose="02020603050405020304" pitchFamily="18" charset="0"/>
                <a:cs typeface="Times New Roman" panose="02020603050405020304" pitchFamily="18" charset="0"/>
              </a:rPr>
              <a:t>UNIT G</a:t>
            </a:r>
            <a:r>
              <a:rPr lang="en-US" dirty="0" smtClean="0"/>
              <a:t> </a:t>
            </a:r>
            <a:endParaRPr lang="en-US" dirty="0"/>
          </a:p>
        </p:txBody>
      </p:sp>
    </p:spTree>
    <p:extLst>
      <p:ext uri="{BB962C8B-B14F-4D97-AF65-F5344CB8AC3E}">
        <p14:creationId xmlns:p14="http://schemas.microsoft.com/office/powerpoint/2010/main" val="2397909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Times New Roman" panose="02020603050405020304" pitchFamily="18" charset="0"/>
                <a:cs typeface="Times New Roman" panose="02020603050405020304" pitchFamily="18" charset="0"/>
              </a:rPr>
              <a:t>Detecting </a:t>
            </a:r>
            <a:r>
              <a:rPr lang="en-US" sz="2800" b="1" dirty="0" smtClean="0">
                <a:latin typeface="Times New Roman" panose="02020603050405020304" pitchFamily="18" charset="0"/>
                <a:cs typeface="Times New Roman" panose="02020603050405020304" pitchFamily="18" charset="0"/>
              </a:rPr>
              <a:t>Hazards</a:t>
            </a:r>
            <a:r>
              <a:rPr lang="en-US" dirty="0" smtClean="0"/>
              <a:t>         </a:t>
            </a:r>
            <a:endParaRPr lang="en-US" dirty="0"/>
          </a:p>
        </p:txBody>
      </p:sp>
      <p:sp>
        <p:nvSpPr>
          <p:cNvPr id="3" name="Content Placeholder 2"/>
          <p:cNvSpPr>
            <a:spLocks noGrp="1"/>
          </p:cNvSpPr>
          <p:nvPr>
            <p:ph idx="1"/>
          </p:nvPr>
        </p:nvSpPr>
        <p:spPr>
          <a:xfrm>
            <a:off x="457200" y="971551"/>
            <a:ext cx="8229600" cy="3352800"/>
          </a:xfrm>
        </p:spPr>
        <p:txBody>
          <a:bodyPr>
            <a:normAutofit/>
          </a:bodyPr>
          <a:lstStyle/>
          <a:p>
            <a:pPr>
              <a:buNone/>
            </a:pPr>
            <a:r>
              <a:rPr lang="en-US" altLang="en-US" sz="2400" b="1" dirty="0">
                <a:latin typeface="Times New Roman" panose="02020603050405020304" pitchFamily="18" charset="0"/>
                <a:cs typeface="Times New Roman" panose="02020603050405020304" pitchFamily="18" charset="0"/>
              </a:rPr>
              <a:t>Adverse conditions can magnify existing</a:t>
            </a:r>
          </a:p>
          <a:p>
            <a:pPr>
              <a:spcBef>
                <a:spcPts val="0"/>
              </a:spcBef>
              <a:spcAft>
                <a:spcPts val="600"/>
              </a:spcAft>
              <a:buNone/>
            </a:pPr>
            <a:r>
              <a:rPr lang="en-US" altLang="en-US" sz="2400" b="1" dirty="0">
                <a:latin typeface="Times New Roman" panose="02020603050405020304" pitchFamily="18" charset="0"/>
                <a:cs typeface="Times New Roman" panose="02020603050405020304" pitchFamily="18" charset="0"/>
              </a:rPr>
              <a:t>hazardous conditions</a:t>
            </a:r>
          </a:p>
          <a:p>
            <a:pPr>
              <a:spcBef>
                <a:spcPts val="0"/>
              </a:spcBef>
            </a:pPr>
            <a:r>
              <a:rPr lang="en-US" altLang="en-US" sz="2400" b="1" dirty="0">
                <a:latin typeface="Times New Roman" panose="02020603050405020304" pitchFamily="18" charset="0"/>
                <a:cs typeface="Times New Roman" panose="02020603050405020304" pitchFamily="18" charset="0"/>
              </a:rPr>
              <a:t>Heat, Cold, Rain, Wind, Snow</a:t>
            </a:r>
          </a:p>
          <a:p>
            <a:pPr>
              <a:spcBef>
                <a:spcPts val="0"/>
              </a:spcBef>
              <a:spcAft>
                <a:spcPts val="600"/>
              </a:spcAft>
            </a:pPr>
            <a:r>
              <a:rPr lang="en-US" altLang="en-US" sz="2400" b="1" dirty="0">
                <a:latin typeface="Times New Roman" panose="02020603050405020304" pitchFamily="18" charset="0"/>
                <a:cs typeface="Times New Roman" panose="02020603050405020304" pitchFamily="18" charset="0"/>
              </a:rPr>
              <a:t>Flooding, Ice and </a:t>
            </a:r>
            <a:r>
              <a:rPr lang="en-US" altLang="en-US" sz="2400" b="1" dirty="0" smtClean="0">
                <a:latin typeface="Times New Roman" panose="02020603050405020304" pitchFamily="18" charset="0"/>
                <a:cs typeface="Times New Roman" panose="02020603050405020304" pitchFamily="18" charset="0"/>
              </a:rPr>
              <a:t>Fog</a:t>
            </a:r>
            <a:endParaRPr lang="en-US"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0082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Times New Roman" panose="02020603050405020304" pitchFamily="18" charset="0"/>
                <a:cs typeface="Times New Roman" panose="02020603050405020304" pitchFamily="18" charset="0"/>
              </a:rPr>
              <a:t>Detecting </a:t>
            </a:r>
            <a:r>
              <a:rPr lang="en-US" sz="2800" b="1" dirty="0" smtClean="0">
                <a:latin typeface="Times New Roman" panose="02020603050405020304" pitchFamily="18" charset="0"/>
                <a:cs typeface="Times New Roman" panose="02020603050405020304" pitchFamily="18" charset="0"/>
              </a:rPr>
              <a:t>Hazards</a:t>
            </a:r>
            <a:r>
              <a:rPr lang="en-US" dirty="0" smtClean="0"/>
              <a:t>          </a:t>
            </a:r>
            <a:endParaRPr lang="en-US" dirty="0"/>
          </a:p>
        </p:txBody>
      </p:sp>
      <p:sp>
        <p:nvSpPr>
          <p:cNvPr id="3" name="Content Placeholder 2"/>
          <p:cNvSpPr>
            <a:spLocks noGrp="1"/>
          </p:cNvSpPr>
          <p:nvPr>
            <p:ph idx="1"/>
          </p:nvPr>
        </p:nvSpPr>
        <p:spPr>
          <a:xfrm>
            <a:off x="457200" y="1047751"/>
            <a:ext cx="8229600" cy="3276600"/>
          </a:xfrm>
        </p:spPr>
        <p:txBody>
          <a:bodyPr>
            <a:normAutofit/>
          </a:bodyPr>
          <a:lstStyle/>
          <a:p>
            <a:pPr marL="0" indent="0">
              <a:buNone/>
            </a:pPr>
            <a:r>
              <a:rPr lang="en-US" altLang="en-US" sz="2400" b="1" dirty="0" smtClean="0">
                <a:latin typeface="Times New Roman" panose="02020603050405020304" pitchFamily="18" charset="0"/>
                <a:cs typeface="Times New Roman" panose="02020603050405020304" pitchFamily="18" charset="0"/>
              </a:rPr>
              <a:t>When </a:t>
            </a:r>
            <a:r>
              <a:rPr lang="en-US" altLang="en-US" sz="2400" b="1" dirty="0">
                <a:latin typeface="Times New Roman" panose="02020603050405020304" pitchFamily="18" charset="0"/>
                <a:cs typeface="Times New Roman" panose="02020603050405020304" pitchFamily="18" charset="0"/>
              </a:rPr>
              <a:t>in traffic, watch for the following poor driving</a:t>
            </a:r>
          </a:p>
          <a:p>
            <a:pPr>
              <a:spcBef>
                <a:spcPts val="0"/>
              </a:spcBef>
              <a:buNone/>
            </a:pPr>
            <a:r>
              <a:rPr lang="en-US" altLang="en-US" sz="2400" b="1" dirty="0">
                <a:latin typeface="Times New Roman" panose="02020603050405020304" pitchFamily="18" charset="0"/>
                <a:cs typeface="Times New Roman" panose="02020603050405020304" pitchFamily="18" charset="0"/>
              </a:rPr>
              <a:t>habits of other road </a:t>
            </a:r>
            <a:r>
              <a:rPr lang="en-US" altLang="en-US" sz="2400" b="1" dirty="0" smtClean="0">
                <a:latin typeface="Times New Roman" panose="02020603050405020304" pitchFamily="18" charset="0"/>
                <a:cs typeface="Times New Roman" panose="02020603050405020304" pitchFamily="18" charset="0"/>
              </a:rPr>
              <a:t>users</a:t>
            </a:r>
            <a:endParaRPr lang="en-US" altLang="en-US" sz="2400" b="1" dirty="0">
              <a:latin typeface="Times New Roman" panose="02020603050405020304" pitchFamily="18" charset="0"/>
              <a:cs typeface="Times New Roman" panose="02020603050405020304" pitchFamily="18" charset="0"/>
            </a:endParaRPr>
          </a:p>
          <a:p>
            <a:r>
              <a:rPr lang="en-US" altLang="en-US" sz="2400" b="1" dirty="0">
                <a:latin typeface="Times New Roman" panose="02020603050405020304" pitchFamily="18" charset="0"/>
                <a:cs typeface="Times New Roman" panose="02020603050405020304" pitchFamily="18" charset="0"/>
              </a:rPr>
              <a:t>Frequent lane changes</a:t>
            </a:r>
          </a:p>
          <a:p>
            <a:pPr>
              <a:spcBef>
                <a:spcPts val="0"/>
              </a:spcBef>
            </a:pPr>
            <a:r>
              <a:rPr lang="en-US" altLang="en-US" sz="2400" b="1" dirty="0">
                <a:latin typeface="Times New Roman" panose="02020603050405020304" pitchFamily="18" charset="0"/>
                <a:cs typeface="Times New Roman" panose="02020603050405020304" pitchFamily="18" charset="0"/>
              </a:rPr>
              <a:t>Frequent speed changes</a:t>
            </a:r>
          </a:p>
          <a:p>
            <a:pPr>
              <a:spcBef>
                <a:spcPts val="0"/>
              </a:spcBef>
            </a:pPr>
            <a:r>
              <a:rPr lang="en-US" altLang="en-US" sz="2400" b="1" dirty="0">
                <a:latin typeface="Times New Roman" panose="02020603050405020304" pitchFamily="18" charset="0"/>
                <a:cs typeface="Times New Roman" panose="02020603050405020304" pitchFamily="18" charset="0"/>
              </a:rPr>
              <a:t>Inconsistent signal use</a:t>
            </a:r>
          </a:p>
          <a:p>
            <a:pPr>
              <a:spcBef>
                <a:spcPts val="0"/>
              </a:spcBef>
            </a:pPr>
            <a:r>
              <a:rPr lang="en-US" altLang="en-US" sz="2400" b="1" dirty="0">
                <a:latin typeface="Times New Roman" panose="02020603050405020304" pitchFamily="18" charset="0"/>
                <a:cs typeface="Times New Roman" panose="02020603050405020304" pitchFamily="18" charset="0"/>
              </a:rPr>
              <a:t>Sudden stops</a:t>
            </a:r>
          </a:p>
          <a:p>
            <a:endParaRPr lang="en-US" dirty="0"/>
          </a:p>
        </p:txBody>
      </p:sp>
    </p:spTree>
    <p:extLst>
      <p:ext uri="{BB962C8B-B14F-4D97-AF65-F5344CB8AC3E}">
        <p14:creationId xmlns:p14="http://schemas.microsoft.com/office/powerpoint/2010/main" val="3639258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Times New Roman" panose="02020603050405020304" pitchFamily="18" charset="0"/>
                <a:cs typeface="Times New Roman" panose="02020603050405020304" pitchFamily="18" charset="0"/>
              </a:rPr>
              <a:t>Detecting </a:t>
            </a:r>
            <a:r>
              <a:rPr lang="en-US" sz="2800" b="1" dirty="0" smtClean="0">
                <a:latin typeface="Times New Roman" panose="02020603050405020304" pitchFamily="18" charset="0"/>
                <a:cs typeface="Times New Roman" panose="02020603050405020304" pitchFamily="18" charset="0"/>
              </a:rPr>
              <a:t>Hazards</a:t>
            </a:r>
            <a:r>
              <a:rPr lang="en-US" dirty="0" smtClean="0"/>
              <a:t>           </a:t>
            </a:r>
            <a:endParaRPr lang="en-US" dirty="0"/>
          </a:p>
        </p:txBody>
      </p:sp>
      <p:sp>
        <p:nvSpPr>
          <p:cNvPr id="3" name="Content Placeholder 2"/>
          <p:cNvSpPr>
            <a:spLocks noGrp="1"/>
          </p:cNvSpPr>
          <p:nvPr>
            <p:ph idx="1"/>
          </p:nvPr>
        </p:nvSpPr>
        <p:spPr>
          <a:xfrm>
            <a:off x="457200" y="1047751"/>
            <a:ext cx="8229600" cy="3276600"/>
          </a:xfrm>
        </p:spPr>
        <p:txBody>
          <a:bodyPr>
            <a:normAutofit/>
          </a:bodyPr>
          <a:lstStyle/>
          <a:p>
            <a:pPr>
              <a:spcBef>
                <a:spcPts val="0"/>
              </a:spcBef>
              <a:spcAft>
                <a:spcPts val="600"/>
              </a:spcAft>
              <a:buNone/>
            </a:pPr>
            <a:r>
              <a:rPr lang="en-US" altLang="en-US" sz="2400" b="1" dirty="0">
                <a:latin typeface="Times New Roman" panose="02020603050405020304" pitchFamily="18" charset="0"/>
                <a:cs typeface="Times New Roman" panose="02020603050405020304" pitchFamily="18" charset="0"/>
              </a:rPr>
              <a:t>Be alert to the following situations affecting </a:t>
            </a:r>
            <a:r>
              <a:rPr lang="en-US" altLang="en-US" sz="2400" b="1" dirty="0" smtClean="0">
                <a:latin typeface="Times New Roman" panose="02020603050405020304" pitchFamily="18" charset="0"/>
                <a:cs typeface="Times New Roman" panose="02020603050405020304" pitchFamily="18" charset="0"/>
              </a:rPr>
              <a:t>other drivers</a:t>
            </a:r>
            <a:endParaRPr lang="en-US" altLang="en-US" sz="2400" b="1" dirty="0">
              <a:solidFill>
                <a:srgbClr val="0070C0"/>
              </a:solidFill>
              <a:latin typeface="Times New Roman" panose="02020603050405020304" pitchFamily="18" charset="0"/>
              <a:cs typeface="Times New Roman" panose="02020603050405020304" pitchFamily="18" charset="0"/>
            </a:endParaRPr>
          </a:p>
          <a:p>
            <a:pPr>
              <a:spcBef>
                <a:spcPts val="0"/>
              </a:spcBef>
            </a:pPr>
            <a:r>
              <a:rPr lang="en-US" altLang="en-US" sz="2400" b="1" dirty="0">
                <a:latin typeface="Times New Roman" panose="02020603050405020304" pitchFamily="18" charset="0"/>
                <a:cs typeface="Times New Roman" panose="02020603050405020304" pitchFamily="18" charset="0"/>
              </a:rPr>
              <a:t>Road conditions</a:t>
            </a:r>
          </a:p>
          <a:p>
            <a:pPr>
              <a:spcBef>
                <a:spcPts val="0"/>
              </a:spcBef>
            </a:pPr>
            <a:r>
              <a:rPr lang="en-US" altLang="en-US" sz="2400" b="1" dirty="0">
                <a:latin typeface="Times New Roman" panose="02020603050405020304" pitchFamily="18" charset="0"/>
                <a:cs typeface="Times New Roman" panose="02020603050405020304" pitchFamily="18" charset="0"/>
              </a:rPr>
              <a:t>Avoiding obstacles</a:t>
            </a:r>
          </a:p>
          <a:p>
            <a:pPr>
              <a:spcBef>
                <a:spcPts val="0"/>
              </a:spcBef>
            </a:pPr>
            <a:r>
              <a:rPr lang="en-US" altLang="en-US" sz="2400" b="1" dirty="0">
                <a:latin typeface="Times New Roman" panose="02020603050405020304" pitchFamily="18" charset="0"/>
                <a:cs typeface="Times New Roman" panose="02020603050405020304" pitchFamily="18" charset="0"/>
              </a:rPr>
              <a:t>Approaching too fast/slow</a:t>
            </a:r>
          </a:p>
          <a:p>
            <a:pPr>
              <a:spcBef>
                <a:spcPts val="0"/>
              </a:spcBef>
            </a:pPr>
            <a:r>
              <a:rPr lang="en-US" altLang="en-US" sz="2400" b="1" dirty="0">
                <a:latin typeface="Times New Roman" panose="02020603050405020304" pitchFamily="18" charset="0"/>
                <a:cs typeface="Times New Roman" panose="02020603050405020304" pitchFamily="18" charset="0"/>
              </a:rPr>
              <a:t>Over steering</a:t>
            </a:r>
          </a:p>
          <a:p>
            <a:pPr>
              <a:spcBef>
                <a:spcPts val="0"/>
              </a:spcBef>
            </a:pPr>
            <a:r>
              <a:rPr lang="en-US" altLang="en-US" sz="2400" b="1" dirty="0">
                <a:latin typeface="Times New Roman" panose="02020603050405020304" pitchFamily="18" charset="0"/>
                <a:cs typeface="Times New Roman" panose="02020603050405020304" pitchFamily="18" charset="0"/>
              </a:rPr>
              <a:t>Tire blowout</a:t>
            </a:r>
          </a:p>
          <a:p>
            <a:endParaRPr lang="en-US" dirty="0"/>
          </a:p>
        </p:txBody>
      </p:sp>
    </p:spTree>
    <p:extLst>
      <p:ext uri="{BB962C8B-B14F-4D97-AF65-F5344CB8AC3E}">
        <p14:creationId xmlns:p14="http://schemas.microsoft.com/office/powerpoint/2010/main" val="3386074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Times New Roman" panose="02020603050405020304" pitchFamily="18" charset="0"/>
                <a:cs typeface="Times New Roman" panose="02020603050405020304" pitchFamily="18" charset="0"/>
              </a:rPr>
              <a:t>Detecting </a:t>
            </a:r>
            <a:r>
              <a:rPr lang="en-US" sz="2800" b="1" dirty="0" smtClean="0">
                <a:latin typeface="Times New Roman" panose="02020603050405020304" pitchFamily="18" charset="0"/>
                <a:cs typeface="Times New Roman" panose="02020603050405020304" pitchFamily="18" charset="0"/>
              </a:rPr>
              <a:t>Hazards</a:t>
            </a:r>
            <a:r>
              <a:rPr lang="en-US" dirty="0" smtClean="0"/>
              <a:t>            </a:t>
            </a:r>
            <a:endParaRPr lang="en-US" dirty="0"/>
          </a:p>
        </p:txBody>
      </p:sp>
      <p:sp>
        <p:nvSpPr>
          <p:cNvPr id="3" name="Content Placeholder 2"/>
          <p:cNvSpPr>
            <a:spLocks noGrp="1"/>
          </p:cNvSpPr>
          <p:nvPr>
            <p:ph idx="1"/>
          </p:nvPr>
        </p:nvSpPr>
        <p:spPr>
          <a:xfrm>
            <a:off x="457200" y="895350"/>
            <a:ext cx="8229600" cy="3581400"/>
          </a:xfrm>
        </p:spPr>
        <p:txBody>
          <a:bodyPr>
            <a:normAutofit/>
          </a:bodyPr>
          <a:lstStyle/>
          <a:p>
            <a:pPr>
              <a:buNone/>
            </a:pPr>
            <a:r>
              <a:rPr lang="en-US" altLang="en-US" sz="2400" b="1" dirty="0">
                <a:latin typeface="Times New Roman" panose="02020603050405020304" pitchFamily="18" charset="0"/>
                <a:cs typeface="Times New Roman" panose="02020603050405020304" pitchFamily="18" charset="0"/>
              </a:rPr>
              <a:t>Lack of communication by other drivers </a:t>
            </a:r>
            <a:r>
              <a:rPr lang="en-US" altLang="en-US" sz="2400" dirty="0">
                <a:latin typeface="Times New Roman" panose="02020603050405020304" pitchFamily="18" charset="0"/>
                <a:cs typeface="Times New Roman" panose="02020603050405020304" pitchFamily="18" charset="0"/>
              </a:rPr>
              <a:t> </a:t>
            </a:r>
          </a:p>
          <a:p>
            <a:r>
              <a:rPr lang="en-US" altLang="en-US" sz="2400" b="1" dirty="0">
                <a:latin typeface="Times New Roman" panose="02020603050405020304" pitchFamily="18" charset="0"/>
                <a:cs typeface="Times New Roman" panose="02020603050405020304" pitchFamily="18" charset="0"/>
              </a:rPr>
              <a:t>Failing to signal</a:t>
            </a:r>
          </a:p>
          <a:p>
            <a:pPr>
              <a:spcBef>
                <a:spcPts val="0"/>
              </a:spcBef>
            </a:pPr>
            <a:r>
              <a:rPr lang="en-US" altLang="en-US" sz="2400" b="1" dirty="0">
                <a:latin typeface="Times New Roman" panose="02020603050405020304" pitchFamily="18" charset="0"/>
                <a:cs typeface="Times New Roman" panose="02020603050405020304" pitchFamily="18" charset="0"/>
              </a:rPr>
              <a:t>Cutting in front of bus</a:t>
            </a:r>
          </a:p>
          <a:p>
            <a:pPr>
              <a:spcBef>
                <a:spcPts val="0"/>
              </a:spcBef>
            </a:pPr>
            <a:r>
              <a:rPr lang="en-US" altLang="en-US" sz="2400" b="1" dirty="0">
                <a:latin typeface="Times New Roman" panose="02020603050405020304" pitchFamily="18" charset="0"/>
                <a:cs typeface="Times New Roman" panose="02020603050405020304" pitchFamily="18" charset="0"/>
              </a:rPr>
              <a:t>Pulling out in </a:t>
            </a:r>
            <a:r>
              <a:rPr lang="en-US" altLang="en-US" sz="2400" b="1" dirty="0" smtClean="0">
                <a:latin typeface="Times New Roman" panose="02020603050405020304" pitchFamily="18" charset="0"/>
                <a:cs typeface="Times New Roman" panose="02020603050405020304" pitchFamily="18" charset="0"/>
              </a:rPr>
              <a:t>front</a:t>
            </a:r>
            <a:endParaRPr lang="en-US" altLang="en-US" sz="2400" b="1" dirty="0"/>
          </a:p>
          <a:p>
            <a:endParaRPr lang="en-US" dirty="0"/>
          </a:p>
        </p:txBody>
      </p:sp>
    </p:spTree>
    <p:extLst>
      <p:ext uri="{BB962C8B-B14F-4D97-AF65-F5344CB8AC3E}">
        <p14:creationId xmlns:p14="http://schemas.microsoft.com/office/powerpoint/2010/main" val="317752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Times New Roman" panose="02020603050405020304" pitchFamily="18" charset="0"/>
                <a:cs typeface="Times New Roman" panose="02020603050405020304" pitchFamily="18" charset="0"/>
              </a:rPr>
              <a:t>Detecting </a:t>
            </a:r>
            <a:r>
              <a:rPr lang="en-US" sz="2800" b="1" dirty="0" smtClean="0">
                <a:latin typeface="Times New Roman" panose="02020603050405020304" pitchFamily="18" charset="0"/>
                <a:cs typeface="Times New Roman" panose="02020603050405020304" pitchFamily="18" charset="0"/>
              </a:rPr>
              <a:t>Hazards           </a:t>
            </a:r>
            <a:r>
              <a:rPr lang="en-US" dirty="0" smtClean="0"/>
              <a:t>            </a:t>
            </a:r>
            <a:endParaRPr lang="en-US" dirty="0"/>
          </a:p>
        </p:txBody>
      </p:sp>
      <p:sp>
        <p:nvSpPr>
          <p:cNvPr id="3" name="Content Placeholder 2"/>
          <p:cNvSpPr>
            <a:spLocks noGrp="1"/>
          </p:cNvSpPr>
          <p:nvPr>
            <p:ph idx="1"/>
          </p:nvPr>
        </p:nvSpPr>
        <p:spPr>
          <a:xfrm>
            <a:off x="457200" y="895350"/>
            <a:ext cx="8229600" cy="3581400"/>
          </a:xfrm>
        </p:spPr>
        <p:txBody>
          <a:bodyPr>
            <a:normAutofit/>
          </a:bodyPr>
          <a:lstStyle/>
          <a:p>
            <a:pPr>
              <a:buNone/>
            </a:pPr>
            <a:r>
              <a:rPr lang="en-US" altLang="en-US" sz="2400" b="1" dirty="0" smtClean="0">
                <a:latin typeface="Times New Roman" panose="02020603050405020304" pitchFamily="18" charset="0"/>
                <a:cs typeface="Times New Roman" panose="02020603050405020304" pitchFamily="18" charset="0"/>
              </a:rPr>
              <a:t>Other users failure to observe the location of the bus  </a:t>
            </a:r>
          </a:p>
          <a:p>
            <a:pPr>
              <a:spcBef>
                <a:spcPts val="0"/>
              </a:spcBef>
            </a:pPr>
            <a:r>
              <a:rPr lang="en-US" altLang="en-US" sz="2400" b="1" dirty="0" smtClean="0">
                <a:latin typeface="Times New Roman" panose="02020603050405020304" pitchFamily="18" charset="0"/>
                <a:cs typeface="Times New Roman" panose="02020603050405020304" pitchFamily="18" charset="0"/>
              </a:rPr>
              <a:t>Not </a:t>
            </a:r>
            <a:r>
              <a:rPr lang="en-US" altLang="en-US" sz="2400" b="1" dirty="0">
                <a:latin typeface="Times New Roman" panose="02020603050405020304" pitchFamily="18" charset="0"/>
                <a:cs typeface="Times New Roman" panose="02020603050405020304" pitchFamily="18" charset="0"/>
              </a:rPr>
              <a:t>responding to signs, signals etc.</a:t>
            </a:r>
          </a:p>
          <a:p>
            <a:pPr>
              <a:spcBef>
                <a:spcPts val="0"/>
              </a:spcBef>
            </a:pPr>
            <a:r>
              <a:rPr lang="en-US" altLang="en-US" sz="2400" b="1" dirty="0">
                <a:latin typeface="Times New Roman" panose="02020603050405020304" pitchFamily="18" charset="0"/>
                <a:cs typeface="Times New Roman" panose="02020603050405020304" pitchFamily="18" charset="0"/>
              </a:rPr>
              <a:t>Vision obscured</a:t>
            </a:r>
          </a:p>
          <a:p>
            <a:pPr>
              <a:spcBef>
                <a:spcPts val="0"/>
              </a:spcBef>
            </a:pPr>
            <a:r>
              <a:rPr lang="en-US" altLang="en-US" sz="2400" b="1" dirty="0">
                <a:latin typeface="Times New Roman" panose="02020603050405020304" pitchFamily="18" charset="0"/>
                <a:cs typeface="Times New Roman" panose="02020603050405020304" pitchFamily="18" charset="0"/>
              </a:rPr>
              <a:t>Vision </a:t>
            </a:r>
            <a:r>
              <a:rPr lang="en-US" altLang="en-US" sz="2400" b="1" dirty="0" smtClean="0">
                <a:latin typeface="Times New Roman" panose="02020603050405020304" pitchFamily="18" charset="0"/>
                <a:cs typeface="Times New Roman" panose="02020603050405020304" pitchFamily="18" charset="0"/>
              </a:rPr>
              <a:t>restricted or obstructions</a:t>
            </a:r>
            <a:endParaRPr lang="en-US" altLang="en-US" sz="2400" b="1" dirty="0">
              <a:latin typeface="Times New Roman" panose="02020603050405020304" pitchFamily="18" charset="0"/>
              <a:cs typeface="Times New Roman" panose="02020603050405020304" pitchFamily="18" charset="0"/>
            </a:endParaRPr>
          </a:p>
          <a:p>
            <a:pPr>
              <a:spcBef>
                <a:spcPts val="0"/>
              </a:spcBef>
            </a:pPr>
            <a:r>
              <a:rPr lang="en-US" altLang="en-US" sz="2400" b="1" dirty="0">
                <a:latin typeface="Times New Roman" panose="02020603050405020304" pitchFamily="18" charset="0"/>
                <a:cs typeface="Times New Roman" panose="02020603050405020304" pitchFamily="18" charset="0"/>
              </a:rPr>
              <a:t>Road conditions</a:t>
            </a:r>
          </a:p>
          <a:p>
            <a:pPr>
              <a:spcBef>
                <a:spcPts val="0"/>
              </a:spcBef>
            </a:pPr>
            <a:r>
              <a:rPr lang="en-US" altLang="en-US" sz="2400" b="1" dirty="0">
                <a:latin typeface="Times New Roman" panose="02020603050405020304" pitchFamily="18" charset="0"/>
                <a:cs typeface="Times New Roman" panose="02020603050405020304" pitchFamily="18" charset="0"/>
              </a:rPr>
              <a:t>Pedestrians</a:t>
            </a:r>
          </a:p>
          <a:p>
            <a:pPr>
              <a:spcBef>
                <a:spcPts val="0"/>
              </a:spcBef>
            </a:pPr>
            <a:r>
              <a:rPr lang="en-US" altLang="en-US" sz="2400" b="1" dirty="0">
                <a:latin typeface="Times New Roman" panose="02020603050405020304" pitchFamily="18" charset="0"/>
                <a:cs typeface="Times New Roman" panose="02020603050405020304" pitchFamily="18" charset="0"/>
              </a:rPr>
              <a:t>Movement of </a:t>
            </a:r>
            <a:r>
              <a:rPr lang="en-US" altLang="en-US" sz="2400" b="1" dirty="0" smtClean="0">
                <a:latin typeface="Times New Roman" panose="02020603050405020304" pitchFamily="18" charset="0"/>
                <a:cs typeface="Times New Roman" panose="02020603050405020304" pitchFamily="18" charset="0"/>
              </a:rPr>
              <a:t>other vehicles</a:t>
            </a:r>
            <a:endParaRPr lang="en-US" altLang="en-US" sz="2400" b="1" dirty="0">
              <a:latin typeface="Times New Roman" panose="02020603050405020304" pitchFamily="18" charset="0"/>
              <a:cs typeface="Times New Roman" panose="02020603050405020304" pitchFamily="18" charset="0"/>
            </a:endParaRPr>
          </a:p>
          <a:p>
            <a:pPr>
              <a:spcBef>
                <a:spcPts val="0"/>
              </a:spcBef>
            </a:pPr>
            <a:r>
              <a:rPr lang="en-US" altLang="en-US" sz="2400" b="1" dirty="0">
                <a:latin typeface="Times New Roman" panose="02020603050405020304" pitchFamily="18" charset="0"/>
                <a:cs typeface="Times New Roman" panose="02020603050405020304" pitchFamily="18" charset="0"/>
              </a:rPr>
              <a:t>Slow moving vehicles</a:t>
            </a:r>
          </a:p>
          <a:p>
            <a:endParaRPr lang="en-US" altLang="en-US" dirty="0"/>
          </a:p>
          <a:p>
            <a:endParaRPr lang="en-US" dirty="0"/>
          </a:p>
        </p:txBody>
      </p:sp>
    </p:spTree>
    <p:extLst>
      <p:ext uri="{BB962C8B-B14F-4D97-AF65-F5344CB8AC3E}">
        <p14:creationId xmlns:p14="http://schemas.microsoft.com/office/powerpoint/2010/main" val="3729576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Times New Roman" panose="02020603050405020304" pitchFamily="18" charset="0"/>
                <a:cs typeface="Times New Roman" panose="02020603050405020304" pitchFamily="18" charset="0"/>
              </a:rPr>
              <a:t>Detecting </a:t>
            </a:r>
            <a:r>
              <a:rPr lang="en-US" sz="2800" b="1" dirty="0" smtClean="0">
                <a:latin typeface="Times New Roman" panose="02020603050405020304" pitchFamily="18" charset="0"/>
                <a:cs typeface="Times New Roman" panose="02020603050405020304" pitchFamily="18" charset="0"/>
              </a:rPr>
              <a:t>Hazards</a:t>
            </a:r>
            <a:r>
              <a:rPr lang="en-US" dirty="0" smtClean="0"/>
              <a:t>             </a:t>
            </a:r>
            <a:endParaRPr lang="en-US" dirty="0"/>
          </a:p>
        </p:txBody>
      </p:sp>
      <p:sp>
        <p:nvSpPr>
          <p:cNvPr id="3" name="Content Placeholder 2"/>
          <p:cNvSpPr>
            <a:spLocks noGrp="1"/>
          </p:cNvSpPr>
          <p:nvPr>
            <p:ph idx="1"/>
          </p:nvPr>
        </p:nvSpPr>
        <p:spPr>
          <a:xfrm>
            <a:off x="457200" y="971550"/>
            <a:ext cx="8229600" cy="3518339"/>
          </a:xfrm>
        </p:spPr>
        <p:txBody>
          <a:bodyPr>
            <a:noAutofit/>
          </a:bodyPr>
          <a:lstStyle/>
          <a:p>
            <a:pPr>
              <a:spcBef>
                <a:spcPts val="0"/>
              </a:spcBef>
              <a:buNone/>
            </a:pPr>
            <a:r>
              <a:rPr lang="en-US" altLang="en-US" sz="2400" b="1" dirty="0" smtClean="0">
                <a:latin typeface="Times New Roman" panose="02020603050405020304" pitchFamily="18" charset="0"/>
                <a:cs typeface="Times New Roman" panose="02020603050405020304" pitchFamily="18" charset="0"/>
              </a:rPr>
              <a:t>Multiple Vehicle Hazards</a:t>
            </a:r>
          </a:p>
          <a:p>
            <a:pPr>
              <a:spcBef>
                <a:spcPts val="0"/>
              </a:spcBef>
            </a:pPr>
            <a:r>
              <a:rPr lang="en-US" altLang="en-US" sz="2400" b="1" dirty="0" smtClean="0">
                <a:latin typeface="Times New Roman" panose="02020603050405020304" pitchFamily="18" charset="0"/>
                <a:cs typeface="Times New Roman" panose="02020603050405020304" pitchFamily="18" charset="0"/>
              </a:rPr>
              <a:t>Traffic </a:t>
            </a:r>
            <a:r>
              <a:rPr lang="en-US" altLang="en-US" sz="2400" b="1" dirty="0">
                <a:latin typeface="Times New Roman" panose="02020603050405020304" pitchFamily="18" charset="0"/>
                <a:cs typeface="Times New Roman" panose="02020603050405020304" pitchFamily="18" charset="0"/>
              </a:rPr>
              <a:t>convergence</a:t>
            </a:r>
          </a:p>
          <a:p>
            <a:pPr>
              <a:spcBef>
                <a:spcPts val="0"/>
              </a:spcBef>
            </a:pPr>
            <a:r>
              <a:rPr lang="en-US" altLang="en-US" sz="2400" b="1" dirty="0">
                <a:latin typeface="Times New Roman" panose="02020603050405020304" pitchFamily="18" charset="0"/>
                <a:cs typeface="Times New Roman" panose="02020603050405020304" pitchFamily="18" charset="0"/>
              </a:rPr>
              <a:t>Look for circumstances where converging on a stream of</a:t>
            </a:r>
          </a:p>
          <a:p>
            <a:pPr lvl="1">
              <a:spcBef>
                <a:spcPts val="0"/>
              </a:spcBef>
              <a:buNone/>
            </a:pPr>
            <a:r>
              <a:rPr lang="en-US" altLang="en-US" sz="2400" b="1" dirty="0">
                <a:latin typeface="Times New Roman" panose="02020603050405020304" pitchFamily="18" charset="0"/>
                <a:cs typeface="Times New Roman" panose="02020603050405020304" pitchFamily="18" charset="0"/>
              </a:rPr>
              <a:t>traffic may force your bus into a collision with other vehicles </a:t>
            </a:r>
            <a:endParaRPr lang="en-US" altLang="en-US" sz="2400" b="1" dirty="0">
              <a:solidFill>
                <a:srgbClr val="000099"/>
              </a:solidFill>
              <a:latin typeface="Times New Roman" panose="02020603050405020304" pitchFamily="18" charset="0"/>
              <a:cs typeface="Times New Roman" panose="02020603050405020304" pitchFamily="18" charset="0"/>
            </a:endParaRPr>
          </a:p>
          <a:p>
            <a:pPr>
              <a:spcBef>
                <a:spcPts val="0"/>
              </a:spcBef>
              <a:buNone/>
            </a:pPr>
            <a:r>
              <a:rPr lang="en-US" altLang="en-US" sz="2400" b="1" dirty="0">
                <a:latin typeface="Times New Roman" panose="02020603050405020304" pitchFamily="18" charset="0"/>
                <a:cs typeface="Times New Roman" panose="02020603050405020304" pitchFamily="18" charset="0"/>
              </a:rPr>
              <a:t>Vehicle obstruction</a:t>
            </a:r>
          </a:p>
          <a:p>
            <a:pPr>
              <a:spcBef>
                <a:spcPts val="0"/>
              </a:spcBef>
              <a:buNone/>
            </a:pPr>
            <a:r>
              <a:rPr lang="en-US" altLang="en-US" sz="2400" b="1" dirty="0">
                <a:latin typeface="Times New Roman" panose="02020603050405020304" pitchFamily="18" charset="0"/>
                <a:cs typeface="Times New Roman" panose="02020603050405020304" pitchFamily="18" charset="0"/>
              </a:rPr>
              <a:t>Be on the look-out for situations  such as:</a:t>
            </a:r>
          </a:p>
          <a:p>
            <a:pPr>
              <a:spcBef>
                <a:spcPts val="0"/>
              </a:spcBef>
            </a:pPr>
            <a:r>
              <a:rPr lang="en-US" altLang="en-US" sz="2400" b="1" dirty="0" smtClean="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Sudden slowing or stopping of one </a:t>
            </a:r>
            <a:r>
              <a:rPr lang="en-US" altLang="en-US" sz="2400" b="1" dirty="0" smtClean="0">
                <a:latin typeface="Times New Roman" panose="02020603050405020304" pitchFamily="18" charset="0"/>
                <a:cs typeface="Times New Roman" panose="02020603050405020304" pitchFamily="18" charset="0"/>
              </a:rPr>
              <a:t>vehicle</a:t>
            </a:r>
          </a:p>
          <a:p>
            <a:pPr>
              <a:spcBef>
                <a:spcPts val="0"/>
              </a:spcBef>
            </a:pPr>
            <a:r>
              <a:rPr lang="en-US" altLang="en-US" sz="2400" b="1" dirty="0" smtClean="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One vehicle may obstruct another's visibility</a:t>
            </a:r>
          </a:p>
          <a:p>
            <a:pPr>
              <a:spcBef>
                <a:spcPts val="0"/>
              </a:spcBef>
            </a:pPr>
            <a:endParaRPr lang="en-US" sz="2400" dirty="0"/>
          </a:p>
        </p:txBody>
      </p:sp>
    </p:spTree>
    <p:extLst>
      <p:ext uri="{BB962C8B-B14F-4D97-AF65-F5344CB8AC3E}">
        <p14:creationId xmlns:p14="http://schemas.microsoft.com/office/powerpoint/2010/main" val="3528254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Times New Roman" panose="02020603050405020304" pitchFamily="18" charset="0"/>
                <a:cs typeface="Times New Roman" panose="02020603050405020304" pitchFamily="18" charset="0"/>
              </a:rPr>
              <a:t>Detecting </a:t>
            </a:r>
            <a:r>
              <a:rPr lang="en-US" sz="2800" b="1" dirty="0" smtClean="0">
                <a:latin typeface="Times New Roman" panose="02020603050405020304" pitchFamily="18" charset="0"/>
                <a:cs typeface="Times New Roman" panose="02020603050405020304" pitchFamily="18" charset="0"/>
              </a:rPr>
              <a:t>Hazards</a:t>
            </a:r>
            <a:r>
              <a:rPr lang="en-US" dirty="0" smtClean="0"/>
              <a:t>              </a:t>
            </a:r>
            <a:endParaRPr lang="en-US" dirty="0"/>
          </a:p>
        </p:txBody>
      </p:sp>
      <p:sp>
        <p:nvSpPr>
          <p:cNvPr id="3" name="Content Placeholder 2"/>
          <p:cNvSpPr>
            <a:spLocks noGrp="1"/>
          </p:cNvSpPr>
          <p:nvPr>
            <p:ph idx="1"/>
          </p:nvPr>
        </p:nvSpPr>
        <p:spPr>
          <a:xfrm>
            <a:off x="457200" y="971551"/>
            <a:ext cx="8229600" cy="3352800"/>
          </a:xfrm>
        </p:spPr>
        <p:txBody>
          <a:bodyPr>
            <a:normAutofit/>
          </a:bodyPr>
          <a:lstStyle/>
          <a:p>
            <a:pPr marL="452438"/>
            <a:r>
              <a:rPr lang="en-US" altLang="en-US" sz="2400" b="1" dirty="0">
                <a:latin typeface="Times New Roman" panose="02020603050405020304" pitchFamily="18" charset="0"/>
                <a:cs typeface="Times New Roman" panose="02020603050405020304" pitchFamily="18" charset="0"/>
              </a:rPr>
              <a:t>Be aware of joggers/runners on the road and cyclists </a:t>
            </a:r>
          </a:p>
          <a:p>
            <a:pPr marL="452438"/>
            <a:r>
              <a:rPr lang="en-US" altLang="en-US" sz="2400" b="1" dirty="0">
                <a:latin typeface="Times New Roman" panose="02020603050405020304" pitchFamily="18" charset="0"/>
                <a:cs typeface="Times New Roman" panose="02020603050405020304" pitchFamily="18" charset="0"/>
              </a:rPr>
              <a:t>Be aware of the road user’s motions</a:t>
            </a:r>
          </a:p>
          <a:p>
            <a:pPr marL="452438"/>
            <a:r>
              <a:rPr lang="en-US" altLang="en-US" sz="2400" b="1" dirty="0">
                <a:latin typeface="Times New Roman" panose="02020603050405020304" pitchFamily="18" charset="0"/>
                <a:cs typeface="Times New Roman" panose="02020603050405020304" pitchFamily="18" charset="0"/>
              </a:rPr>
              <a:t>Be aware of the road user’s ability to see</a:t>
            </a:r>
          </a:p>
          <a:p>
            <a:pPr marL="452438"/>
            <a:r>
              <a:rPr lang="en-US" altLang="en-US" sz="2400" b="1" dirty="0">
                <a:latin typeface="Times New Roman" panose="02020603050405020304" pitchFamily="18" charset="0"/>
                <a:cs typeface="Times New Roman" panose="02020603050405020304" pitchFamily="18" charset="0"/>
              </a:rPr>
              <a:t>Take note of the road user’s attentiveness and/or preoccupation with other tasks</a:t>
            </a:r>
          </a:p>
          <a:p>
            <a:endParaRPr lang="en-US" b="1" dirty="0"/>
          </a:p>
        </p:txBody>
      </p:sp>
    </p:spTree>
    <p:extLst>
      <p:ext uri="{BB962C8B-B14F-4D97-AF65-F5344CB8AC3E}">
        <p14:creationId xmlns:p14="http://schemas.microsoft.com/office/powerpoint/2010/main" val="3111217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Times New Roman" panose="02020603050405020304" pitchFamily="18" charset="0"/>
                <a:cs typeface="Times New Roman" panose="02020603050405020304" pitchFamily="18" charset="0"/>
              </a:rPr>
              <a:t>Detecting </a:t>
            </a:r>
            <a:r>
              <a:rPr lang="en-US" sz="2800" b="1" dirty="0" smtClean="0">
                <a:latin typeface="Times New Roman" panose="02020603050405020304" pitchFamily="18" charset="0"/>
                <a:cs typeface="Times New Roman" panose="02020603050405020304" pitchFamily="18" charset="0"/>
              </a:rPr>
              <a:t>Hazards</a:t>
            </a:r>
            <a:r>
              <a:rPr lang="en-US" dirty="0" smtClean="0"/>
              <a:t>               </a:t>
            </a:r>
            <a:endParaRPr lang="en-US" dirty="0"/>
          </a:p>
        </p:txBody>
      </p:sp>
      <p:sp>
        <p:nvSpPr>
          <p:cNvPr id="3" name="Content Placeholder 2"/>
          <p:cNvSpPr>
            <a:spLocks noGrp="1"/>
          </p:cNvSpPr>
          <p:nvPr>
            <p:ph idx="1"/>
          </p:nvPr>
        </p:nvSpPr>
        <p:spPr>
          <a:xfrm>
            <a:off x="457200" y="895350"/>
            <a:ext cx="8229600" cy="3657600"/>
          </a:xfrm>
        </p:spPr>
        <p:txBody>
          <a:bodyPr>
            <a:noAutofit/>
          </a:bodyPr>
          <a:lstStyle/>
          <a:p>
            <a:pPr marL="365760" indent="-256032">
              <a:spcBef>
                <a:spcPts val="0"/>
              </a:spcBef>
              <a:buClr>
                <a:schemeClr val="accent3"/>
              </a:buClr>
              <a:buNone/>
              <a:defRPr/>
            </a:pPr>
            <a:r>
              <a:rPr lang="en-US" sz="2400" b="1" dirty="0">
                <a:latin typeface="Times New Roman" panose="02020603050405020304" pitchFamily="18" charset="0"/>
                <a:cs typeface="Times New Roman" panose="02020603050405020304" pitchFamily="18" charset="0"/>
              </a:rPr>
              <a:t>Training yourself to react properly to each situation in a</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split second </a:t>
            </a:r>
            <a:r>
              <a:rPr lang="en-US" sz="2400" b="1" dirty="0" smtClean="0">
                <a:latin typeface="Times New Roman" panose="02020603050405020304" pitchFamily="18" charset="0"/>
                <a:cs typeface="Times New Roman" panose="02020603050405020304" pitchFamily="18" charset="0"/>
              </a:rPr>
              <a:t>is </a:t>
            </a:r>
            <a:r>
              <a:rPr lang="en-US" sz="2400" b="1" dirty="0">
                <a:latin typeface="Times New Roman" panose="02020603050405020304" pitchFamily="18" charset="0"/>
                <a:cs typeface="Times New Roman" panose="02020603050405020304" pitchFamily="18" charset="0"/>
              </a:rPr>
              <a:t>the key to becoming a safe </a:t>
            </a:r>
            <a:r>
              <a:rPr lang="en-US" sz="2400" b="1" dirty="0" smtClean="0">
                <a:latin typeface="Times New Roman" panose="02020603050405020304" pitchFamily="18" charset="0"/>
                <a:cs typeface="Times New Roman" panose="02020603050405020304" pitchFamily="18" charset="0"/>
              </a:rPr>
              <a:t>driver</a:t>
            </a:r>
            <a:endParaRPr lang="en-US" sz="2400" b="1" dirty="0">
              <a:latin typeface="Times New Roman" panose="02020603050405020304" pitchFamily="18" charset="0"/>
              <a:cs typeface="Times New Roman" panose="02020603050405020304" pitchFamily="18" charset="0"/>
            </a:endParaRPr>
          </a:p>
          <a:p>
            <a:pPr marL="452628">
              <a:spcBef>
                <a:spcPts val="0"/>
              </a:spcBef>
              <a:defRPr/>
            </a:pPr>
            <a:r>
              <a:rPr lang="en-US" sz="2400" b="1" dirty="0">
                <a:latin typeface="Times New Roman" panose="02020603050405020304" pitchFamily="18" charset="0"/>
                <a:cs typeface="Times New Roman" panose="02020603050405020304" pitchFamily="18" charset="0"/>
              </a:rPr>
              <a:t>Skidding</a:t>
            </a:r>
          </a:p>
          <a:p>
            <a:pPr marL="452628">
              <a:spcBef>
                <a:spcPts val="0"/>
              </a:spcBef>
              <a:buClr>
                <a:srgbClr val="000000"/>
              </a:buClr>
              <a:defRPr/>
            </a:pPr>
            <a:r>
              <a:rPr lang="en-US" sz="2400" b="1" dirty="0">
                <a:latin typeface="Times New Roman" panose="02020603050405020304" pitchFamily="18" charset="0"/>
                <a:cs typeface="Times New Roman" panose="02020603050405020304" pitchFamily="18" charset="0"/>
              </a:rPr>
              <a:t>Tire blowout</a:t>
            </a:r>
          </a:p>
          <a:p>
            <a:pPr marL="452628">
              <a:spcBef>
                <a:spcPts val="0"/>
              </a:spcBef>
              <a:buClr>
                <a:srgbClr val="000000"/>
              </a:buClr>
              <a:defRPr/>
            </a:pPr>
            <a:r>
              <a:rPr lang="en-US" sz="2400" b="1" dirty="0">
                <a:latin typeface="Times New Roman" panose="02020603050405020304" pitchFamily="18" charset="0"/>
                <a:cs typeface="Times New Roman" panose="02020603050405020304" pitchFamily="18" charset="0"/>
              </a:rPr>
              <a:t>Brake loss</a:t>
            </a:r>
          </a:p>
          <a:p>
            <a:pPr marL="452628">
              <a:spcBef>
                <a:spcPts val="0"/>
              </a:spcBef>
              <a:buClr>
                <a:srgbClr val="000000"/>
              </a:buClr>
              <a:defRPr/>
            </a:pPr>
            <a:r>
              <a:rPr lang="en-US" sz="2400" b="1" dirty="0">
                <a:latin typeface="Times New Roman" panose="02020603050405020304" pitchFamily="18" charset="0"/>
                <a:cs typeface="Times New Roman" panose="02020603050405020304" pitchFamily="18" charset="0"/>
              </a:rPr>
              <a:t>Loss of engine power</a:t>
            </a:r>
          </a:p>
          <a:p>
            <a:pPr marL="452628">
              <a:spcBef>
                <a:spcPts val="0"/>
              </a:spcBef>
              <a:buClr>
                <a:srgbClr val="000000"/>
              </a:buClr>
              <a:defRPr/>
            </a:pPr>
            <a:r>
              <a:rPr lang="en-US" sz="2400" b="1" dirty="0">
                <a:latin typeface="Times New Roman" panose="02020603050405020304" pitchFamily="18" charset="0"/>
                <a:cs typeface="Times New Roman" panose="02020603050405020304" pitchFamily="18" charset="0"/>
              </a:rPr>
              <a:t>Obstruction in the path of the bus</a:t>
            </a:r>
          </a:p>
          <a:p>
            <a:pPr marL="452628">
              <a:spcBef>
                <a:spcPts val="0"/>
              </a:spcBef>
              <a:buClr>
                <a:srgbClr val="000000"/>
              </a:buClr>
              <a:defRPr/>
            </a:pPr>
            <a:r>
              <a:rPr lang="en-US" sz="2400" b="1" dirty="0">
                <a:latin typeface="Times New Roman" panose="02020603050405020304" pitchFamily="18" charset="0"/>
                <a:cs typeface="Times New Roman" panose="02020603050405020304" pitchFamily="18" charset="0"/>
              </a:rPr>
              <a:t>Run off the pavement</a:t>
            </a:r>
          </a:p>
          <a:p>
            <a:pPr marL="452628">
              <a:spcBef>
                <a:spcPts val="0"/>
              </a:spcBef>
              <a:buClr>
                <a:srgbClr val="000000"/>
              </a:buClr>
              <a:defRPr/>
            </a:pPr>
            <a:r>
              <a:rPr lang="en-US" sz="2400" b="1" dirty="0">
                <a:latin typeface="Times New Roman" panose="02020603050405020304" pitchFamily="18" charset="0"/>
                <a:cs typeface="Times New Roman" panose="02020603050405020304" pitchFamily="18" charset="0"/>
              </a:rPr>
              <a:t>Other emergencies</a:t>
            </a:r>
          </a:p>
        </p:txBody>
      </p:sp>
    </p:spTree>
    <p:extLst>
      <p:ext uri="{BB962C8B-B14F-4D97-AF65-F5344CB8AC3E}">
        <p14:creationId xmlns:p14="http://schemas.microsoft.com/office/powerpoint/2010/main" val="1232505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Times New Roman" panose="02020603050405020304" pitchFamily="18" charset="0"/>
                <a:cs typeface="Times New Roman" panose="02020603050405020304" pitchFamily="18" charset="0"/>
              </a:rPr>
              <a:t>Detecting </a:t>
            </a:r>
            <a:r>
              <a:rPr lang="en-US" sz="2800" b="1" dirty="0" smtClean="0">
                <a:latin typeface="Times New Roman" panose="02020603050405020304" pitchFamily="18" charset="0"/>
                <a:cs typeface="Times New Roman" panose="02020603050405020304" pitchFamily="18" charset="0"/>
              </a:rPr>
              <a:t>Hazards</a:t>
            </a:r>
            <a:r>
              <a:rPr lang="en-US" dirty="0" smtClean="0"/>
              <a:t>                </a:t>
            </a:r>
            <a:endParaRPr lang="en-US" dirty="0"/>
          </a:p>
        </p:txBody>
      </p:sp>
      <p:sp>
        <p:nvSpPr>
          <p:cNvPr id="3" name="Content Placeholder 2"/>
          <p:cNvSpPr>
            <a:spLocks noGrp="1"/>
          </p:cNvSpPr>
          <p:nvPr>
            <p:ph idx="1"/>
          </p:nvPr>
        </p:nvSpPr>
        <p:spPr>
          <a:xfrm>
            <a:off x="457200" y="971551"/>
            <a:ext cx="8229600" cy="3352800"/>
          </a:xfrm>
        </p:spPr>
        <p:txBody>
          <a:bodyPr>
            <a:normAutofit/>
          </a:bodyPr>
          <a:lstStyle/>
          <a:p>
            <a:pPr>
              <a:spcBef>
                <a:spcPts val="0"/>
              </a:spcBef>
              <a:spcAft>
                <a:spcPts val="600"/>
              </a:spcAft>
              <a:buNone/>
            </a:pPr>
            <a:r>
              <a:rPr lang="en-US" altLang="en-US" sz="2400" b="1" dirty="0">
                <a:latin typeface="Times New Roman" panose="02020603050405020304" pitchFamily="18" charset="0"/>
                <a:cs typeface="Times New Roman" panose="02020603050405020304" pitchFamily="18" charset="0"/>
              </a:rPr>
              <a:t>Skidding is one of the major causes </a:t>
            </a:r>
            <a:r>
              <a:rPr lang="en-US" altLang="en-US" sz="2400" b="1" dirty="0" smtClean="0">
                <a:latin typeface="Times New Roman" panose="02020603050405020304" pitchFamily="18" charset="0"/>
                <a:cs typeface="Times New Roman" panose="02020603050405020304" pitchFamily="18" charset="0"/>
              </a:rPr>
              <a:t>of accidents.  </a:t>
            </a:r>
          </a:p>
          <a:p>
            <a:pPr>
              <a:spcBef>
                <a:spcPts val="0"/>
              </a:spcBef>
              <a:spcAft>
                <a:spcPts val="600"/>
              </a:spcAft>
              <a:buNone/>
            </a:pPr>
            <a:r>
              <a:rPr lang="en-US" altLang="en-US" sz="2400" b="1" dirty="0" smtClean="0">
                <a:latin typeface="Times New Roman" panose="02020603050405020304" pitchFamily="18" charset="0"/>
                <a:cs typeface="Times New Roman" panose="02020603050405020304" pitchFamily="18" charset="0"/>
              </a:rPr>
              <a:t>Causes of Skids</a:t>
            </a:r>
          </a:p>
          <a:p>
            <a:pPr>
              <a:spcBef>
                <a:spcPts val="0"/>
              </a:spcBef>
            </a:pPr>
            <a:r>
              <a:rPr lang="en-US" altLang="en-US" sz="2400" b="1" dirty="0" smtClean="0">
                <a:latin typeface="Times New Roman" panose="02020603050405020304" pitchFamily="18" charset="0"/>
                <a:cs typeface="Times New Roman" panose="02020603050405020304" pitchFamily="18" charset="0"/>
              </a:rPr>
              <a:t>Over-braking </a:t>
            </a:r>
            <a:r>
              <a:rPr lang="en-US" altLang="en-US" sz="2400" b="1" dirty="0">
                <a:latin typeface="Times New Roman" panose="02020603050405020304" pitchFamily="18" charset="0"/>
                <a:cs typeface="Times New Roman" panose="02020603050405020304" pitchFamily="18" charset="0"/>
              </a:rPr>
              <a:t>- Braking too hard</a:t>
            </a:r>
          </a:p>
          <a:p>
            <a:pPr>
              <a:spcBef>
                <a:spcPts val="0"/>
              </a:spcBef>
            </a:pPr>
            <a:r>
              <a:rPr lang="en-US" altLang="en-US" sz="2400" b="1" dirty="0">
                <a:latin typeface="Times New Roman" panose="02020603050405020304" pitchFamily="18" charset="0"/>
                <a:cs typeface="Times New Roman" panose="02020603050405020304" pitchFamily="18" charset="0"/>
              </a:rPr>
              <a:t>Over-acceleration - Accelerating suddenly</a:t>
            </a:r>
          </a:p>
          <a:p>
            <a:pPr>
              <a:spcBef>
                <a:spcPts val="0"/>
              </a:spcBef>
            </a:pPr>
            <a:r>
              <a:rPr lang="en-US" altLang="en-US" sz="2400" b="1" dirty="0">
                <a:latin typeface="Times New Roman" panose="02020603050405020304" pitchFamily="18" charset="0"/>
                <a:cs typeface="Times New Roman" panose="02020603050405020304" pitchFamily="18" charset="0"/>
              </a:rPr>
              <a:t>Over-steering - Over steering or taking a turn too fast</a:t>
            </a:r>
          </a:p>
          <a:p>
            <a:pPr>
              <a:spcBef>
                <a:spcPts val="0"/>
              </a:spcBef>
            </a:pPr>
            <a:r>
              <a:rPr lang="en-US" altLang="en-US" sz="2400" b="1" dirty="0">
                <a:latin typeface="Times New Roman" panose="02020603050405020304" pitchFamily="18" charset="0"/>
                <a:cs typeface="Times New Roman" panose="02020603050405020304" pitchFamily="18" charset="0"/>
              </a:rPr>
              <a:t>Driving too fast</a:t>
            </a:r>
          </a:p>
          <a:p>
            <a:pPr>
              <a:spcBef>
                <a:spcPts val="0"/>
              </a:spcBef>
            </a:pPr>
            <a:r>
              <a:rPr lang="en-US" altLang="en-US" sz="2400" b="1" dirty="0">
                <a:latin typeface="Times New Roman" panose="02020603050405020304" pitchFamily="18" charset="0"/>
                <a:cs typeface="Times New Roman" panose="02020603050405020304" pitchFamily="18" charset="0"/>
              </a:rPr>
              <a:t>Blowouts</a:t>
            </a:r>
          </a:p>
          <a:p>
            <a:endParaRPr lang="en-US" dirty="0"/>
          </a:p>
        </p:txBody>
      </p:sp>
    </p:spTree>
    <p:extLst>
      <p:ext uri="{BB962C8B-B14F-4D97-AF65-F5344CB8AC3E}">
        <p14:creationId xmlns:p14="http://schemas.microsoft.com/office/powerpoint/2010/main" val="1469258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Times New Roman" panose="02020603050405020304" pitchFamily="18" charset="0"/>
                <a:cs typeface="Times New Roman" panose="02020603050405020304" pitchFamily="18" charset="0"/>
              </a:rPr>
              <a:t>Detecting </a:t>
            </a:r>
            <a:r>
              <a:rPr lang="en-US" sz="2800" b="1" dirty="0" smtClean="0">
                <a:latin typeface="Times New Roman" panose="02020603050405020304" pitchFamily="18" charset="0"/>
                <a:cs typeface="Times New Roman" panose="02020603050405020304" pitchFamily="18" charset="0"/>
              </a:rPr>
              <a:t>Hazards</a:t>
            </a:r>
            <a:r>
              <a:rPr lang="en-US" dirty="0" smtClean="0"/>
              <a:t>                 </a:t>
            </a:r>
            <a:endParaRPr lang="en-US" dirty="0"/>
          </a:p>
        </p:txBody>
      </p:sp>
      <p:sp>
        <p:nvSpPr>
          <p:cNvPr id="3" name="Content Placeholder 2"/>
          <p:cNvSpPr>
            <a:spLocks noGrp="1"/>
          </p:cNvSpPr>
          <p:nvPr>
            <p:ph idx="1"/>
          </p:nvPr>
        </p:nvSpPr>
        <p:spPr>
          <a:xfrm>
            <a:off x="457200" y="895350"/>
            <a:ext cx="8229600" cy="3886199"/>
          </a:xfrm>
        </p:spPr>
        <p:txBody>
          <a:bodyPr>
            <a:normAutofit/>
          </a:bodyPr>
          <a:lstStyle/>
          <a:p>
            <a:pPr marL="0" indent="0">
              <a:buNone/>
            </a:pPr>
            <a:r>
              <a:rPr lang="en-US" altLang="en-US" sz="2400" b="1" dirty="0" smtClean="0">
                <a:latin typeface="Times New Roman" panose="02020603050405020304" pitchFamily="18" charset="0"/>
                <a:cs typeface="Times New Roman" panose="02020603050405020304" pitchFamily="18" charset="0"/>
              </a:rPr>
              <a:t>Skid Recovery</a:t>
            </a:r>
          </a:p>
          <a:p>
            <a:r>
              <a:rPr lang="en-US" altLang="en-US" sz="2400" b="1" dirty="0" smtClean="0">
                <a:latin typeface="Times New Roman" panose="02020603050405020304" pitchFamily="18" charset="0"/>
                <a:cs typeface="Times New Roman" panose="02020603050405020304" pitchFamily="18" charset="0"/>
              </a:rPr>
              <a:t>Stop </a:t>
            </a:r>
            <a:r>
              <a:rPr lang="en-US" altLang="en-US" sz="2400" b="1" dirty="0">
                <a:latin typeface="Times New Roman" panose="02020603050405020304" pitchFamily="18" charset="0"/>
                <a:cs typeface="Times New Roman" panose="02020603050405020304" pitchFamily="18" charset="0"/>
              </a:rPr>
              <a:t>braking or accelerating.</a:t>
            </a:r>
            <a:r>
              <a:rPr lang="en-US" altLang="en-US" sz="2400"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This will let the rear wheels roll again, and keep them from sliding any further. </a:t>
            </a:r>
          </a:p>
          <a:p>
            <a:r>
              <a:rPr lang="en-US" altLang="en-US" sz="2400" b="1" dirty="0">
                <a:latin typeface="Times New Roman" panose="02020603050405020304" pitchFamily="18" charset="0"/>
                <a:cs typeface="Times New Roman" panose="02020603050405020304" pitchFamily="18" charset="0"/>
              </a:rPr>
              <a:t>Turn quickly. When a vehicle begins to slide sideways, quickly steer in the direction you want the vehicle to </a:t>
            </a:r>
            <a:r>
              <a:rPr lang="en-US" altLang="en-US" sz="2400" b="1" dirty="0" smtClean="0">
                <a:latin typeface="Times New Roman" panose="02020603050405020304" pitchFamily="18" charset="0"/>
                <a:cs typeface="Times New Roman" panose="02020603050405020304" pitchFamily="18" charset="0"/>
              </a:rPr>
              <a:t>go.</a:t>
            </a:r>
            <a:endParaRPr lang="en-US" b="1" dirty="0"/>
          </a:p>
        </p:txBody>
      </p:sp>
    </p:spTree>
    <p:extLst>
      <p:ext uri="{BB962C8B-B14F-4D97-AF65-F5344CB8AC3E}">
        <p14:creationId xmlns:p14="http://schemas.microsoft.com/office/powerpoint/2010/main" val="903855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Detecting Hazards</a:t>
            </a:r>
            <a:r>
              <a:rPr lang="en-US" dirty="0" smtClean="0"/>
              <a:t> </a:t>
            </a:r>
            <a:endParaRPr lang="en-US" dirty="0"/>
          </a:p>
        </p:txBody>
      </p:sp>
      <p:sp>
        <p:nvSpPr>
          <p:cNvPr id="3" name="Content Placeholder 2"/>
          <p:cNvSpPr>
            <a:spLocks noGrp="1"/>
          </p:cNvSpPr>
          <p:nvPr>
            <p:ph idx="1"/>
          </p:nvPr>
        </p:nvSpPr>
        <p:spPr>
          <a:xfrm>
            <a:off x="457200" y="895351"/>
            <a:ext cx="8229600" cy="3429000"/>
          </a:xfrm>
        </p:spPr>
        <p:txBody>
          <a:bodyPr>
            <a:noAutofit/>
          </a:bodyPr>
          <a:lstStyle/>
          <a:p>
            <a:pPr marL="0" indent="0">
              <a:spcBef>
                <a:spcPts val="0"/>
              </a:spcBef>
              <a:buNone/>
            </a:pPr>
            <a:r>
              <a:rPr lang="en-US" altLang="en-US" sz="2400" b="1" dirty="0" smtClean="0">
                <a:latin typeface="Times New Roman" panose="02020603050405020304" pitchFamily="18" charset="0"/>
                <a:cs typeface="Times New Roman" panose="02020603050405020304" pitchFamily="18" charset="0"/>
              </a:rPr>
              <a:t>SIPDE TECHNIQUE</a:t>
            </a:r>
          </a:p>
          <a:p>
            <a:pPr marL="0" indent="0">
              <a:spcBef>
                <a:spcPts val="0"/>
              </a:spcBef>
              <a:buNone/>
            </a:pPr>
            <a:r>
              <a:rPr lang="en-US" altLang="en-US" sz="2400" b="1" dirty="0" smtClean="0">
                <a:latin typeface="Times New Roman" panose="02020603050405020304" pitchFamily="18" charset="0"/>
                <a:cs typeface="Times New Roman" panose="02020603050405020304" pitchFamily="18" charset="0"/>
              </a:rPr>
              <a:t>S—Search</a:t>
            </a:r>
            <a:r>
              <a:rPr lang="en-US" altLang="en-US" sz="2400" b="1" dirty="0">
                <a:latin typeface="Times New Roman" panose="02020603050405020304" pitchFamily="18" charset="0"/>
                <a:cs typeface="Times New Roman" panose="02020603050405020304" pitchFamily="18" charset="0"/>
              </a:rPr>
              <a:t>, Sweep and Scan (keep your eyes moving at all times to effectively see imminent danger) </a:t>
            </a:r>
          </a:p>
          <a:p>
            <a:pPr marL="0" indent="0">
              <a:spcBef>
                <a:spcPts val="0"/>
              </a:spcBef>
              <a:buNone/>
            </a:pPr>
            <a:r>
              <a:rPr lang="en-US" altLang="en-US" sz="2400" b="1" dirty="0">
                <a:latin typeface="Times New Roman" panose="02020603050405020304" pitchFamily="18" charset="0"/>
                <a:cs typeface="Times New Roman" panose="02020603050405020304" pitchFamily="18" charset="0"/>
              </a:rPr>
              <a:t>I—Identify hazards, Identify what's happening (road-way features) (take notice of things that could cause trouble) </a:t>
            </a:r>
          </a:p>
          <a:p>
            <a:pPr marL="0" indent="0">
              <a:spcBef>
                <a:spcPts val="0"/>
              </a:spcBef>
              <a:buNone/>
            </a:pPr>
            <a:r>
              <a:rPr lang="en-US" altLang="en-US" sz="2400" b="1" dirty="0">
                <a:latin typeface="Times New Roman" panose="02020603050405020304" pitchFamily="18" charset="0"/>
                <a:cs typeface="Times New Roman" panose="02020603050405020304" pitchFamily="18" charset="0"/>
              </a:rPr>
              <a:t>P—Predict which hazards could potentially </a:t>
            </a:r>
            <a:r>
              <a:rPr lang="en-US" altLang="en-US" sz="2400" b="1" dirty="0" smtClean="0">
                <a:latin typeface="Times New Roman" panose="02020603050405020304" pitchFamily="18" charset="0"/>
                <a:cs typeface="Times New Roman" panose="02020603050405020304" pitchFamily="18" charset="0"/>
              </a:rPr>
              <a:t>become a conflict</a:t>
            </a:r>
            <a:endParaRPr lang="en-US" altLang="en-US" sz="2400" b="1" dirty="0">
              <a:latin typeface="Times New Roman" panose="02020603050405020304" pitchFamily="18" charset="0"/>
              <a:cs typeface="Times New Roman" panose="02020603050405020304" pitchFamily="18" charset="0"/>
            </a:endParaRPr>
          </a:p>
          <a:p>
            <a:pPr marL="0" indent="0">
              <a:spcBef>
                <a:spcPts val="0"/>
              </a:spcBef>
              <a:buNone/>
            </a:pPr>
            <a:r>
              <a:rPr lang="en-US" altLang="en-US" sz="2400" b="1" dirty="0">
                <a:latin typeface="Times New Roman" panose="02020603050405020304" pitchFamily="18" charset="0"/>
                <a:cs typeface="Times New Roman" panose="02020603050405020304" pitchFamily="18" charset="0"/>
              </a:rPr>
              <a:t>D—Decide on a safe action (decide on something to do should the dog run across the road) </a:t>
            </a:r>
          </a:p>
          <a:p>
            <a:pPr marL="0" indent="0">
              <a:spcBef>
                <a:spcPts val="0"/>
              </a:spcBef>
              <a:buNone/>
            </a:pPr>
            <a:r>
              <a:rPr lang="en-US" altLang="en-US" sz="2400" b="1" dirty="0">
                <a:latin typeface="Times New Roman" panose="02020603050405020304" pitchFamily="18" charset="0"/>
                <a:cs typeface="Times New Roman" panose="02020603050405020304" pitchFamily="18" charset="0"/>
              </a:rPr>
              <a:t>E—Execute that safe action; use communication</a:t>
            </a:r>
          </a:p>
        </p:txBody>
      </p:sp>
    </p:spTree>
    <p:extLst>
      <p:ext uri="{BB962C8B-B14F-4D97-AF65-F5344CB8AC3E}">
        <p14:creationId xmlns:p14="http://schemas.microsoft.com/office/powerpoint/2010/main" val="1344948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4416"/>
            <a:ext cx="9144000" cy="857250"/>
          </a:xfrm>
        </p:spPr>
        <p:txBody>
          <a:bodyPr/>
          <a:lstStyle/>
          <a:p>
            <a:r>
              <a:rPr lang="en-US" sz="2800" b="1" dirty="0">
                <a:latin typeface="Times New Roman" panose="02020603050405020304" pitchFamily="18" charset="0"/>
                <a:cs typeface="Times New Roman" panose="02020603050405020304" pitchFamily="18" charset="0"/>
              </a:rPr>
              <a:t>Detecting </a:t>
            </a:r>
            <a:r>
              <a:rPr lang="en-US" sz="2800" b="1" dirty="0" smtClean="0">
                <a:latin typeface="Times New Roman" panose="02020603050405020304" pitchFamily="18" charset="0"/>
                <a:cs typeface="Times New Roman" panose="02020603050405020304" pitchFamily="18" charset="0"/>
              </a:rPr>
              <a:t>Hazards                </a:t>
            </a:r>
            <a:r>
              <a:rPr lang="en-US" dirty="0" smtClean="0"/>
              <a:t>                 </a:t>
            </a:r>
            <a:endParaRPr lang="en-US" dirty="0"/>
          </a:p>
        </p:txBody>
      </p:sp>
      <p:sp>
        <p:nvSpPr>
          <p:cNvPr id="3" name="Content Placeholder 2"/>
          <p:cNvSpPr>
            <a:spLocks noGrp="1"/>
          </p:cNvSpPr>
          <p:nvPr>
            <p:ph idx="1"/>
          </p:nvPr>
        </p:nvSpPr>
        <p:spPr>
          <a:xfrm>
            <a:off x="457200" y="895350"/>
            <a:ext cx="8229600" cy="3886199"/>
          </a:xfrm>
        </p:spPr>
        <p:txBody>
          <a:bodyPr>
            <a:normAutofit/>
          </a:bodyPr>
          <a:lstStyle/>
          <a:p>
            <a:pPr marL="0" indent="0">
              <a:buNone/>
            </a:pPr>
            <a:r>
              <a:rPr lang="en-US" altLang="en-US" sz="2400" b="1" dirty="0" smtClean="0">
                <a:latin typeface="Times New Roman" panose="02020603050405020304" pitchFamily="18" charset="0"/>
                <a:cs typeface="Times New Roman" panose="02020603050405020304" pitchFamily="18" charset="0"/>
              </a:rPr>
              <a:t>Skid Recovery (Continued)</a:t>
            </a:r>
            <a:endParaRPr lang="en-US" altLang="en-US" sz="2400" b="1" dirty="0">
              <a:latin typeface="Times New Roman" panose="02020603050405020304" pitchFamily="18" charset="0"/>
              <a:cs typeface="Times New Roman" panose="02020603050405020304" pitchFamily="18" charset="0"/>
            </a:endParaRPr>
          </a:p>
          <a:p>
            <a:r>
              <a:rPr lang="en-US" altLang="en-US" sz="2400" b="1" dirty="0">
                <a:latin typeface="Times New Roman" panose="02020603050405020304" pitchFamily="18" charset="0"/>
                <a:cs typeface="Times New Roman" panose="02020603050405020304" pitchFamily="18" charset="0"/>
              </a:rPr>
              <a:t>Counter-steer. As your bus turns back on course, it has a tendency to keep turning. Unless you turn the steering wheel quickly the other way, you may find yourself skidding in the opposite direction.</a:t>
            </a:r>
          </a:p>
          <a:p>
            <a:endParaRPr lang="en-US" dirty="0"/>
          </a:p>
        </p:txBody>
      </p:sp>
    </p:spTree>
    <p:extLst>
      <p:ext uri="{BB962C8B-B14F-4D97-AF65-F5344CB8AC3E}">
        <p14:creationId xmlns:p14="http://schemas.microsoft.com/office/powerpoint/2010/main" val="358626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Times New Roman" panose="02020603050405020304" pitchFamily="18" charset="0"/>
                <a:cs typeface="Times New Roman" panose="02020603050405020304" pitchFamily="18" charset="0"/>
              </a:rPr>
              <a:t>Detecting </a:t>
            </a:r>
            <a:r>
              <a:rPr lang="en-US" sz="2800" b="1" dirty="0" smtClean="0">
                <a:latin typeface="Times New Roman" panose="02020603050405020304" pitchFamily="18" charset="0"/>
                <a:cs typeface="Times New Roman" panose="02020603050405020304" pitchFamily="18" charset="0"/>
              </a:rPr>
              <a:t>Hazards</a:t>
            </a:r>
            <a:r>
              <a:rPr lang="en-US" dirty="0" smtClean="0"/>
              <a:t>                  </a:t>
            </a:r>
            <a:endParaRPr lang="en-US" dirty="0"/>
          </a:p>
        </p:txBody>
      </p:sp>
      <p:sp>
        <p:nvSpPr>
          <p:cNvPr id="3" name="Content Placeholder 2"/>
          <p:cNvSpPr>
            <a:spLocks noGrp="1"/>
          </p:cNvSpPr>
          <p:nvPr>
            <p:ph idx="1"/>
          </p:nvPr>
        </p:nvSpPr>
        <p:spPr>
          <a:xfrm>
            <a:off x="457200" y="858371"/>
            <a:ext cx="8229600" cy="3465979"/>
          </a:xfrm>
        </p:spPr>
        <p:txBody>
          <a:bodyPr>
            <a:normAutofit/>
          </a:bodyPr>
          <a:lstStyle/>
          <a:p>
            <a:pPr marL="0" indent="0">
              <a:buNone/>
            </a:pPr>
            <a:r>
              <a:rPr lang="en-US" sz="2400" b="1" dirty="0" smtClean="0">
                <a:latin typeface="Times New Roman" panose="02020603050405020304" pitchFamily="18" charset="0"/>
                <a:cs typeface="Times New Roman" panose="02020603050405020304" pitchFamily="18" charset="0"/>
              </a:rPr>
              <a:t>Front Tire Blowout</a:t>
            </a:r>
          </a:p>
          <a:p>
            <a:pPr marL="452628">
              <a:buClr>
                <a:srgbClr val="000000"/>
              </a:buClr>
              <a:defRPr/>
            </a:pPr>
            <a:r>
              <a:rPr lang="en-US" sz="2400" b="1" dirty="0">
                <a:latin typeface="Times New Roman" panose="02020603050405020304" pitchFamily="18" charset="0"/>
                <a:cs typeface="Times New Roman" panose="02020603050405020304" pitchFamily="18" charset="0"/>
              </a:rPr>
              <a:t>Grip the steering wheel firmly and steer the bus straight down the center of the driving lane</a:t>
            </a:r>
          </a:p>
          <a:p>
            <a:pPr marL="452628">
              <a:buClr>
                <a:srgbClr val="000000"/>
              </a:buClr>
              <a:defRPr/>
            </a:pPr>
            <a:r>
              <a:rPr lang="en-US" sz="2400" b="1" dirty="0">
                <a:latin typeface="Times New Roman" panose="02020603050405020304" pitchFamily="18" charset="0"/>
                <a:cs typeface="Times New Roman" panose="02020603050405020304" pitchFamily="18" charset="0"/>
              </a:rPr>
              <a:t>Immediately press down on the accelerator because of the need of a greater force going forward</a:t>
            </a:r>
          </a:p>
          <a:p>
            <a:pPr marL="452628">
              <a:buClr>
                <a:srgbClr val="000000"/>
              </a:buClr>
              <a:defRPr/>
            </a:pPr>
            <a:r>
              <a:rPr lang="en-US" sz="2400" b="1" dirty="0">
                <a:latin typeface="Times New Roman" panose="02020603050405020304" pitchFamily="18" charset="0"/>
                <a:cs typeface="Times New Roman" panose="02020603050405020304" pitchFamily="18" charset="0"/>
              </a:rPr>
              <a:t>Steer the vehicle in the opposite direction of the deflated tire, as </a:t>
            </a:r>
            <a:r>
              <a:rPr lang="en-US" sz="2400" b="1" dirty="0" smtClean="0">
                <a:latin typeface="Times New Roman" panose="02020603050405020304" pitchFamily="18" charset="0"/>
                <a:cs typeface="Times New Roman" panose="02020603050405020304" pitchFamily="18" charset="0"/>
              </a:rPr>
              <a:t>necessary</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3128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Times New Roman" panose="02020603050405020304" pitchFamily="18" charset="0"/>
                <a:cs typeface="Times New Roman" panose="02020603050405020304" pitchFamily="18" charset="0"/>
              </a:rPr>
              <a:t>Detecting </a:t>
            </a:r>
            <a:r>
              <a:rPr lang="en-US" sz="2800" b="1" dirty="0" smtClean="0">
                <a:latin typeface="Times New Roman" panose="02020603050405020304" pitchFamily="18" charset="0"/>
                <a:cs typeface="Times New Roman" panose="02020603050405020304" pitchFamily="18" charset="0"/>
              </a:rPr>
              <a:t>Hazards              </a:t>
            </a:r>
            <a:r>
              <a:rPr lang="en-US" dirty="0" smtClean="0"/>
              <a:t>                  </a:t>
            </a:r>
            <a:endParaRPr lang="en-US" dirty="0"/>
          </a:p>
        </p:txBody>
      </p:sp>
      <p:sp>
        <p:nvSpPr>
          <p:cNvPr id="3" name="Content Placeholder 2"/>
          <p:cNvSpPr>
            <a:spLocks noGrp="1"/>
          </p:cNvSpPr>
          <p:nvPr>
            <p:ph idx="1"/>
          </p:nvPr>
        </p:nvSpPr>
        <p:spPr>
          <a:xfrm>
            <a:off x="457200" y="858371"/>
            <a:ext cx="8229600" cy="3465979"/>
          </a:xfrm>
        </p:spPr>
        <p:txBody>
          <a:bodyPr>
            <a:normAutofit/>
          </a:bodyPr>
          <a:lstStyle/>
          <a:p>
            <a:pPr marL="0" indent="0">
              <a:buNone/>
            </a:pPr>
            <a:r>
              <a:rPr lang="en-US" sz="2400" b="1" dirty="0" smtClean="0">
                <a:latin typeface="Times New Roman" panose="02020603050405020304" pitchFamily="18" charset="0"/>
                <a:cs typeface="Times New Roman" panose="02020603050405020304" pitchFamily="18" charset="0"/>
              </a:rPr>
              <a:t>Front Tire Blowout (Continued)</a:t>
            </a:r>
            <a:endParaRPr lang="en-US" sz="2400" b="1" dirty="0">
              <a:latin typeface="Times New Roman" panose="02020603050405020304" pitchFamily="18" charset="0"/>
              <a:cs typeface="Times New Roman" panose="02020603050405020304" pitchFamily="18" charset="0"/>
            </a:endParaRPr>
          </a:p>
          <a:p>
            <a:pPr marL="566928" indent="-457200">
              <a:buClr>
                <a:srgbClr val="000000"/>
              </a:buClr>
              <a:defRPr/>
            </a:pPr>
            <a:r>
              <a:rPr lang="en-US" sz="2400" b="1" dirty="0">
                <a:latin typeface="Times New Roman" panose="02020603050405020304" pitchFamily="18" charset="0"/>
                <a:cs typeface="Times New Roman" panose="02020603050405020304" pitchFamily="18" charset="0"/>
              </a:rPr>
              <a:t>When the vehicle is stabilized, slowly let off the accelerator and bring the vehicle to </a:t>
            </a:r>
            <a:r>
              <a:rPr lang="en-US" sz="2400" b="1" dirty="0" smtClean="0">
                <a:latin typeface="Times New Roman" panose="02020603050405020304" pitchFamily="18" charset="0"/>
                <a:cs typeface="Times New Roman" panose="02020603050405020304" pitchFamily="18" charset="0"/>
              </a:rPr>
              <a:t>a smooth </a:t>
            </a:r>
            <a:r>
              <a:rPr lang="en-US" sz="2400" b="1" dirty="0">
                <a:latin typeface="Times New Roman" panose="02020603050405020304" pitchFamily="18" charset="0"/>
                <a:cs typeface="Times New Roman" panose="02020603050405020304" pitchFamily="18" charset="0"/>
              </a:rPr>
              <a:t>stop</a:t>
            </a:r>
          </a:p>
          <a:p>
            <a:pPr marL="566928" indent="-457200">
              <a:buClr>
                <a:srgbClr val="000000"/>
              </a:buClr>
              <a:defRPr/>
            </a:pPr>
            <a:r>
              <a:rPr lang="en-US" sz="2400" b="1" dirty="0">
                <a:latin typeface="Times New Roman" panose="02020603050405020304" pitchFamily="18" charset="0"/>
                <a:cs typeface="Times New Roman" panose="02020603050405020304" pitchFamily="18" charset="0"/>
              </a:rPr>
              <a:t>Turn on the hazard lights</a:t>
            </a:r>
          </a:p>
          <a:p>
            <a:pPr marL="566928" indent="-457200">
              <a:buClr>
                <a:srgbClr val="000000"/>
              </a:buClr>
              <a:defRPr/>
            </a:pPr>
            <a:r>
              <a:rPr lang="en-US" sz="2400" b="1" dirty="0">
                <a:latin typeface="Times New Roman" panose="02020603050405020304" pitchFamily="18" charset="0"/>
                <a:cs typeface="Times New Roman" panose="02020603050405020304" pitchFamily="18" charset="0"/>
              </a:rPr>
              <a:t>Evacuate the bus, if necessary</a:t>
            </a:r>
          </a:p>
          <a:p>
            <a:pPr marL="566928" indent="-457200">
              <a:buClr>
                <a:srgbClr val="000000"/>
              </a:buClr>
              <a:defRPr/>
            </a:pPr>
            <a:r>
              <a:rPr lang="en-US" sz="2400" b="1" dirty="0">
                <a:latin typeface="Times New Roman" panose="02020603050405020304" pitchFamily="18" charset="0"/>
                <a:cs typeface="Times New Roman" panose="02020603050405020304" pitchFamily="18" charset="0"/>
              </a:rPr>
              <a:t>Notify appropriate personnel</a:t>
            </a:r>
          </a:p>
          <a:p>
            <a:pPr marL="0" indent="0">
              <a:buNone/>
            </a:pPr>
            <a:endParaRPr lang="en-US" dirty="0"/>
          </a:p>
        </p:txBody>
      </p:sp>
    </p:spTree>
    <p:extLst>
      <p:ext uri="{BB962C8B-B14F-4D97-AF65-F5344CB8AC3E}">
        <p14:creationId xmlns:p14="http://schemas.microsoft.com/office/powerpoint/2010/main" val="546763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4417"/>
            <a:ext cx="9144000" cy="857250"/>
          </a:xfrm>
        </p:spPr>
        <p:txBody>
          <a:bodyPr/>
          <a:lstStyle/>
          <a:p>
            <a:r>
              <a:rPr lang="en-US" sz="2800" b="1" dirty="0">
                <a:latin typeface="Times New Roman" panose="02020603050405020304" pitchFamily="18" charset="0"/>
                <a:cs typeface="Times New Roman" panose="02020603050405020304" pitchFamily="18" charset="0"/>
              </a:rPr>
              <a:t>Detecting </a:t>
            </a:r>
            <a:r>
              <a:rPr lang="en-US" sz="2800" b="1" dirty="0" smtClean="0">
                <a:latin typeface="Times New Roman" panose="02020603050405020304" pitchFamily="18" charset="0"/>
                <a:cs typeface="Times New Roman" panose="02020603050405020304" pitchFamily="18" charset="0"/>
              </a:rPr>
              <a:t>Hazards</a:t>
            </a:r>
            <a:r>
              <a:rPr lang="en-US" dirty="0" smtClean="0"/>
              <a:t>                   </a:t>
            </a:r>
            <a:endParaRPr lang="en-US" dirty="0"/>
          </a:p>
        </p:txBody>
      </p:sp>
      <p:sp>
        <p:nvSpPr>
          <p:cNvPr id="3" name="Content Placeholder 2"/>
          <p:cNvSpPr>
            <a:spLocks noGrp="1"/>
          </p:cNvSpPr>
          <p:nvPr>
            <p:ph idx="1"/>
          </p:nvPr>
        </p:nvSpPr>
        <p:spPr>
          <a:xfrm>
            <a:off x="457200" y="819151"/>
            <a:ext cx="8229600" cy="3505200"/>
          </a:xfrm>
        </p:spPr>
        <p:txBody>
          <a:bodyPr>
            <a:normAutofit/>
          </a:bodyPr>
          <a:lstStyle/>
          <a:p>
            <a:pPr marL="0" indent="0">
              <a:buNone/>
            </a:pPr>
            <a:r>
              <a:rPr lang="en-US" sz="2400" b="1" dirty="0" smtClean="0">
                <a:latin typeface="Times New Roman" panose="02020603050405020304" pitchFamily="18" charset="0"/>
                <a:cs typeface="Times New Roman" panose="02020603050405020304" pitchFamily="18" charset="0"/>
              </a:rPr>
              <a:t>Possible brake failure causes</a:t>
            </a:r>
          </a:p>
          <a:p>
            <a:r>
              <a:rPr lang="en-US" altLang="en-US" sz="2400" b="1" dirty="0">
                <a:latin typeface="Times New Roman" panose="02020603050405020304" pitchFamily="18" charset="0"/>
                <a:cs typeface="Times New Roman" panose="02020603050405020304" pitchFamily="18" charset="0"/>
              </a:rPr>
              <a:t>Leak in brake system</a:t>
            </a:r>
          </a:p>
          <a:p>
            <a:r>
              <a:rPr lang="en-US" altLang="en-US" sz="2400" b="1" dirty="0">
                <a:latin typeface="Times New Roman" panose="02020603050405020304" pitchFamily="18" charset="0"/>
                <a:cs typeface="Times New Roman" panose="02020603050405020304" pitchFamily="18" charset="0"/>
              </a:rPr>
              <a:t>Loss of friction between drum and lining</a:t>
            </a:r>
          </a:p>
          <a:p>
            <a:r>
              <a:rPr lang="en-US" altLang="en-US" sz="2400" b="1" dirty="0">
                <a:latin typeface="Times New Roman" panose="02020603050405020304" pitchFamily="18" charset="0"/>
                <a:cs typeface="Times New Roman" panose="02020603050405020304" pitchFamily="18" charset="0"/>
              </a:rPr>
              <a:t>Air trapped in hydraulic line</a:t>
            </a:r>
          </a:p>
          <a:p>
            <a:r>
              <a:rPr lang="en-US" altLang="en-US" sz="2400" b="1" dirty="0">
                <a:latin typeface="Times New Roman" panose="02020603050405020304" pitchFamily="18" charset="0"/>
                <a:cs typeface="Times New Roman" panose="02020603050405020304" pitchFamily="18" charset="0"/>
              </a:rPr>
              <a:t>Twisted or worn brake hose</a:t>
            </a:r>
          </a:p>
          <a:p>
            <a:r>
              <a:rPr lang="en-US" altLang="en-US" sz="2400" b="1" dirty="0">
                <a:latin typeface="Times New Roman" panose="02020603050405020304" pitchFamily="18" charset="0"/>
                <a:cs typeface="Times New Roman" panose="02020603050405020304" pitchFamily="18" charset="0"/>
              </a:rPr>
              <a:t>Break in mechanical linkage</a:t>
            </a:r>
          </a:p>
          <a:p>
            <a:pPr marL="0" indent="0">
              <a:buNone/>
            </a:pPr>
            <a:endParaRPr lang="en-US" dirty="0"/>
          </a:p>
        </p:txBody>
      </p:sp>
    </p:spTree>
    <p:extLst>
      <p:ext uri="{BB962C8B-B14F-4D97-AF65-F5344CB8AC3E}">
        <p14:creationId xmlns:p14="http://schemas.microsoft.com/office/powerpoint/2010/main" val="481968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4417"/>
            <a:ext cx="9144000" cy="857250"/>
          </a:xfrm>
        </p:spPr>
        <p:txBody>
          <a:bodyPr/>
          <a:lstStyle/>
          <a:p>
            <a:r>
              <a:rPr lang="en-US" sz="2800" b="1" dirty="0">
                <a:latin typeface="Times New Roman" panose="02020603050405020304" pitchFamily="18" charset="0"/>
                <a:cs typeface="Times New Roman" panose="02020603050405020304" pitchFamily="18" charset="0"/>
              </a:rPr>
              <a:t>Detecting </a:t>
            </a:r>
            <a:r>
              <a:rPr lang="en-US" sz="2800" b="1" dirty="0" smtClean="0">
                <a:latin typeface="Times New Roman" panose="02020603050405020304" pitchFamily="18" charset="0"/>
                <a:cs typeface="Times New Roman" panose="02020603050405020304" pitchFamily="18" charset="0"/>
              </a:rPr>
              <a:t>Hazards</a:t>
            </a:r>
            <a:r>
              <a:rPr lang="en-US" dirty="0" smtClean="0"/>
              <a:t>                    </a:t>
            </a:r>
            <a:endParaRPr lang="en-US" dirty="0"/>
          </a:p>
        </p:txBody>
      </p:sp>
      <p:sp>
        <p:nvSpPr>
          <p:cNvPr id="3" name="Content Placeholder 2"/>
          <p:cNvSpPr>
            <a:spLocks noGrp="1"/>
          </p:cNvSpPr>
          <p:nvPr>
            <p:ph idx="1"/>
          </p:nvPr>
        </p:nvSpPr>
        <p:spPr>
          <a:xfrm>
            <a:off x="457200" y="742950"/>
            <a:ext cx="8229600" cy="3581401"/>
          </a:xfrm>
        </p:spPr>
        <p:txBody>
          <a:bodyPr>
            <a:normAutofit fontScale="92500" lnSpcReduction="10000"/>
          </a:bodyPr>
          <a:lstStyle/>
          <a:p>
            <a:pPr marL="0" indent="0">
              <a:buNone/>
            </a:pPr>
            <a:r>
              <a:rPr lang="en-US" sz="2600" b="1" dirty="0" smtClean="0">
                <a:latin typeface="Times New Roman" panose="02020603050405020304" pitchFamily="18" charset="0"/>
                <a:cs typeface="Times New Roman" panose="02020603050405020304" pitchFamily="18" charset="0"/>
              </a:rPr>
              <a:t>Signs of brake problems</a:t>
            </a:r>
          </a:p>
          <a:p>
            <a:r>
              <a:rPr lang="en-US" altLang="en-US" sz="2600" b="1" dirty="0">
                <a:latin typeface="Times New Roman" panose="02020603050405020304" pitchFamily="18" charset="0"/>
                <a:cs typeface="Times New Roman" panose="02020603050405020304" pitchFamily="18" charset="0"/>
              </a:rPr>
              <a:t>Drop in air pressure – Air brakes</a:t>
            </a:r>
          </a:p>
          <a:p>
            <a:r>
              <a:rPr lang="en-US" altLang="en-US" sz="2600" b="1" dirty="0">
                <a:latin typeface="Times New Roman" panose="02020603050405020304" pitchFamily="18" charset="0"/>
                <a:cs typeface="Times New Roman" panose="02020603050405020304" pitchFamily="18" charset="0"/>
              </a:rPr>
              <a:t>Low brake pedal – Hydraulic brakes</a:t>
            </a:r>
          </a:p>
          <a:p>
            <a:r>
              <a:rPr lang="en-US" altLang="en-US" sz="2600" b="1" dirty="0">
                <a:latin typeface="Times New Roman" panose="02020603050405020304" pitchFamily="18" charset="0"/>
                <a:cs typeface="Times New Roman" panose="02020603050405020304" pitchFamily="18" charset="0"/>
              </a:rPr>
              <a:t>Spongy brake pedal – Hydraulic brakes</a:t>
            </a:r>
          </a:p>
          <a:p>
            <a:r>
              <a:rPr lang="en-US" altLang="en-US" sz="2600" b="1" dirty="0">
                <a:latin typeface="Times New Roman" panose="02020603050405020304" pitchFamily="18" charset="0"/>
                <a:cs typeface="Times New Roman" panose="02020603050405020304" pitchFamily="18" charset="0"/>
              </a:rPr>
              <a:t>Smell or sight of brake fluid – Hydraulic brakes</a:t>
            </a:r>
          </a:p>
          <a:p>
            <a:r>
              <a:rPr lang="en-US" altLang="en-US" sz="2600" b="1" dirty="0">
                <a:latin typeface="Times New Roman" panose="02020603050405020304" pitchFamily="18" charset="0"/>
                <a:cs typeface="Times New Roman" panose="02020603050405020304" pitchFamily="18" charset="0"/>
              </a:rPr>
              <a:t>Overheated brakes- Strong metallic- burning smell, possible smoke</a:t>
            </a:r>
          </a:p>
          <a:p>
            <a:r>
              <a:rPr lang="en-US" altLang="en-US" sz="2600" b="1" dirty="0">
                <a:latin typeface="Times New Roman" panose="02020603050405020304" pitchFamily="18" charset="0"/>
                <a:cs typeface="Times New Roman" panose="02020603050405020304" pitchFamily="18" charset="0"/>
              </a:rPr>
              <a:t>Biased Braking- Pulling or poor steering when applying brakes</a:t>
            </a:r>
          </a:p>
          <a:p>
            <a:pPr marL="0" indent="0">
              <a:buNone/>
            </a:pPr>
            <a:endParaRPr lang="en-US" dirty="0"/>
          </a:p>
        </p:txBody>
      </p:sp>
    </p:spTree>
    <p:extLst>
      <p:ext uri="{BB962C8B-B14F-4D97-AF65-F5344CB8AC3E}">
        <p14:creationId xmlns:p14="http://schemas.microsoft.com/office/powerpoint/2010/main" val="10443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Times New Roman" panose="02020603050405020304" pitchFamily="18" charset="0"/>
                <a:cs typeface="Times New Roman" panose="02020603050405020304" pitchFamily="18" charset="0"/>
              </a:rPr>
              <a:t>Detecting </a:t>
            </a:r>
            <a:r>
              <a:rPr lang="en-US" sz="2800" b="1" dirty="0" smtClean="0">
                <a:latin typeface="Times New Roman" panose="02020603050405020304" pitchFamily="18" charset="0"/>
                <a:cs typeface="Times New Roman" panose="02020603050405020304" pitchFamily="18" charset="0"/>
              </a:rPr>
              <a:t>Hazards</a:t>
            </a:r>
            <a:r>
              <a:rPr lang="en-US" dirty="0" smtClean="0"/>
              <a:t>                     </a:t>
            </a:r>
            <a:endParaRPr lang="en-US" dirty="0"/>
          </a:p>
        </p:txBody>
      </p:sp>
      <p:sp>
        <p:nvSpPr>
          <p:cNvPr id="3" name="Content Placeholder 2"/>
          <p:cNvSpPr>
            <a:spLocks noGrp="1"/>
          </p:cNvSpPr>
          <p:nvPr>
            <p:ph idx="1"/>
          </p:nvPr>
        </p:nvSpPr>
        <p:spPr>
          <a:xfrm>
            <a:off x="457200" y="971551"/>
            <a:ext cx="8229600" cy="3352800"/>
          </a:xfrm>
        </p:spPr>
        <p:txBody>
          <a:bodyPr>
            <a:normAutofit/>
          </a:bodyPr>
          <a:lstStyle/>
          <a:p>
            <a:pPr>
              <a:spcBef>
                <a:spcPts val="0"/>
              </a:spcBef>
              <a:buNone/>
            </a:pPr>
            <a:r>
              <a:rPr lang="en-US" altLang="en-US" sz="2400" b="1" dirty="0">
                <a:latin typeface="Times New Roman" panose="02020603050405020304" pitchFamily="18" charset="0"/>
                <a:cs typeface="Times New Roman" panose="02020603050405020304" pitchFamily="18" charset="0"/>
              </a:rPr>
              <a:t>Hydraulic </a:t>
            </a:r>
            <a:r>
              <a:rPr lang="en-US" altLang="en-US" sz="2400" b="1" dirty="0" smtClean="0">
                <a:latin typeface="Times New Roman" panose="02020603050405020304" pitchFamily="18" charset="0"/>
                <a:cs typeface="Times New Roman" panose="02020603050405020304" pitchFamily="18" charset="0"/>
              </a:rPr>
              <a:t>Brakes</a:t>
            </a:r>
            <a:endParaRPr lang="en-US" altLang="en-US" sz="2400" dirty="0">
              <a:latin typeface="Times New Roman" panose="02020603050405020304" pitchFamily="18" charset="0"/>
              <a:cs typeface="Times New Roman" panose="02020603050405020304" pitchFamily="18" charset="0"/>
            </a:endParaRPr>
          </a:p>
          <a:p>
            <a:pPr>
              <a:spcBef>
                <a:spcPts val="0"/>
              </a:spcBef>
            </a:pPr>
            <a:r>
              <a:rPr lang="en-US" altLang="en-US" sz="2400" b="1" dirty="0">
                <a:latin typeface="Times New Roman" panose="02020603050405020304" pitchFamily="18" charset="0"/>
                <a:cs typeface="Times New Roman" panose="02020603050405020304" pitchFamily="18" charset="0"/>
              </a:rPr>
              <a:t>Downshift</a:t>
            </a:r>
          </a:p>
          <a:p>
            <a:pPr>
              <a:spcBef>
                <a:spcPts val="0"/>
              </a:spcBef>
            </a:pPr>
            <a:r>
              <a:rPr lang="en-US" altLang="en-US" sz="2400" b="1" dirty="0">
                <a:latin typeface="Times New Roman" panose="02020603050405020304" pitchFamily="18" charset="0"/>
                <a:cs typeface="Times New Roman" panose="02020603050405020304" pitchFamily="18" charset="0"/>
              </a:rPr>
              <a:t>Pump brake pedal</a:t>
            </a:r>
          </a:p>
          <a:p>
            <a:pPr>
              <a:spcBef>
                <a:spcPts val="0"/>
              </a:spcBef>
            </a:pPr>
            <a:r>
              <a:rPr lang="en-US" altLang="en-US" sz="2400" b="1" dirty="0">
                <a:latin typeface="Times New Roman" panose="02020603050405020304" pitchFamily="18" charset="0"/>
                <a:cs typeface="Times New Roman" panose="02020603050405020304" pitchFamily="18" charset="0"/>
              </a:rPr>
              <a:t>If necessary apply park brake</a:t>
            </a:r>
          </a:p>
          <a:p>
            <a:pPr>
              <a:spcBef>
                <a:spcPts val="0"/>
              </a:spcBef>
              <a:spcAft>
                <a:spcPts val="600"/>
              </a:spcAft>
            </a:pPr>
            <a:r>
              <a:rPr lang="en-US" altLang="en-US" sz="2400" b="1" dirty="0">
                <a:latin typeface="Times New Roman" panose="02020603050405020304" pitchFamily="18" charset="0"/>
                <a:cs typeface="Times New Roman" panose="02020603050405020304" pitchFamily="18" charset="0"/>
              </a:rPr>
              <a:t>Find an escape route</a:t>
            </a:r>
          </a:p>
          <a:p>
            <a:pPr>
              <a:buNone/>
            </a:pPr>
            <a:r>
              <a:rPr lang="en-US" altLang="en-US" sz="2400" b="1" dirty="0">
                <a:latin typeface="Times New Roman" panose="02020603050405020304" pitchFamily="18" charset="0"/>
                <a:cs typeface="Times New Roman" panose="02020603050405020304" pitchFamily="18" charset="0"/>
              </a:rPr>
              <a:t>Air </a:t>
            </a:r>
            <a:r>
              <a:rPr lang="en-US" altLang="en-US" sz="2400" b="1" dirty="0" smtClean="0">
                <a:latin typeface="Times New Roman" panose="02020603050405020304" pitchFamily="18" charset="0"/>
                <a:cs typeface="Times New Roman" panose="02020603050405020304" pitchFamily="18" charset="0"/>
              </a:rPr>
              <a:t>brakes</a:t>
            </a:r>
            <a:endParaRPr lang="en-US" altLang="en-US" sz="2400" dirty="0">
              <a:latin typeface="Times New Roman" panose="02020603050405020304" pitchFamily="18" charset="0"/>
              <a:cs typeface="Times New Roman" panose="02020603050405020304" pitchFamily="18" charset="0"/>
            </a:endParaRPr>
          </a:p>
          <a:p>
            <a:pPr>
              <a:spcBef>
                <a:spcPts val="0"/>
              </a:spcBef>
            </a:pPr>
            <a:r>
              <a:rPr lang="en-US" altLang="en-US" sz="2400" b="1" dirty="0">
                <a:latin typeface="Times New Roman" panose="02020603050405020304" pitchFamily="18" charset="0"/>
                <a:cs typeface="Times New Roman" panose="02020603050405020304" pitchFamily="18" charset="0"/>
              </a:rPr>
              <a:t>Partial loss – Slow down, pull to the side of the road</a:t>
            </a:r>
          </a:p>
          <a:p>
            <a:pPr>
              <a:spcBef>
                <a:spcPts val="0"/>
              </a:spcBef>
            </a:pPr>
            <a:r>
              <a:rPr lang="en-US" altLang="en-US" sz="2400" b="1" dirty="0">
                <a:latin typeface="Times New Roman" panose="02020603050405020304" pitchFamily="18" charset="0"/>
                <a:cs typeface="Times New Roman" panose="02020603050405020304" pitchFamily="18" charset="0"/>
              </a:rPr>
              <a:t>Full Loss – Secure bus in quickest safest area possible</a:t>
            </a:r>
          </a:p>
          <a:p>
            <a:endParaRPr lang="en-US" dirty="0"/>
          </a:p>
        </p:txBody>
      </p:sp>
    </p:spTree>
    <p:extLst>
      <p:ext uri="{BB962C8B-B14F-4D97-AF65-F5344CB8AC3E}">
        <p14:creationId xmlns:p14="http://schemas.microsoft.com/office/powerpoint/2010/main" val="1453199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Times New Roman" panose="02020603050405020304" pitchFamily="18" charset="0"/>
                <a:cs typeface="Times New Roman" panose="02020603050405020304" pitchFamily="18" charset="0"/>
              </a:rPr>
              <a:t>Detecting </a:t>
            </a:r>
            <a:r>
              <a:rPr lang="en-US" sz="2800" b="1" dirty="0" smtClean="0">
                <a:latin typeface="Times New Roman" panose="02020603050405020304" pitchFamily="18" charset="0"/>
                <a:cs typeface="Times New Roman" panose="02020603050405020304" pitchFamily="18" charset="0"/>
              </a:rPr>
              <a:t>Hazards</a:t>
            </a:r>
            <a:r>
              <a:rPr lang="en-US" dirty="0" smtClean="0"/>
              <a:t>                      </a:t>
            </a:r>
            <a:endParaRPr lang="en-US" dirty="0"/>
          </a:p>
        </p:txBody>
      </p:sp>
      <p:sp>
        <p:nvSpPr>
          <p:cNvPr id="3" name="Content Placeholder 2"/>
          <p:cNvSpPr>
            <a:spLocks noGrp="1"/>
          </p:cNvSpPr>
          <p:nvPr>
            <p:ph idx="1"/>
          </p:nvPr>
        </p:nvSpPr>
        <p:spPr>
          <a:xfrm>
            <a:off x="457200" y="971551"/>
            <a:ext cx="8229600" cy="3047999"/>
          </a:xfrm>
        </p:spPr>
        <p:txBody>
          <a:bodyPr>
            <a:normAutofit/>
          </a:bodyPr>
          <a:lstStyle/>
          <a:p>
            <a:pPr marL="0" indent="0">
              <a:spcAft>
                <a:spcPts val="600"/>
              </a:spcAft>
              <a:buNone/>
            </a:pPr>
            <a:r>
              <a:rPr lang="en-US" sz="2400" b="1" dirty="0" smtClean="0">
                <a:latin typeface="Times New Roman" panose="02020603050405020304" pitchFamily="18" charset="0"/>
                <a:cs typeface="Times New Roman" panose="02020603050405020304" pitchFamily="18" charset="0"/>
              </a:rPr>
              <a:t>Steering to avoid a crash </a:t>
            </a:r>
          </a:p>
          <a:p>
            <a:pPr marL="419100" indent="-419100">
              <a:spcBef>
                <a:spcPts val="0"/>
              </a:spcBef>
            </a:pPr>
            <a:r>
              <a:rPr lang="en-US" altLang="en-US" sz="2400" b="1" dirty="0">
                <a:latin typeface="Times New Roman" panose="02020603050405020304" pitchFamily="18" charset="0"/>
                <a:cs typeface="Times New Roman" panose="02020603050405020304" pitchFamily="18" charset="0"/>
              </a:rPr>
              <a:t>Keep both hands on the steering wheel</a:t>
            </a:r>
          </a:p>
          <a:p>
            <a:pPr marL="419100" indent="-419100">
              <a:spcBef>
                <a:spcPts val="0"/>
              </a:spcBef>
            </a:pPr>
            <a:r>
              <a:rPr lang="en-US" altLang="en-US" sz="2400" b="1" dirty="0">
                <a:latin typeface="Times New Roman" panose="02020603050405020304" pitchFamily="18" charset="0"/>
                <a:cs typeface="Times New Roman" panose="02020603050405020304" pitchFamily="18" charset="0"/>
              </a:rPr>
              <a:t>Do not apply the brake while you are turning.  Applying the brakes could lock the wheels inducing a skid.</a:t>
            </a:r>
          </a:p>
          <a:p>
            <a:pPr marL="419100" indent="-419100">
              <a:spcBef>
                <a:spcPts val="0"/>
              </a:spcBef>
            </a:pPr>
            <a:r>
              <a:rPr lang="en-US" altLang="en-US" sz="2400" b="1" dirty="0">
                <a:latin typeface="Times New Roman" panose="02020603050405020304" pitchFamily="18" charset="0"/>
                <a:cs typeface="Times New Roman" panose="02020603050405020304" pitchFamily="18" charset="0"/>
              </a:rPr>
              <a:t>Avoid over steering</a:t>
            </a:r>
          </a:p>
          <a:p>
            <a:pPr marL="419100" indent="-419100">
              <a:spcBef>
                <a:spcPts val="0"/>
              </a:spcBef>
            </a:pPr>
            <a:r>
              <a:rPr lang="en-US" altLang="en-US" sz="2400" b="1" dirty="0">
                <a:latin typeface="Times New Roman" panose="02020603050405020304" pitchFamily="18" charset="0"/>
                <a:cs typeface="Times New Roman" panose="02020603050405020304" pitchFamily="18" charset="0"/>
              </a:rPr>
              <a:t>Be ready to counter steer</a:t>
            </a:r>
          </a:p>
          <a:p>
            <a:endParaRPr lang="en-US" dirty="0"/>
          </a:p>
        </p:txBody>
      </p:sp>
    </p:spTree>
    <p:extLst>
      <p:ext uri="{BB962C8B-B14F-4D97-AF65-F5344CB8AC3E}">
        <p14:creationId xmlns:p14="http://schemas.microsoft.com/office/powerpoint/2010/main" val="3980253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Times New Roman" panose="02020603050405020304" pitchFamily="18" charset="0"/>
                <a:cs typeface="Times New Roman" panose="02020603050405020304" pitchFamily="18" charset="0"/>
              </a:rPr>
              <a:t>Detecting </a:t>
            </a:r>
            <a:r>
              <a:rPr lang="en-US" sz="2800" b="1" dirty="0" smtClean="0">
                <a:latin typeface="Times New Roman" panose="02020603050405020304" pitchFamily="18" charset="0"/>
                <a:cs typeface="Times New Roman" panose="02020603050405020304" pitchFamily="18" charset="0"/>
              </a:rPr>
              <a:t>Hazards</a:t>
            </a:r>
            <a:r>
              <a:rPr lang="en-US" dirty="0" smtClean="0"/>
              <a:t>                        </a:t>
            </a:r>
            <a:endParaRPr lang="en-US" dirty="0"/>
          </a:p>
        </p:txBody>
      </p:sp>
      <p:sp>
        <p:nvSpPr>
          <p:cNvPr id="3" name="Content Placeholder 2"/>
          <p:cNvSpPr>
            <a:spLocks noGrp="1"/>
          </p:cNvSpPr>
          <p:nvPr>
            <p:ph idx="1"/>
          </p:nvPr>
        </p:nvSpPr>
        <p:spPr>
          <a:xfrm>
            <a:off x="457200" y="858372"/>
            <a:ext cx="8229600" cy="3618378"/>
          </a:xfrm>
        </p:spPr>
        <p:txBody>
          <a:bodyPr>
            <a:normAutofit fontScale="62500" lnSpcReduction="20000"/>
          </a:bodyPr>
          <a:lstStyle/>
          <a:p>
            <a:pPr marL="0" indent="0">
              <a:buNone/>
            </a:pPr>
            <a:r>
              <a:rPr lang="en-US" sz="3800" b="1" dirty="0" smtClean="0">
                <a:latin typeface="Times New Roman" panose="02020603050405020304" pitchFamily="18" charset="0"/>
                <a:cs typeface="Times New Roman" panose="02020603050405020304" pitchFamily="18" charset="0"/>
              </a:rPr>
              <a:t>Off Road Recovery </a:t>
            </a:r>
          </a:p>
          <a:p>
            <a:pPr>
              <a:buNone/>
            </a:pPr>
            <a:r>
              <a:rPr lang="en-US" altLang="en-US" sz="3800" b="1" dirty="0">
                <a:latin typeface="Times New Roman" panose="02020603050405020304" pitchFamily="18" charset="0"/>
                <a:cs typeface="Times New Roman" panose="02020603050405020304" pitchFamily="18" charset="0"/>
              </a:rPr>
              <a:t>Even Pavement and </a:t>
            </a:r>
            <a:r>
              <a:rPr lang="en-US" altLang="en-US" sz="3800" b="1" dirty="0" smtClean="0">
                <a:latin typeface="Times New Roman" panose="02020603050405020304" pitchFamily="18" charset="0"/>
                <a:cs typeface="Times New Roman" panose="02020603050405020304" pitchFamily="18" charset="0"/>
              </a:rPr>
              <a:t>Shoulder</a:t>
            </a:r>
            <a:endParaRPr lang="en-US" altLang="en-US" sz="3800" dirty="0">
              <a:solidFill>
                <a:srgbClr val="000099"/>
              </a:solidFill>
              <a:latin typeface="Times New Roman" panose="02020603050405020304" pitchFamily="18" charset="0"/>
              <a:cs typeface="Times New Roman" panose="02020603050405020304" pitchFamily="18" charset="0"/>
            </a:endParaRPr>
          </a:p>
          <a:p>
            <a:r>
              <a:rPr lang="en-US" altLang="en-US" sz="3800" b="1" dirty="0">
                <a:latin typeface="Times New Roman" panose="02020603050405020304" pitchFamily="18" charset="0"/>
                <a:cs typeface="Times New Roman" panose="02020603050405020304" pitchFamily="18" charset="0"/>
              </a:rPr>
              <a:t>Grip the steering wheel firmly at 9 and 3 o’clock position</a:t>
            </a:r>
          </a:p>
          <a:p>
            <a:r>
              <a:rPr lang="en-US" altLang="en-US" sz="3800" b="1" dirty="0">
                <a:latin typeface="Times New Roman" panose="02020603050405020304" pitchFamily="18" charset="0"/>
                <a:cs typeface="Times New Roman" panose="02020603050405020304" pitchFamily="18" charset="0"/>
              </a:rPr>
              <a:t>Avoid braking until your speed has dropped below </a:t>
            </a:r>
            <a:r>
              <a:rPr lang="en-US" altLang="en-US" sz="3800" b="1" dirty="0" smtClean="0">
                <a:latin typeface="Times New Roman" panose="02020603050405020304" pitchFamily="18" charset="0"/>
                <a:cs typeface="Times New Roman" panose="02020603050405020304" pitchFamily="18" charset="0"/>
              </a:rPr>
              <a:t>20 </a:t>
            </a:r>
            <a:r>
              <a:rPr lang="en-US" altLang="en-US" sz="3800" b="1" dirty="0">
                <a:latin typeface="Times New Roman" panose="02020603050405020304" pitchFamily="18" charset="0"/>
                <a:cs typeface="Times New Roman" panose="02020603050405020304" pitchFamily="18" charset="0"/>
              </a:rPr>
              <a:t>mph</a:t>
            </a:r>
          </a:p>
          <a:p>
            <a:r>
              <a:rPr lang="en-US" altLang="en-US" sz="3800" b="1" dirty="0">
                <a:latin typeface="Times New Roman" panose="02020603050405020304" pitchFamily="18" charset="0"/>
                <a:cs typeface="Times New Roman" panose="02020603050405020304" pitchFamily="18" charset="0"/>
              </a:rPr>
              <a:t>Brake gently, or not at all</a:t>
            </a:r>
          </a:p>
          <a:p>
            <a:r>
              <a:rPr lang="en-US" altLang="en-US" sz="3800" b="1" dirty="0">
                <a:latin typeface="Times New Roman" panose="02020603050405020304" pitchFamily="18" charset="0"/>
                <a:cs typeface="Times New Roman" panose="02020603050405020304" pitchFamily="18" charset="0"/>
              </a:rPr>
              <a:t>Stay on shoulder until your vehicle comes to a </a:t>
            </a:r>
            <a:r>
              <a:rPr lang="en-US" altLang="en-US" sz="3800" b="1" dirty="0" smtClean="0">
                <a:latin typeface="Times New Roman" panose="02020603050405020304" pitchFamily="18" charset="0"/>
                <a:cs typeface="Times New Roman" panose="02020603050405020304" pitchFamily="18" charset="0"/>
              </a:rPr>
              <a:t>stop</a:t>
            </a:r>
            <a:endParaRPr lang="en-US" altLang="en-US" sz="3800" b="1" dirty="0">
              <a:latin typeface="Times New Roman" panose="02020603050405020304" pitchFamily="18" charset="0"/>
              <a:cs typeface="Times New Roman" panose="02020603050405020304" pitchFamily="18" charset="0"/>
            </a:endParaRPr>
          </a:p>
          <a:p>
            <a:pPr>
              <a:buNone/>
            </a:pPr>
            <a:r>
              <a:rPr lang="en-US" altLang="en-US" sz="3800" b="1" dirty="0">
                <a:latin typeface="Times New Roman" panose="02020603050405020304" pitchFamily="18" charset="0"/>
                <a:cs typeface="Times New Roman" panose="02020603050405020304" pitchFamily="18" charset="0"/>
              </a:rPr>
              <a:t>  	</a:t>
            </a:r>
            <a:r>
              <a:rPr lang="en-US" altLang="en-US" sz="3800" b="1" i="1" dirty="0">
                <a:latin typeface="Times New Roman" panose="02020603050405020304" pitchFamily="18" charset="0"/>
                <a:cs typeface="Times New Roman" panose="02020603050405020304" pitchFamily="18" charset="0"/>
              </a:rPr>
              <a:t>If you must return to the road before you stop hold the wheel tightly and turn sharply enough to get back on the road safely.  Counter steer as soon as both front tires are on the paved surface</a:t>
            </a:r>
            <a:r>
              <a:rPr lang="en-US" altLang="en-US" sz="3800" i="1" dirty="0">
                <a:latin typeface="Times New Roman" panose="02020603050405020304" pitchFamily="18" charset="0"/>
                <a:cs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val="1866920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4417"/>
            <a:ext cx="9144000" cy="857250"/>
          </a:xfrm>
        </p:spPr>
        <p:txBody>
          <a:bodyPr/>
          <a:lstStyle/>
          <a:p>
            <a:r>
              <a:rPr lang="en-US" sz="2800" b="1" dirty="0">
                <a:latin typeface="Times New Roman" panose="02020603050405020304" pitchFamily="18" charset="0"/>
                <a:cs typeface="Times New Roman" panose="02020603050405020304" pitchFamily="18" charset="0"/>
              </a:rPr>
              <a:t>Detecting </a:t>
            </a:r>
            <a:r>
              <a:rPr lang="en-US" sz="2800" b="1" dirty="0" smtClean="0">
                <a:latin typeface="Times New Roman" panose="02020603050405020304" pitchFamily="18" charset="0"/>
                <a:cs typeface="Times New Roman" panose="02020603050405020304" pitchFamily="18" charset="0"/>
              </a:rPr>
              <a:t>Hazards</a:t>
            </a:r>
            <a:r>
              <a:rPr lang="en-US" dirty="0" smtClean="0"/>
              <a:t>                         </a:t>
            </a:r>
            <a:endParaRPr lang="en-US" dirty="0"/>
          </a:p>
        </p:txBody>
      </p:sp>
      <p:sp>
        <p:nvSpPr>
          <p:cNvPr id="3" name="Content Placeholder 2"/>
          <p:cNvSpPr>
            <a:spLocks noGrp="1"/>
          </p:cNvSpPr>
          <p:nvPr>
            <p:ph idx="1"/>
          </p:nvPr>
        </p:nvSpPr>
        <p:spPr>
          <a:xfrm>
            <a:off x="457200" y="742950"/>
            <a:ext cx="8229600" cy="3048000"/>
          </a:xfrm>
        </p:spPr>
        <p:txBody>
          <a:bodyPr>
            <a:normAutofit/>
          </a:bodyPr>
          <a:lstStyle/>
          <a:p>
            <a:pPr marL="365760" indent="-256032">
              <a:buClr>
                <a:schemeClr val="accent3"/>
              </a:buClr>
              <a:buNone/>
              <a:defRPr/>
            </a:pPr>
            <a:r>
              <a:rPr lang="en-US" sz="2400" b="1" dirty="0">
                <a:latin typeface="Times New Roman" panose="02020603050405020304" pitchFamily="18" charset="0"/>
                <a:cs typeface="Times New Roman" panose="02020603050405020304" pitchFamily="18" charset="0"/>
              </a:rPr>
              <a:t>Stuck Accelerator </a:t>
            </a:r>
            <a:r>
              <a:rPr lang="en-US" sz="2400" b="1" dirty="0" smtClean="0">
                <a:latin typeface="Times New Roman" panose="02020603050405020304" pitchFamily="18" charset="0"/>
                <a:cs typeface="Times New Roman" panose="02020603050405020304" pitchFamily="18" charset="0"/>
              </a:rPr>
              <a:t>Pedal</a:t>
            </a:r>
            <a:endParaRPr lang="en-US" sz="2400" dirty="0">
              <a:latin typeface="Times New Roman" panose="02020603050405020304" pitchFamily="18" charset="0"/>
              <a:cs typeface="Times New Roman" panose="02020603050405020304" pitchFamily="18" charset="0"/>
            </a:endParaRPr>
          </a:p>
          <a:p>
            <a:pPr marL="452628">
              <a:buClr>
                <a:srgbClr val="000000"/>
              </a:buClr>
              <a:defRPr/>
            </a:pPr>
            <a:r>
              <a:rPr lang="en-US" sz="2400" b="1" dirty="0">
                <a:latin typeface="Times New Roman" panose="02020603050405020304" pitchFamily="18" charset="0"/>
                <a:cs typeface="Times New Roman" panose="02020603050405020304" pitchFamily="18" charset="0"/>
              </a:rPr>
              <a:t>Place transmission in neutral</a:t>
            </a:r>
          </a:p>
          <a:p>
            <a:pPr marL="452628">
              <a:buClr>
                <a:srgbClr val="000000"/>
              </a:buClr>
              <a:defRPr/>
            </a:pPr>
            <a:r>
              <a:rPr lang="en-US" sz="2400" b="1" dirty="0">
                <a:latin typeface="Times New Roman" panose="02020603050405020304" pitchFamily="18" charset="0"/>
                <a:cs typeface="Times New Roman" panose="02020603050405020304" pitchFamily="18" charset="0"/>
              </a:rPr>
              <a:t>Apply brakes and leave the road as soon as possible</a:t>
            </a:r>
          </a:p>
          <a:p>
            <a:pPr marL="452628">
              <a:buClr>
                <a:srgbClr val="000000"/>
              </a:buClr>
              <a:defRPr/>
            </a:pPr>
            <a:r>
              <a:rPr lang="en-US" sz="2400" b="1" dirty="0">
                <a:latin typeface="Times New Roman" panose="02020603050405020304" pitchFamily="18" charset="0"/>
                <a:cs typeface="Times New Roman" panose="02020603050405020304" pitchFamily="18" charset="0"/>
              </a:rPr>
              <a:t>When the bus is stopped push the accelerator hard two or three times or attempt to pull it up with the foot</a:t>
            </a:r>
          </a:p>
          <a:p>
            <a:pPr marL="452628">
              <a:buClr>
                <a:srgbClr val="000000"/>
              </a:buClr>
              <a:defRPr/>
            </a:pPr>
            <a:r>
              <a:rPr lang="en-US" sz="2400" b="1" dirty="0">
                <a:latin typeface="Times New Roman" panose="02020603050405020304" pitchFamily="18" charset="0"/>
                <a:cs typeface="Times New Roman" panose="02020603050405020304" pitchFamily="18" charset="0"/>
              </a:rPr>
              <a:t>If the accelerator remains stuck, turn the engine </a:t>
            </a:r>
            <a:r>
              <a:rPr lang="en-US" sz="2400" b="1" dirty="0" smtClean="0">
                <a:latin typeface="Times New Roman" panose="02020603050405020304" pitchFamily="18" charset="0"/>
                <a:cs typeface="Times New Roman" panose="02020603050405020304" pitchFamily="18" charset="0"/>
              </a:rPr>
              <a:t>off</a:t>
            </a:r>
            <a:endParaRPr lang="en-US" sz="2400" b="1" dirty="0"/>
          </a:p>
        </p:txBody>
      </p:sp>
    </p:spTree>
    <p:extLst>
      <p:ext uri="{BB962C8B-B14F-4D97-AF65-F5344CB8AC3E}">
        <p14:creationId xmlns:p14="http://schemas.microsoft.com/office/powerpoint/2010/main" val="2873634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6079"/>
            <a:ext cx="9144000" cy="857250"/>
          </a:xfrm>
        </p:spPr>
        <p:txBody>
          <a:bodyPr/>
          <a:lstStyle/>
          <a:p>
            <a:r>
              <a:rPr lang="en-US" sz="2800" b="1" dirty="0">
                <a:latin typeface="Times New Roman" panose="02020603050405020304" pitchFamily="18" charset="0"/>
                <a:cs typeface="Times New Roman" panose="02020603050405020304" pitchFamily="18" charset="0"/>
              </a:rPr>
              <a:t>Detecting </a:t>
            </a:r>
            <a:r>
              <a:rPr lang="en-US" sz="2800" b="1" dirty="0" smtClean="0">
                <a:latin typeface="Times New Roman" panose="02020603050405020304" pitchFamily="18" charset="0"/>
                <a:cs typeface="Times New Roman" panose="02020603050405020304" pitchFamily="18" charset="0"/>
              </a:rPr>
              <a:t>Hazards         </a:t>
            </a:r>
            <a:r>
              <a:rPr lang="en-US" dirty="0" smtClean="0"/>
              <a:t>                         </a:t>
            </a:r>
            <a:endParaRPr lang="en-US" dirty="0"/>
          </a:p>
        </p:txBody>
      </p:sp>
      <p:sp>
        <p:nvSpPr>
          <p:cNvPr id="3" name="Content Placeholder 2"/>
          <p:cNvSpPr>
            <a:spLocks noGrp="1"/>
          </p:cNvSpPr>
          <p:nvPr>
            <p:ph idx="1"/>
          </p:nvPr>
        </p:nvSpPr>
        <p:spPr>
          <a:xfrm>
            <a:off x="457200" y="514350"/>
            <a:ext cx="8229600" cy="3962400"/>
          </a:xfrm>
        </p:spPr>
        <p:txBody>
          <a:bodyPr>
            <a:normAutofit/>
          </a:bodyPr>
          <a:lstStyle/>
          <a:p>
            <a:pPr marL="365760" indent="-256032">
              <a:spcAft>
                <a:spcPts val="600"/>
              </a:spcAft>
              <a:buClr>
                <a:schemeClr val="accent3"/>
              </a:buClr>
              <a:buNone/>
              <a:defRPr/>
            </a:pPr>
            <a:r>
              <a:rPr lang="en-US" sz="2400" b="1" dirty="0" smtClean="0">
                <a:latin typeface="Times New Roman" panose="02020603050405020304" pitchFamily="18" charset="0"/>
                <a:cs typeface="Times New Roman" panose="02020603050405020304" pitchFamily="18" charset="0"/>
              </a:rPr>
              <a:t>Visual </a:t>
            </a:r>
            <a:r>
              <a:rPr lang="en-US" sz="2400" b="1" dirty="0">
                <a:latin typeface="Times New Roman" panose="02020603050405020304" pitchFamily="18" charset="0"/>
                <a:cs typeface="Times New Roman" panose="02020603050405020304" pitchFamily="18" charset="0"/>
              </a:rPr>
              <a:t>Hazards</a:t>
            </a:r>
          </a:p>
          <a:p>
            <a:pPr marL="365760" indent="-256032">
              <a:buClr>
                <a:schemeClr val="accent3"/>
              </a:buClr>
              <a:buNone/>
              <a:defRPr/>
            </a:pPr>
            <a:r>
              <a:rPr lang="en-US" sz="2400" b="1" dirty="0" smtClean="0">
                <a:latin typeface="Times New Roman" panose="02020603050405020304" pitchFamily="18" charset="0"/>
                <a:cs typeface="Times New Roman" panose="02020603050405020304" pitchFamily="18" charset="0"/>
              </a:rPr>
              <a:t>Object </a:t>
            </a:r>
            <a:r>
              <a:rPr lang="en-US" sz="2400" b="1" dirty="0">
                <a:latin typeface="Times New Roman" panose="02020603050405020304" pitchFamily="18" charset="0"/>
                <a:cs typeface="Times New Roman" panose="02020603050405020304" pitchFamily="18" charset="0"/>
              </a:rPr>
              <a:t>flies into windshield, head light failure or wiper malfunction</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marL="365760">
              <a:spcBef>
                <a:spcPts val="0"/>
              </a:spcBef>
              <a:buClr>
                <a:srgbClr val="000000"/>
              </a:buClr>
              <a:defRPr/>
            </a:pPr>
            <a:r>
              <a:rPr lang="en-US" sz="2400" b="1" dirty="0">
                <a:latin typeface="Times New Roman" panose="02020603050405020304" pitchFamily="18" charset="0"/>
                <a:cs typeface="Times New Roman" panose="02020603050405020304" pitchFamily="18" charset="0"/>
              </a:rPr>
              <a:t>Decrease speed</a:t>
            </a:r>
          </a:p>
          <a:p>
            <a:pPr marL="365760">
              <a:spcBef>
                <a:spcPts val="0"/>
              </a:spcBef>
              <a:buClr>
                <a:srgbClr val="000000"/>
              </a:buClr>
              <a:defRPr/>
            </a:pPr>
            <a:r>
              <a:rPr lang="en-US" sz="2400" b="1" dirty="0">
                <a:latin typeface="Times New Roman" panose="02020603050405020304" pitchFamily="18" charset="0"/>
                <a:cs typeface="Times New Roman" panose="02020603050405020304" pitchFamily="18" charset="0"/>
              </a:rPr>
              <a:t>Activate four-way hazard warning lights</a:t>
            </a:r>
          </a:p>
          <a:p>
            <a:pPr marL="365760">
              <a:spcBef>
                <a:spcPts val="0"/>
              </a:spcBef>
              <a:buClr>
                <a:srgbClr val="000000"/>
              </a:buClr>
              <a:defRPr/>
            </a:pPr>
            <a:r>
              <a:rPr lang="en-US" sz="2400" b="1" dirty="0">
                <a:latin typeface="Times New Roman" panose="02020603050405020304" pitchFamily="18" charset="0"/>
                <a:cs typeface="Times New Roman" panose="02020603050405020304" pitchFamily="18" charset="0"/>
              </a:rPr>
              <a:t>Apply brakes and steer out of the traffic and stop in a safe location off the road</a:t>
            </a:r>
          </a:p>
          <a:p>
            <a:endParaRPr lang="en-US" sz="2400" dirty="0"/>
          </a:p>
        </p:txBody>
      </p:sp>
    </p:spTree>
    <p:extLst>
      <p:ext uri="{BB962C8B-B14F-4D97-AF65-F5344CB8AC3E}">
        <p14:creationId xmlns:p14="http://schemas.microsoft.com/office/powerpoint/2010/main" val="2002586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4417"/>
            <a:ext cx="9144000" cy="857250"/>
          </a:xfrm>
        </p:spPr>
        <p:txBody>
          <a:bodyPr/>
          <a:lstStyle/>
          <a:p>
            <a:r>
              <a:rPr lang="en-US" sz="2800" b="1" dirty="0">
                <a:latin typeface="Times New Roman" panose="02020603050405020304" pitchFamily="18" charset="0"/>
                <a:cs typeface="Times New Roman" panose="02020603050405020304" pitchFamily="18" charset="0"/>
              </a:rPr>
              <a:t>Detecting </a:t>
            </a:r>
            <a:r>
              <a:rPr lang="en-US" sz="2800" b="1" dirty="0" smtClean="0">
                <a:latin typeface="Times New Roman" panose="02020603050405020304" pitchFamily="18" charset="0"/>
                <a:cs typeface="Times New Roman" panose="02020603050405020304" pitchFamily="18" charset="0"/>
              </a:rPr>
              <a:t>Hazards</a:t>
            </a:r>
            <a:r>
              <a:rPr lang="en-US" dirty="0" smtClean="0"/>
              <a:t>  </a:t>
            </a:r>
            <a:endParaRPr lang="en-US" dirty="0"/>
          </a:p>
        </p:txBody>
      </p:sp>
      <p:sp>
        <p:nvSpPr>
          <p:cNvPr id="3" name="Content Placeholder 2"/>
          <p:cNvSpPr>
            <a:spLocks noGrp="1"/>
          </p:cNvSpPr>
          <p:nvPr>
            <p:ph idx="1"/>
          </p:nvPr>
        </p:nvSpPr>
        <p:spPr>
          <a:xfrm>
            <a:off x="457200" y="819150"/>
            <a:ext cx="8229600" cy="3505201"/>
          </a:xfrm>
        </p:spPr>
        <p:txBody>
          <a:bodyPr>
            <a:normAutofit/>
          </a:bodyPr>
          <a:lstStyle/>
          <a:p>
            <a:pPr eaLnBrk="0" hangingPunct="0">
              <a:spcAft>
                <a:spcPts val="600"/>
              </a:spcAft>
              <a:defRPr/>
            </a:pPr>
            <a:r>
              <a:rPr lang="en-US" sz="2400" b="1" dirty="0">
                <a:latin typeface="Times New Roman" panose="02020603050405020304" pitchFamily="18" charset="0"/>
                <a:cs typeface="Times New Roman" panose="02020603050405020304" pitchFamily="18" charset="0"/>
              </a:rPr>
              <a:t>Have I found and isolated any potential problems or hazards in my path?</a:t>
            </a:r>
          </a:p>
          <a:p>
            <a:pPr eaLnBrk="0" hangingPunct="0">
              <a:spcAft>
                <a:spcPts val="600"/>
              </a:spcAft>
              <a:defRPr/>
            </a:pPr>
            <a:r>
              <a:rPr lang="en-US" sz="2400" b="1" dirty="0">
                <a:latin typeface="Times New Roman" panose="02020603050405020304" pitchFamily="18" charset="0"/>
                <a:cs typeface="Times New Roman" panose="02020603050405020304" pitchFamily="18" charset="0"/>
              </a:rPr>
              <a:t>Have I determined the likelihood of the potential problem becoming a real problem?</a:t>
            </a:r>
          </a:p>
          <a:p>
            <a:pPr eaLnBrk="0" hangingPunct="0">
              <a:defRPr/>
            </a:pPr>
            <a:r>
              <a:rPr lang="en-US" sz="2400" b="1" dirty="0">
                <a:latin typeface="Times New Roman" panose="02020603050405020304" pitchFamily="18" charset="0"/>
                <a:cs typeface="Times New Roman" panose="02020603050405020304" pitchFamily="18" charset="0"/>
              </a:rPr>
              <a:t>Have I decided what action I will take if the situation becomes a real problem?</a:t>
            </a:r>
          </a:p>
          <a:p>
            <a:pPr eaLnBrk="0" hangingPunct="0">
              <a:defRPr/>
            </a:pPr>
            <a:r>
              <a:rPr lang="en-US" sz="2400" b="1" dirty="0">
                <a:latin typeface="Times New Roman" panose="02020603050405020304" pitchFamily="18" charset="0"/>
                <a:cs typeface="Times New Roman" panose="02020603050405020304" pitchFamily="18" charset="0"/>
              </a:rPr>
              <a:t>Am I prepared to carry out the necessary action to avoid a collision?</a:t>
            </a:r>
          </a:p>
          <a:p>
            <a:endParaRPr lang="en-US" dirty="0"/>
          </a:p>
        </p:txBody>
      </p:sp>
    </p:spTree>
    <p:extLst>
      <p:ext uri="{BB962C8B-B14F-4D97-AF65-F5344CB8AC3E}">
        <p14:creationId xmlns:p14="http://schemas.microsoft.com/office/powerpoint/2010/main" val="659791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Times New Roman" panose="02020603050405020304" pitchFamily="18" charset="0"/>
                <a:cs typeface="Times New Roman" panose="02020603050405020304" pitchFamily="18" charset="0"/>
              </a:rPr>
              <a:t>Detecting </a:t>
            </a:r>
            <a:r>
              <a:rPr lang="en-US" sz="2800" b="1" dirty="0" smtClean="0">
                <a:latin typeface="Times New Roman" panose="02020603050405020304" pitchFamily="18" charset="0"/>
                <a:cs typeface="Times New Roman" panose="02020603050405020304" pitchFamily="18" charset="0"/>
              </a:rPr>
              <a:t>Hazards</a:t>
            </a:r>
            <a:r>
              <a:rPr lang="en-US" dirty="0" smtClean="0"/>
              <a:t>                           </a:t>
            </a:r>
            <a:endParaRPr lang="en-US" dirty="0"/>
          </a:p>
        </p:txBody>
      </p:sp>
      <p:sp>
        <p:nvSpPr>
          <p:cNvPr id="3" name="Content Placeholder 2"/>
          <p:cNvSpPr>
            <a:spLocks noGrp="1"/>
          </p:cNvSpPr>
          <p:nvPr>
            <p:ph idx="1"/>
          </p:nvPr>
        </p:nvSpPr>
        <p:spPr>
          <a:xfrm>
            <a:off x="457200" y="858371"/>
            <a:ext cx="8229600" cy="3465979"/>
          </a:xfrm>
        </p:spPr>
        <p:txBody>
          <a:bodyPr>
            <a:normAutofit/>
          </a:bodyPr>
          <a:lstStyle/>
          <a:p>
            <a:pPr>
              <a:spcBef>
                <a:spcPts val="0"/>
              </a:spcBef>
              <a:buNone/>
            </a:pPr>
            <a:r>
              <a:rPr lang="en-US" altLang="en-US" sz="2400" b="1" dirty="0">
                <a:latin typeface="Times New Roman" panose="02020603050405020304" pitchFamily="18" charset="0"/>
                <a:cs typeface="Times New Roman" panose="02020603050405020304" pitchFamily="18" charset="0"/>
              </a:rPr>
              <a:t>Driving </a:t>
            </a:r>
            <a:r>
              <a:rPr lang="en-US" altLang="en-US" sz="2400" b="1" dirty="0" smtClean="0">
                <a:latin typeface="Times New Roman" panose="02020603050405020304" pitchFamily="18" charset="0"/>
                <a:cs typeface="Times New Roman" panose="02020603050405020304" pitchFamily="18" charset="0"/>
              </a:rPr>
              <a:t>Precautions</a:t>
            </a:r>
            <a:r>
              <a:rPr lang="en-US" altLang="en-US" sz="2400" b="1" dirty="0" smtClean="0">
                <a:solidFill>
                  <a:srgbClr val="000099"/>
                </a:solidFill>
                <a:latin typeface="Times New Roman" panose="02020603050405020304" pitchFamily="18" charset="0"/>
                <a:cs typeface="Times New Roman" panose="02020603050405020304" pitchFamily="18" charset="0"/>
              </a:rPr>
              <a:t> </a:t>
            </a:r>
            <a:endParaRPr lang="en-US" altLang="en-US" sz="2400" b="1" dirty="0">
              <a:solidFill>
                <a:srgbClr val="000099"/>
              </a:solidFill>
              <a:latin typeface="Times New Roman" panose="02020603050405020304" pitchFamily="18" charset="0"/>
              <a:cs typeface="Times New Roman" panose="02020603050405020304" pitchFamily="18" charset="0"/>
            </a:endParaRPr>
          </a:p>
          <a:p>
            <a:pPr>
              <a:spcBef>
                <a:spcPts val="0"/>
              </a:spcBef>
            </a:pPr>
            <a:r>
              <a:rPr lang="en-US" altLang="en-US" sz="2400" b="1" dirty="0">
                <a:latin typeface="Times New Roman" panose="02020603050405020304" pitchFamily="18" charset="0"/>
                <a:cs typeface="Times New Roman" panose="02020603050405020304" pitchFamily="18" charset="0"/>
              </a:rPr>
              <a:t>Reduce speed</a:t>
            </a:r>
          </a:p>
          <a:p>
            <a:pPr>
              <a:spcBef>
                <a:spcPts val="0"/>
              </a:spcBef>
            </a:pPr>
            <a:r>
              <a:rPr lang="en-US" altLang="en-US" sz="2400" b="1" dirty="0">
                <a:latin typeface="Times New Roman" panose="02020603050405020304" pitchFamily="18" charset="0"/>
                <a:cs typeface="Times New Roman" panose="02020603050405020304" pitchFamily="18" charset="0"/>
              </a:rPr>
              <a:t>Drive on right hand side</a:t>
            </a:r>
          </a:p>
          <a:p>
            <a:pPr>
              <a:spcBef>
                <a:spcPts val="0"/>
              </a:spcBef>
            </a:pPr>
            <a:r>
              <a:rPr lang="en-US" altLang="en-US" sz="2400" b="1" dirty="0">
                <a:latin typeface="Times New Roman" panose="02020603050405020304" pitchFamily="18" charset="0"/>
                <a:cs typeface="Times New Roman" panose="02020603050405020304" pitchFamily="18" charset="0"/>
              </a:rPr>
              <a:t>Watch side streets</a:t>
            </a:r>
          </a:p>
          <a:p>
            <a:pPr>
              <a:spcBef>
                <a:spcPts val="0"/>
              </a:spcBef>
            </a:pPr>
            <a:r>
              <a:rPr lang="en-US" altLang="en-US" sz="2400" b="1" dirty="0">
                <a:latin typeface="Times New Roman" panose="02020603050405020304" pitchFamily="18" charset="0"/>
                <a:cs typeface="Times New Roman" panose="02020603050405020304" pitchFamily="18" charset="0"/>
              </a:rPr>
              <a:t>Beware of road condition</a:t>
            </a:r>
          </a:p>
          <a:p>
            <a:pPr>
              <a:spcBef>
                <a:spcPts val="0"/>
              </a:spcBef>
            </a:pPr>
            <a:r>
              <a:rPr lang="en-US" altLang="en-US" sz="2400" b="1" dirty="0">
                <a:latin typeface="Times New Roman" panose="02020603050405020304" pitchFamily="18" charset="0"/>
                <a:cs typeface="Times New Roman" panose="02020603050405020304" pitchFamily="18" charset="0"/>
              </a:rPr>
              <a:t>Never look directly in headlights</a:t>
            </a:r>
          </a:p>
          <a:p>
            <a:pPr>
              <a:spcBef>
                <a:spcPts val="0"/>
              </a:spcBef>
            </a:pPr>
            <a:r>
              <a:rPr lang="en-US" altLang="en-US" sz="2400" b="1" dirty="0">
                <a:latin typeface="Times New Roman" panose="02020603050405020304" pitchFamily="18" charset="0"/>
                <a:cs typeface="Times New Roman" panose="02020603050405020304" pitchFamily="18" charset="0"/>
              </a:rPr>
              <a:t>Use wipers and defrosters in fog</a:t>
            </a:r>
          </a:p>
          <a:p>
            <a:pPr>
              <a:spcBef>
                <a:spcPts val="0"/>
              </a:spcBef>
            </a:pPr>
            <a:r>
              <a:rPr lang="en-US" altLang="en-US" sz="2400" b="1" dirty="0">
                <a:latin typeface="Times New Roman" panose="02020603050405020304" pitchFamily="18" charset="0"/>
                <a:cs typeface="Times New Roman" panose="02020603050405020304" pitchFamily="18" charset="0"/>
              </a:rPr>
              <a:t>Use low beam in fog, haze or rain</a:t>
            </a:r>
          </a:p>
          <a:p>
            <a:pPr>
              <a:spcBef>
                <a:spcPts val="0"/>
              </a:spcBef>
            </a:pPr>
            <a:r>
              <a:rPr lang="en-US" altLang="en-US" sz="2400" b="1" dirty="0">
                <a:latin typeface="Times New Roman" panose="02020603050405020304" pitchFamily="18" charset="0"/>
                <a:cs typeface="Times New Roman" panose="02020603050405020304" pitchFamily="18" charset="0"/>
              </a:rPr>
              <a:t>Avoid sudden stops</a:t>
            </a:r>
          </a:p>
          <a:p>
            <a:endParaRPr lang="en-US" dirty="0"/>
          </a:p>
        </p:txBody>
      </p:sp>
    </p:spTree>
    <p:extLst>
      <p:ext uri="{BB962C8B-B14F-4D97-AF65-F5344CB8AC3E}">
        <p14:creationId xmlns:p14="http://schemas.microsoft.com/office/powerpoint/2010/main" val="3172316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Times New Roman" panose="02020603050405020304" pitchFamily="18" charset="0"/>
                <a:cs typeface="Times New Roman" panose="02020603050405020304" pitchFamily="18" charset="0"/>
              </a:rPr>
              <a:t>Detecting </a:t>
            </a:r>
            <a:r>
              <a:rPr lang="en-US" sz="2800" b="1" dirty="0" smtClean="0">
                <a:latin typeface="Times New Roman" panose="02020603050405020304" pitchFamily="18" charset="0"/>
                <a:cs typeface="Times New Roman" panose="02020603050405020304" pitchFamily="18" charset="0"/>
              </a:rPr>
              <a:t>Hazards</a:t>
            </a:r>
            <a:r>
              <a:rPr lang="en-US" dirty="0" smtClean="0"/>
              <a:t>                          </a:t>
            </a:r>
            <a:endParaRPr lang="en-US" dirty="0"/>
          </a:p>
        </p:txBody>
      </p:sp>
      <p:sp>
        <p:nvSpPr>
          <p:cNvPr id="3" name="Content Placeholder 2"/>
          <p:cNvSpPr>
            <a:spLocks noGrp="1"/>
          </p:cNvSpPr>
          <p:nvPr>
            <p:ph idx="1"/>
          </p:nvPr>
        </p:nvSpPr>
        <p:spPr>
          <a:xfrm>
            <a:off x="457200" y="971551"/>
            <a:ext cx="8229600" cy="3352800"/>
          </a:xfrm>
        </p:spPr>
        <p:txBody>
          <a:bodyPr>
            <a:normAutofit/>
          </a:bodyPr>
          <a:lstStyle/>
          <a:p>
            <a:pPr marL="0" indent="0">
              <a:spcBef>
                <a:spcPts val="0"/>
              </a:spcBef>
              <a:spcAft>
                <a:spcPts val="600"/>
              </a:spcAft>
              <a:buNone/>
            </a:pPr>
            <a:r>
              <a:rPr lang="en-US" sz="2400" b="1" dirty="0" smtClean="0">
                <a:latin typeface="Times New Roman" panose="02020603050405020304" pitchFamily="18" charset="0"/>
                <a:cs typeface="Times New Roman" panose="02020603050405020304" pitchFamily="18" charset="0"/>
              </a:rPr>
              <a:t>Cold weather driving</a:t>
            </a:r>
          </a:p>
          <a:p>
            <a:pPr>
              <a:spcBef>
                <a:spcPts val="0"/>
              </a:spcBef>
            </a:pPr>
            <a:r>
              <a:rPr lang="en-US" altLang="en-US" sz="2400" b="1" dirty="0">
                <a:latin typeface="Times New Roman" panose="02020603050405020304" pitchFamily="18" charset="0"/>
                <a:cs typeface="Times New Roman" panose="02020603050405020304" pitchFamily="18" charset="0"/>
              </a:rPr>
              <a:t>Drive smoothly and slowly on slippery roads</a:t>
            </a:r>
          </a:p>
          <a:p>
            <a:pPr>
              <a:spcBef>
                <a:spcPts val="0"/>
              </a:spcBef>
            </a:pPr>
            <a:r>
              <a:rPr lang="en-US" altLang="en-US" sz="2400" b="1" dirty="0">
                <a:latin typeface="Times New Roman" panose="02020603050405020304" pitchFamily="18" charset="0"/>
                <a:cs typeface="Times New Roman" panose="02020603050405020304" pitchFamily="18" charset="0"/>
              </a:rPr>
              <a:t>Adjust turning and braking to road conditions</a:t>
            </a:r>
          </a:p>
          <a:p>
            <a:pPr>
              <a:spcBef>
                <a:spcPts val="0"/>
              </a:spcBef>
            </a:pPr>
            <a:r>
              <a:rPr lang="en-US" altLang="en-US" sz="2400" b="1" dirty="0">
                <a:latin typeface="Times New Roman" panose="02020603050405020304" pitchFamily="18" charset="0"/>
                <a:cs typeface="Times New Roman" panose="02020603050405020304" pitchFamily="18" charset="0"/>
              </a:rPr>
              <a:t>Adjust speed to conditions</a:t>
            </a:r>
          </a:p>
          <a:p>
            <a:pPr>
              <a:spcBef>
                <a:spcPts val="0"/>
              </a:spcBef>
            </a:pPr>
            <a:r>
              <a:rPr lang="en-US" altLang="en-US" sz="2400" b="1" dirty="0">
                <a:latin typeface="Times New Roman" panose="02020603050405020304" pitchFamily="18" charset="0"/>
                <a:cs typeface="Times New Roman" panose="02020603050405020304" pitchFamily="18" charset="0"/>
              </a:rPr>
              <a:t>Adjust space to road conditions</a:t>
            </a:r>
          </a:p>
          <a:p>
            <a:pPr>
              <a:spcBef>
                <a:spcPts val="0"/>
              </a:spcBef>
            </a:pPr>
            <a:r>
              <a:rPr lang="en-US" altLang="en-US" sz="2400" b="1" dirty="0">
                <a:latin typeface="Times New Roman" panose="02020603050405020304" pitchFamily="18" charset="0"/>
                <a:cs typeface="Times New Roman" panose="02020603050405020304" pitchFamily="18" charset="0"/>
              </a:rPr>
              <a:t>Avoid driving through deep puddles or flowing water</a:t>
            </a:r>
            <a:endParaRPr lang="en-US" altLang="en-US" sz="2400" b="1" dirty="0">
              <a:solidFill>
                <a:srgbClr val="003399"/>
              </a:solidFill>
              <a:latin typeface="Times New Roman" panose="02020603050405020304" pitchFamily="18" charset="0"/>
              <a:cs typeface="Times New Roman" panose="02020603050405020304" pitchFamily="18" charset="0"/>
            </a:endParaRPr>
          </a:p>
          <a:p>
            <a:pPr marL="0" indent="0">
              <a:buNone/>
            </a:pPr>
            <a:endParaRPr lang="en-US" b="1" dirty="0"/>
          </a:p>
        </p:txBody>
      </p:sp>
    </p:spTree>
    <p:extLst>
      <p:ext uri="{BB962C8B-B14F-4D97-AF65-F5344CB8AC3E}">
        <p14:creationId xmlns:p14="http://schemas.microsoft.com/office/powerpoint/2010/main" val="1784972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4417"/>
            <a:ext cx="9144000" cy="857250"/>
          </a:xfrm>
        </p:spPr>
        <p:txBody>
          <a:bodyPr/>
          <a:lstStyle/>
          <a:p>
            <a:r>
              <a:rPr lang="en-US" sz="2800" b="1" dirty="0">
                <a:latin typeface="Times New Roman" panose="02020603050405020304" pitchFamily="18" charset="0"/>
                <a:cs typeface="Times New Roman" panose="02020603050405020304" pitchFamily="18" charset="0"/>
              </a:rPr>
              <a:t>Detecting </a:t>
            </a:r>
            <a:r>
              <a:rPr lang="en-US" sz="2800" b="1" dirty="0" smtClean="0">
                <a:latin typeface="Times New Roman" panose="02020603050405020304" pitchFamily="18" charset="0"/>
                <a:cs typeface="Times New Roman" panose="02020603050405020304" pitchFamily="18" charset="0"/>
              </a:rPr>
              <a:t>Hazards</a:t>
            </a:r>
            <a:r>
              <a:rPr lang="en-US" dirty="0" smtClean="0"/>
              <a:t>                            </a:t>
            </a:r>
            <a:endParaRPr lang="en-US" dirty="0"/>
          </a:p>
        </p:txBody>
      </p:sp>
      <p:sp>
        <p:nvSpPr>
          <p:cNvPr id="3" name="Content Placeholder 2"/>
          <p:cNvSpPr>
            <a:spLocks noGrp="1"/>
          </p:cNvSpPr>
          <p:nvPr>
            <p:ph idx="1"/>
          </p:nvPr>
        </p:nvSpPr>
        <p:spPr>
          <a:xfrm>
            <a:off x="457200" y="692832"/>
            <a:ext cx="8229600" cy="3707717"/>
          </a:xfrm>
        </p:spPr>
        <p:txBody>
          <a:bodyPr>
            <a:noAutofit/>
          </a:bodyPr>
          <a:lstStyle/>
          <a:p>
            <a:pPr marL="0" indent="0">
              <a:spcBef>
                <a:spcPts val="0"/>
              </a:spcBef>
              <a:spcAft>
                <a:spcPts val="600"/>
              </a:spcAft>
              <a:buNone/>
            </a:pPr>
            <a:r>
              <a:rPr lang="en-US" sz="2400" b="1" dirty="0" smtClean="0">
                <a:latin typeface="Times New Roman" panose="02020603050405020304" pitchFamily="18" charset="0"/>
                <a:cs typeface="Times New Roman" panose="02020603050405020304" pitchFamily="18" charset="0"/>
              </a:rPr>
              <a:t>Driving in the rain</a:t>
            </a:r>
            <a:endParaRPr lang="en-US" altLang="en-US" sz="2400" b="1" dirty="0" smtClean="0">
              <a:latin typeface="Times New Roman" panose="02020603050405020304" pitchFamily="18" charset="0"/>
              <a:cs typeface="Times New Roman" panose="02020603050405020304" pitchFamily="18" charset="0"/>
            </a:endParaRPr>
          </a:p>
          <a:p>
            <a:pPr>
              <a:spcBef>
                <a:spcPts val="0"/>
              </a:spcBef>
            </a:pPr>
            <a:r>
              <a:rPr lang="en-US" altLang="en-US" sz="2400" b="1" dirty="0" smtClean="0">
                <a:latin typeface="Times New Roman" panose="02020603050405020304" pitchFamily="18" charset="0"/>
                <a:cs typeface="Times New Roman" panose="02020603050405020304" pitchFamily="18" charset="0"/>
              </a:rPr>
              <a:t>Reduce </a:t>
            </a:r>
            <a:r>
              <a:rPr lang="en-US" altLang="en-US" sz="2400" b="1" dirty="0">
                <a:latin typeface="Times New Roman" panose="02020603050405020304" pitchFamily="18" charset="0"/>
                <a:cs typeface="Times New Roman" panose="02020603050405020304" pitchFamily="18" charset="0"/>
              </a:rPr>
              <a:t>speed / Increase following distance </a:t>
            </a:r>
          </a:p>
          <a:p>
            <a:pPr>
              <a:spcBef>
                <a:spcPts val="0"/>
              </a:spcBef>
            </a:pPr>
            <a:r>
              <a:rPr lang="en-US" altLang="en-US" sz="2400" b="1" dirty="0">
                <a:latin typeface="Times New Roman" panose="02020603050405020304" pitchFamily="18" charset="0"/>
                <a:cs typeface="Times New Roman" panose="02020603050405020304" pitchFamily="18" charset="0"/>
              </a:rPr>
              <a:t>Wet roads can double the stopping distance</a:t>
            </a:r>
          </a:p>
          <a:p>
            <a:pPr>
              <a:spcBef>
                <a:spcPts val="0"/>
              </a:spcBef>
            </a:pPr>
            <a:r>
              <a:rPr lang="en-US" altLang="en-US" sz="2400" b="1" dirty="0">
                <a:latin typeface="Times New Roman" panose="02020603050405020304" pitchFamily="18" charset="0"/>
                <a:cs typeface="Times New Roman" panose="02020603050405020304" pitchFamily="18" charset="0"/>
              </a:rPr>
              <a:t>Make sure that your headlights are on.  This increases the visibility of your vehicle</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5360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Times New Roman" panose="02020603050405020304" pitchFamily="18" charset="0"/>
                <a:cs typeface="Times New Roman" panose="02020603050405020304" pitchFamily="18" charset="0"/>
              </a:rPr>
              <a:t>Detecting </a:t>
            </a:r>
            <a:r>
              <a:rPr lang="en-US" sz="2800" b="1" dirty="0" smtClean="0">
                <a:latin typeface="Times New Roman" panose="02020603050405020304" pitchFamily="18" charset="0"/>
                <a:cs typeface="Times New Roman" panose="02020603050405020304" pitchFamily="18" charset="0"/>
              </a:rPr>
              <a:t>Hazards</a:t>
            </a:r>
            <a:r>
              <a:rPr lang="en-US" dirty="0" smtClean="0"/>
              <a:t>                             </a:t>
            </a:r>
            <a:endParaRPr lang="en-US" dirty="0"/>
          </a:p>
        </p:txBody>
      </p:sp>
      <p:sp>
        <p:nvSpPr>
          <p:cNvPr id="3" name="Content Placeholder 2"/>
          <p:cNvSpPr>
            <a:spLocks noGrp="1"/>
          </p:cNvSpPr>
          <p:nvPr>
            <p:ph idx="1"/>
          </p:nvPr>
        </p:nvSpPr>
        <p:spPr>
          <a:xfrm>
            <a:off x="457200" y="971550"/>
            <a:ext cx="8229600" cy="3505199"/>
          </a:xfrm>
        </p:spPr>
        <p:txBody>
          <a:bodyPr>
            <a:normAutofit fontScale="62500" lnSpcReduction="20000"/>
          </a:bodyPr>
          <a:lstStyle/>
          <a:p>
            <a:pPr marL="0" indent="0">
              <a:buNone/>
            </a:pPr>
            <a:r>
              <a:rPr lang="en-US" sz="3800" b="1" dirty="0" smtClean="0">
                <a:latin typeface="Times New Roman" panose="02020603050405020304" pitchFamily="18" charset="0"/>
                <a:cs typeface="Times New Roman" panose="02020603050405020304" pitchFamily="18" charset="0"/>
              </a:rPr>
              <a:t>Flooding</a:t>
            </a:r>
          </a:p>
          <a:p>
            <a:pPr marL="566928" indent="-457200">
              <a:lnSpc>
                <a:spcPct val="90000"/>
              </a:lnSpc>
              <a:buClr>
                <a:srgbClr val="000000"/>
              </a:buClr>
              <a:defRPr/>
            </a:pPr>
            <a:r>
              <a:rPr lang="en-US" sz="3800" b="1" dirty="0">
                <a:latin typeface="Times New Roman" panose="02020603050405020304" pitchFamily="18" charset="0"/>
                <a:cs typeface="Times New Roman" panose="02020603050405020304" pitchFamily="18" charset="0"/>
              </a:rPr>
              <a:t>Nearly half of all flood related deaths occur in vehicles. Most </a:t>
            </a:r>
            <a:r>
              <a:rPr lang="en-US" sz="3800" b="1" dirty="0" smtClean="0">
                <a:latin typeface="Times New Roman" panose="02020603050405020304" pitchFamily="18" charset="0"/>
                <a:cs typeface="Times New Roman" panose="02020603050405020304" pitchFamily="18" charset="0"/>
              </a:rPr>
              <a:t>of these deaths </a:t>
            </a:r>
            <a:r>
              <a:rPr lang="en-US" sz="3800" b="1" dirty="0">
                <a:latin typeface="Times New Roman" panose="02020603050405020304" pitchFamily="18" charset="0"/>
                <a:cs typeface="Times New Roman" panose="02020603050405020304" pitchFamily="18" charset="0"/>
              </a:rPr>
              <a:t>take place when people drive into flooded highway dips or low drainage areas</a:t>
            </a:r>
            <a:r>
              <a:rPr lang="en-US" sz="3800" b="1" dirty="0" smtClean="0">
                <a:latin typeface="Times New Roman" panose="02020603050405020304" pitchFamily="18" charset="0"/>
                <a:cs typeface="Times New Roman" panose="02020603050405020304" pitchFamily="18" charset="0"/>
              </a:rPr>
              <a:t>.</a:t>
            </a:r>
            <a:endParaRPr lang="en-US" sz="3800" b="1" dirty="0">
              <a:latin typeface="Times New Roman" panose="02020603050405020304" pitchFamily="18" charset="0"/>
              <a:cs typeface="Times New Roman" panose="02020603050405020304" pitchFamily="18" charset="0"/>
            </a:endParaRPr>
          </a:p>
          <a:p>
            <a:pPr marL="566928" indent="-457200">
              <a:lnSpc>
                <a:spcPct val="90000"/>
              </a:lnSpc>
              <a:buClr>
                <a:srgbClr val="000000"/>
              </a:buClr>
              <a:defRPr/>
            </a:pPr>
            <a:r>
              <a:rPr lang="en-US" sz="3800" b="1" dirty="0">
                <a:latin typeface="Times New Roman" panose="02020603050405020304" pitchFamily="18" charset="0"/>
                <a:cs typeface="Times New Roman" panose="02020603050405020304" pitchFamily="18" charset="0"/>
              </a:rPr>
              <a:t>Never drive through standing water if you can’t see the road beneath</a:t>
            </a:r>
          </a:p>
          <a:p>
            <a:pPr marL="566928" indent="-457200">
              <a:lnSpc>
                <a:spcPct val="90000"/>
              </a:lnSpc>
              <a:buClr>
                <a:srgbClr val="000000"/>
              </a:buClr>
              <a:defRPr/>
            </a:pPr>
            <a:r>
              <a:rPr lang="en-US" sz="3800" b="1" dirty="0">
                <a:latin typeface="Times New Roman" panose="02020603050405020304" pitchFamily="18" charset="0"/>
                <a:cs typeface="Times New Roman" panose="02020603050405020304" pitchFamily="18" charset="0"/>
              </a:rPr>
              <a:t>Do not cross flowing water </a:t>
            </a:r>
          </a:p>
          <a:p>
            <a:pPr marL="566928" indent="-457200">
              <a:lnSpc>
                <a:spcPct val="90000"/>
              </a:lnSpc>
              <a:buClr>
                <a:srgbClr val="000000"/>
              </a:buClr>
              <a:defRPr/>
            </a:pPr>
            <a:r>
              <a:rPr lang="en-US" sz="3800" b="1" dirty="0">
                <a:latin typeface="Times New Roman" panose="02020603050405020304" pitchFamily="18" charset="0"/>
                <a:cs typeface="Times New Roman" panose="02020603050405020304" pitchFamily="18" charset="0"/>
              </a:rPr>
              <a:t>Hydroplaning can occur while driving through standing water</a:t>
            </a:r>
          </a:p>
          <a:p>
            <a:pPr marL="566928" indent="-457200">
              <a:lnSpc>
                <a:spcPct val="90000"/>
              </a:lnSpc>
              <a:buClr>
                <a:srgbClr val="000000"/>
              </a:buClr>
              <a:defRPr/>
            </a:pPr>
            <a:r>
              <a:rPr lang="en-US" sz="3800" b="1" dirty="0">
                <a:latin typeface="Times New Roman" panose="02020603050405020304" pitchFamily="18" charset="0"/>
                <a:cs typeface="Times New Roman" panose="02020603050405020304" pitchFamily="18" charset="0"/>
              </a:rPr>
              <a:t>Try to keep brakes dry</a:t>
            </a:r>
          </a:p>
          <a:p>
            <a:pPr marL="566928" indent="-457200">
              <a:lnSpc>
                <a:spcPct val="90000"/>
              </a:lnSpc>
              <a:buClr>
                <a:srgbClr val="000000"/>
              </a:buClr>
              <a:defRPr/>
            </a:pPr>
            <a:r>
              <a:rPr lang="en-US" sz="3800" b="1" dirty="0">
                <a:latin typeface="Times New Roman" panose="02020603050405020304" pitchFamily="18" charset="0"/>
                <a:cs typeface="Times New Roman" panose="02020603050405020304" pitchFamily="18" charset="0"/>
              </a:rPr>
              <a:t>Never cross a bridge covered with water</a:t>
            </a:r>
          </a:p>
          <a:p>
            <a:pPr marL="0" indent="0">
              <a:buNone/>
            </a:pPr>
            <a:endParaRPr lang="en-US" dirty="0"/>
          </a:p>
        </p:txBody>
      </p:sp>
    </p:spTree>
    <p:extLst>
      <p:ext uri="{BB962C8B-B14F-4D97-AF65-F5344CB8AC3E}">
        <p14:creationId xmlns:p14="http://schemas.microsoft.com/office/powerpoint/2010/main" val="1742330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Times New Roman" panose="02020603050405020304" pitchFamily="18" charset="0"/>
                <a:cs typeface="Times New Roman" panose="02020603050405020304" pitchFamily="18" charset="0"/>
              </a:rPr>
              <a:t>Detecting </a:t>
            </a:r>
            <a:r>
              <a:rPr lang="en-US" sz="2800" b="1" dirty="0" smtClean="0">
                <a:latin typeface="Times New Roman" panose="02020603050405020304" pitchFamily="18" charset="0"/>
                <a:cs typeface="Times New Roman" panose="02020603050405020304" pitchFamily="18" charset="0"/>
              </a:rPr>
              <a:t>Hazards</a:t>
            </a:r>
            <a:r>
              <a:rPr lang="en-US" dirty="0" smtClean="0"/>
              <a:t>                              </a:t>
            </a:r>
            <a:endParaRPr lang="en-US" dirty="0"/>
          </a:p>
        </p:txBody>
      </p:sp>
      <p:sp>
        <p:nvSpPr>
          <p:cNvPr id="3" name="Content Placeholder 2"/>
          <p:cNvSpPr>
            <a:spLocks noGrp="1"/>
          </p:cNvSpPr>
          <p:nvPr>
            <p:ph idx="1"/>
          </p:nvPr>
        </p:nvSpPr>
        <p:spPr>
          <a:xfrm>
            <a:off x="457200" y="858372"/>
            <a:ext cx="8229600" cy="3694578"/>
          </a:xfrm>
        </p:spPr>
        <p:txBody>
          <a:bodyPr>
            <a:noAutofit/>
          </a:bodyPr>
          <a:lstStyle/>
          <a:p>
            <a:pPr marL="0" indent="0">
              <a:spcBef>
                <a:spcPts val="0"/>
              </a:spcBef>
              <a:spcAft>
                <a:spcPts val="1200"/>
              </a:spcAft>
              <a:buNone/>
            </a:pPr>
            <a:r>
              <a:rPr lang="en-US" sz="2400" b="1" dirty="0" smtClean="0">
                <a:latin typeface="Times New Roman" panose="02020603050405020304" pitchFamily="18" charset="0"/>
                <a:cs typeface="Times New Roman" panose="02020603050405020304" pitchFamily="18" charset="0"/>
              </a:rPr>
              <a:t>Fog reflects light and can reflect your own headlights back into your eyes</a:t>
            </a:r>
          </a:p>
          <a:p>
            <a:pPr>
              <a:lnSpc>
                <a:spcPct val="90000"/>
              </a:lnSpc>
              <a:spcBef>
                <a:spcPts val="0"/>
              </a:spcBef>
            </a:pPr>
            <a:r>
              <a:rPr lang="en-US" altLang="en-US" sz="2400" b="1" dirty="0">
                <a:latin typeface="Times New Roman" panose="02020603050405020304" pitchFamily="18" charset="0"/>
                <a:cs typeface="Times New Roman" panose="02020603050405020304" pitchFamily="18" charset="0"/>
              </a:rPr>
              <a:t>Use only low beam</a:t>
            </a:r>
          </a:p>
          <a:p>
            <a:pPr>
              <a:lnSpc>
                <a:spcPct val="90000"/>
              </a:lnSpc>
              <a:spcBef>
                <a:spcPts val="0"/>
              </a:spcBef>
            </a:pPr>
            <a:r>
              <a:rPr lang="en-US" altLang="en-US" sz="2400" b="1" dirty="0">
                <a:latin typeface="Times New Roman" panose="02020603050405020304" pitchFamily="18" charset="0"/>
                <a:cs typeface="Times New Roman" panose="02020603050405020304" pitchFamily="18" charset="0"/>
              </a:rPr>
              <a:t>Look for road edge markings</a:t>
            </a:r>
          </a:p>
          <a:p>
            <a:pPr>
              <a:lnSpc>
                <a:spcPct val="90000"/>
              </a:lnSpc>
              <a:spcBef>
                <a:spcPts val="0"/>
              </a:spcBef>
            </a:pPr>
            <a:r>
              <a:rPr lang="en-US" altLang="en-US" sz="2400" b="1" dirty="0">
                <a:latin typeface="Times New Roman" panose="02020603050405020304" pitchFamily="18" charset="0"/>
                <a:cs typeface="Times New Roman" panose="02020603050405020304" pitchFamily="18" charset="0"/>
              </a:rPr>
              <a:t>Reduce your speed</a:t>
            </a:r>
          </a:p>
          <a:p>
            <a:pPr>
              <a:lnSpc>
                <a:spcPct val="90000"/>
              </a:lnSpc>
              <a:spcBef>
                <a:spcPts val="0"/>
              </a:spcBef>
            </a:pPr>
            <a:r>
              <a:rPr lang="en-US" altLang="en-US" sz="2400" b="1" dirty="0">
                <a:latin typeface="Times New Roman" panose="02020603050405020304" pitchFamily="18" charset="0"/>
                <a:cs typeface="Times New Roman" panose="02020603050405020304" pitchFamily="18" charset="0"/>
              </a:rPr>
              <a:t>Turn on all lights</a:t>
            </a:r>
          </a:p>
          <a:p>
            <a:pPr>
              <a:lnSpc>
                <a:spcPct val="90000"/>
              </a:lnSpc>
              <a:spcBef>
                <a:spcPts val="0"/>
              </a:spcBef>
            </a:pPr>
            <a:r>
              <a:rPr lang="en-US" altLang="en-US" sz="2400" b="1" dirty="0">
                <a:latin typeface="Times New Roman" panose="02020603050405020304" pitchFamily="18" charset="0"/>
                <a:cs typeface="Times New Roman" panose="02020603050405020304" pitchFamily="18" charset="0"/>
              </a:rPr>
              <a:t>Be prepared for sudden stops</a:t>
            </a:r>
          </a:p>
          <a:p>
            <a:pPr>
              <a:lnSpc>
                <a:spcPct val="90000"/>
              </a:lnSpc>
              <a:spcBef>
                <a:spcPts val="0"/>
              </a:spcBef>
              <a:spcAft>
                <a:spcPts val="1200"/>
              </a:spcAft>
            </a:pPr>
            <a:r>
              <a:rPr lang="en-US" altLang="en-US" sz="2400" b="1" dirty="0">
                <a:latin typeface="Times New Roman" panose="02020603050405020304" pitchFamily="18" charset="0"/>
                <a:cs typeface="Times New Roman" panose="02020603050405020304" pitchFamily="18" charset="0"/>
              </a:rPr>
              <a:t>Activate strobe </a:t>
            </a:r>
            <a:r>
              <a:rPr lang="en-US" altLang="en-US" sz="2400" b="1" dirty="0" smtClean="0">
                <a:latin typeface="Times New Roman" panose="02020603050405020304" pitchFamily="18" charset="0"/>
                <a:cs typeface="Times New Roman" panose="02020603050405020304" pitchFamily="18" charset="0"/>
              </a:rPr>
              <a:t>light</a:t>
            </a:r>
            <a:endParaRPr lang="en-US"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1017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sz="2800" b="1" dirty="0" smtClean="0">
                <a:latin typeface="Times New Roman" panose="02020603050405020304" pitchFamily="18" charset="0"/>
                <a:cs typeface="Times New Roman" panose="02020603050405020304" pitchFamily="18" charset="0"/>
              </a:rPr>
              <a:t>Connect with VDOE</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114800" y="971551"/>
            <a:ext cx="4953000" cy="3352800"/>
          </a:xfrm>
        </p:spPr>
        <p:txBody>
          <a:bodyPr>
            <a:normAutofit/>
          </a:bodyPr>
          <a:lstStyle/>
          <a:p>
            <a:pPr marL="0" indent="0">
              <a:buNone/>
            </a:pPr>
            <a:r>
              <a:rPr lang="nl-NL" sz="2400" b="1" dirty="0">
                <a:latin typeface="Times New Roman" panose="02020603050405020304" pitchFamily="18" charset="0"/>
                <a:cs typeface="Times New Roman" panose="02020603050405020304" pitchFamily="18" charset="0"/>
                <a:hlinkClick r:id="rId2"/>
              </a:rPr>
              <a:t>Jackie.Johnson@doe.virginia.gov</a:t>
            </a:r>
            <a:endParaRPr lang="nl-NL" sz="2400" dirty="0" smtClean="0">
              <a:latin typeface="Times New Roman" panose="02020603050405020304" pitchFamily="18" charset="0"/>
              <a:cs typeface="Times New Roman" panose="02020603050405020304" pitchFamily="18" charset="0"/>
            </a:endParaRPr>
          </a:p>
          <a:p>
            <a:pPr marL="0" indent="0">
              <a:buNone/>
            </a:pPr>
            <a:r>
              <a:rPr lang="nl-NL" sz="2400" dirty="0" smtClean="0">
                <a:latin typeface="Times New Roman" panose="02020603050405020304" pitchFamily="18" charset="0"/>
                <a:cs typeface="Times New Roman" panose="02020603050405020304" pitchFamily="18" charset="0"/>
              </a:rPr>
              <a:t>Twitter</a:t>
            </a:r>
            <a:r>
              <a:rPr lang="nl-NL" sz="2400" dirty="0">
                <a:latin typeface="Times New Roman" panose="02020603050405020304" pitchFamily="18" charset="0"/>
                <a:cs typeface="Times New Roman" panose="02020603050405020304" pitchFamily="18" charset="0"/>
              </a:rPr>
              <a:t>: @</a:t>
            </a:r>
            <a:r>
              <a:rPr lang="nl-NL" sz="2400" dirty="0" smtClean="0">
                <a:latin typeface="Times New Roman" panose="02020603050405020304" pitchFamily="18" charset="0"/>
                <a:cs typeface="Times New Roman" panose="02020603050405020304" pitchFamily="18" charset="0"/>
              </a:rPr>
              <a:t>VDOE_News</a:t>
            </a:r>
            <a:br>
              <a:rPr lang="nl-NL" sz="2400" dirty="0" smtClean="0">
                <a:latin typeface="Times New Roman" panose="02020603050405020304" pitchFamily="18" charset="0"/>
                <a:cs typeface="Times New Roman" panose="02020603050405020304" pitchFamily="18" charset="0"/>
              </a:rPr>
            </a:br>
            <a:r>
              <a:rPr lang="nl-NL" sz="2400" dirty="0" smtClean="0">
                <a:latin typeface="Times New Roman" panose="02020603050405020304" pitchFamily="18" charset="0"/>
                <a:cs typeface="Times New Roman" panose="02020603050405020304" pitchFamily="18" charset="0"/>
              </a:rPr>
              <a:t>Facebook</a:t>
            </a:r>
            <a:r>
              <a:rPr lang="nl-NL" sz="2400" dirty="0">
                <a:latin typeface="Times New Roman" panose="02020603050405020304" pitchFamily="18" charset="0"/>
                <a:cs typeface="Times New Roman" panose="02020603050405020304" pitchFamily="18" charset="0"/>
              </a:rPr>
              <a:t>: @VDOENews</a:t>
            </a:r>
          </a:p>
          <a:p>
            <a:pPr marL="0" indent="0">
              <a:buNone/>
            </a:pPr>
            <a:r>
              <a:rPr lang="nl-NL" sz="2400" b="1" dirty="0">
                <a:latin typeface="Times New Roman" panose="02020603050405020304" pitchFamily="18" charset="0"/>
                <a:cs typeface="Times New Roman" panose="02020603050405020304" pitchFamily="18" charset="0"/>
              </a:rPr>
              <a:t>#VAis4Learners </a:t>
            </a:r>
            <a:r>
              <a:rPr lang="nl-NL" sz="2400" b="1" dirty="0" smtClean="0">
                <a:latin typeface="Times New Roman" panose="02020603050405020304" pitchFamily="18" charset="0"/>
                <a:cs typeface="Times New Roman" panose="02020603050405020304" pitchFamily="18" charset="0"/>
              </a:rPr>
              <a:t>#EdEquityVA</a:t>
            </a:r>
            <a:endParaRPr lang="en-US" sz="2400" dirty="0">
              <a:latin typeface="Times New Roman" panose="02020603050405020304" pitchFamily="18" charset="0"/>
              <a:cs typeface="Times New Roman" panose="02020603050405020304" pitchFamily="18" charset="0"/>
            </a:endParaRPr>
          </a:p>
        </p:txBody>
      </p:sp>
      <p:grpSp>
        <p:nvGrpSpPr>
          <p:cNvPr id="4" name="Group 3" title="social media logos: Twitter, Facebook, and LinkedIn"/>
          <p:cNvGrpSpPr/>
          <p:nvPr/>
        </p:nvGrpSpPr>
        <p:grpSpPr>
          <a:xfrm>
            <a:off x="4190999" y="3105150"/>
            <a:ext cx="2995071" cy="875260"/>
            <a:chOff x="2235200" y="5089418"/>
            <a:chExt cx="5791200" cy="1692383"/>
          </a:xfrm>
        </p:grpSpPr>
        <p:pic>
          <p:nvPicPr>
            <p:cNvPr id="5" name="Picture 4" title="twitter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35200" y="5089418"/>
              <a:ext cx="1645699" cy="1645699"/>
            </a:xfrm>
            <a:prstGeom prst="rect">
              <a:avLst/>
            </a:prstGeom>
          </p:spPr>
        </p:pic>
        <p:pic>
          <p:nvPicPr>
            <p:cNvPr id="6" name="Picture 5" title="LinkedIn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70093" y="5125494"/>
              <a:ext cx="1656307" cy="1656307"/>
            </a:xfrm>
            <a:prstGeom prst="rect">
              <a:avLst/>
            </a:prstGeom>
          </p:spPr>
        </p:pic>
        <p:pic>
          <p:nvPicPr>
            <p:cNvPr id="7" name="Picture 6" title="facebook logo"/>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388045" y="5125494"/>
              <a:ext cx="1576507" cy="1576507"/>
            </a:xfrm>
            <a:prstGeom prst="rect">
              <a:avLst/>
            </a:prstGeom>
          </p:spPr>
        </p:pic>
      </p:grpSp>
    </p:spTree>
    <p:extLst>
      <p:ext uri="{BB962C8B-B14F-4D97-AF65-F5344CB8AC3E}">
        <p14:creationId xmlns:p14="http://schemas.microsoft.com/office/powerpoint/2010/main" val="687248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Times New Roman" panose="02020603050405020304" pitchFamily="18" charset="0"/>
                <a:cs typeface="Times New Roman" panose="02020603050405020304" pitchFamily="18" charset="0"/>
              </a:rPr>
              <a:t>Detecting </a:t>
            </a:r>
            <a:r>
              <a:rPr lang="en-US" sz="2800" b="1" dirty="0" smtClean="0">
                <a:latin typeface="Times New Roman" panose="02020603050405020304" pitchFamily="18" charset="0"/>
                <a:cs typeface="Times New Roman" panose="02020603050405020304" pitchFamily="18" charset="0"/>
              </a:rPr>
              <a:t>Hazards</a:t>
            </a:r>
            <a:r>
              <a:rPr lang="en-US" dirty="0" smtClean="0"/>
              <a:t>   </a:t>
            </a:r>
            <a:endParaRPr lang="en-US" dirty="0"/>
          </a:p>
        </p:txBody>
      </p:sp>
      <p:sp>
        <p:nvSpPr>
          <p:cNvPr id="3" name="Content Placeholder 2"/>
          <p:cNvSpPr>
            <a:spLocks noGrp="1"/>
          </p:cNvSpPr>
          <p:nvPr>
            <p:ph idx="1"/>
          </p:nvPr>
        </p:nvSpPr>
        <p:spPr>
          <a:xfrm>
            <a:off x="457200" y="971550"/>
            <a:ext cx="8229600" cy="3352801"/>
          </a:xfrm>
        </p:spPr>
        <p:txBody>
          <a:bodyPr>
            <a:normAutofit fontScale="77500" lnSpcReduction="20000"/>
          </a:bodyPr>
          <a:lstStyle/>
          <a:p>
            <a:pPr eaLnBrk="0" hangingPunct="0">
              <a:spcAft>
                <a:spcPts val="600"/>
              </a:spcAft>
              <a:defRPr/>
            </a:pPr>
            <a:r>
              <a:rPr lang="en-US" sz="3100" b="1" dirty="0">
                <a:latin typeface="Times New Roman" panose="02020603050405020304" pitchFamily="18" charset="0"/>
                <a:cs typeface="Times New Roman" panose="02020603050405020304" pitchFamily="18" charset="0"/>
              </a:rPr>
              <a:t>Have I chosen a reference point 12 seconds ahead of my vehicle in the center of my path?</a:t>
            </a:r>
          </a:p>
          <a:p>
            <a:pPr eaLnBrk="0" hangingPunct="0">
              <a:spcAft>
                <a:spcPts val="600"/>
              </a:spcAft>
              <a:defRPr/>
            </a:pPr>
            <a:r>
              <a:rPr lang="en-US" sz="3100" b="1" dirty="0">
                <a:latin typeface="Times New Roman" panose="02020603050405020304" pitchFamily="18" charset="0"/>
                <a:cs typeface="Times New Roman" panose="02020603050405020304" pitchFamily="18" charset="0"/>
              </a:rPr>
              <a:t>Am I scanning and searching from that reference point for potential problems?</a:t>
            </a:r>
          </a:p>
          <a:p>
            <a:pPr eaLnBrk="0" hangingPunct="0">
              <a:spcAft>
                <a:spcPts val="600"/>
              </a:spcAft>
              <a:defRPr/>
            </a:pPr>
            <a:r>
              <a:rPr lang="en-US" sz="3100" b="1" dirty="0">
                <a:latin typeface="Times New Roman" panose="02020603050405020304" pitchFamily="18" charset="0"/>
                <a:cs typeface="Times New Roman" panose="02020603050405020304" pitchFamily="18" charset="0"/>
              </a:rPr>
              <a:t>Am I scanning 360 degrees and checking my mirrors for potential problems?</a:t>
            </a:r>
          </a:p>
          <a:p>
            <a:pPr eaLnBrk="0" hangingPunct="0">
              <a:defRPr/>
            </a:pPr>
            <a:r>
              <a:rPr lang="en-US" sz="3100" b="1" dirty="0">
                <a:latin typeface="Times New Roman" panose="02020603050405020304" pitchFamily="18" charset="0"/>
                <a:cs typeface="Times New Roman" panose="02020603050405020304" pitchFamily="18" charset="0"/>
              </a:rPr>
              <a:t>Have I returned to another reference point 12 seconds ahead of my vehicle in the center of my path and continued my searching process?</a:t>
            </a:r>
          </a:p>
          <a:p>
            <a:endParaRPr lang="en-US" dirty="0"/>
          </a:p>
        </p:txBody>
      </p:sp>
    </p:spTree>
    <p:extLst>
      <p:ext uri="{BB962C8B-B14F-4D97-AF65-F5344CB8AC3E}">
        <p14:creationId xmlns:p14="http://schemas.microsoft.com/office/powerpoint/2010/main" val="4126974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Times New Roman" panose="02020603050405020304" pitchFamily="18" charset="0"/>
                <a:cs typeface="Times New Roman" panose="02020603050405020304" pitchFamily="18" charset="0"/>
              </a:rPr>
              <a:t>Detecting </a:t>
            </a:r>
            <a:r>
              <a:rPr lang="en-US" sz="2800" b="1" dirty="0" smtClean="0">
                <a:latin typeface="Times New Roman" panose="02020603050405020304" pitchFamily="18" charset="0"/>
                <a:cs typeface="Times New Roman" panose="02020603050405020304" pitchFamily="18" charset="0"/>
              </a:rPr>
              <a:t>Hazards</a:t>
            </a:r>
            <a:r>
              <a:rPr lang="en-US" dirty="0" smtClean="0"/>
              <a:t>    </a:t>
            </a:r>
            <a:endParaRPr lang="en-US" dirty="0"/>
          </a:p>
        </p:txBody>
      </p:sp>
      <p:sp>
        <p:nvSpPr>
          <p:cNvPr id="3" name="Content Placeholder 2"/>
          <p:cNvSpPr>
            <a:spLocks noGrp="1"/>
          </p:cNvSpPr>
          <p:nvPr>
            <p:ph idx="1"/>
          </p:nvPr>
        </p:nvSpPr>
        <p:spPr>
          <a:xfrm>
            <a:off x="304800" y="858372"/>
            <a:ext cx="8458200" cy="3465980"/>
          </a:xfrm>
        </p:spPr>
        <p:txBody>
          <a:bodyPr>
            <a:noAutofit/>
          </a:bodyPr>
          <a:lstStyle/>
          <a:p>
            <a:pPr>
              <a:spcBef>
                <a:spcPts val="0"/>
              </a:spcBef>
              <a:defRPr/>
            </a:pPr>
            <a:r>
              <a:rPr lang="en-US" sz="2400" b="1" dirty="0">
                <a:latin typeface="Times New Roman" panose="02020603050405020304" pitchFamily="18" charset="0"/>
                <a:cs typeface="Times New Roman" panose="02020603050405020304" pitchFamily="18" charset="0"/>
              </a:rPr>
              <a:t>The SMITH System concentrates on driving with traffic </a:t>
            </a:r>
            <a:r>
              <a:rPr lang="en-US" sz="2400" b="1" dirty="0" smtClean="0">
                <a:latin typeface="Times New Roman" panose="02020603050405020304" pitchFamily="18" charset="0"/>
                <a:cs typeface="Times New Roman" panose="02020603050405020304" pitchFamily="18" charset="0"/>
              </a:rPr>
              <a:t>and not against it</a:t>
            </a:r>
          </a:p>
          <a:p>
            <a:pPr>
              <a:spcBef>
                <a:spcPts val="0"/>
              </a:spcBef>
              <a:defRPr/>
            </a:pPr>
            <a:r>
              <a:rPr lang="en-US" sz="2400" b="1" dirty="0" smtClean="0">
                <a:latin typeface="Times New Roman" panose="02020603050405020304" pitchFamily="18" charset="0"/>
                <a:cs typeface="Times New Roman" panose="02020603050405020304" pitchFamily="18" charset="0"/>
              </a:rPr>
              <a:t>Aim high in steering, aim vision at least 12-15 seconds ahead of vehicle</a:t>
            </a:r>
          </a:p>
          <a:p>
            <a:pPr>
              <a:spcBef>
                <a:spcPts val="0"/>
              </a:spcBef>
              <a:defRPr/>
            </a:pPr>
            <a:r>
              <a:rPr lang="en-US" sz="2400" b="1" dirty="0" smtClean="0">
                <a:latin typeface="Times New Roman" panose="02020603050405020304" pitchFamily="18" charset="0"/>
                <a:cs typeface="Times New Roman" panose="02020603050405020304" pitchFamily="18" charset="0"/>
              </a:rPr>
              <a:t>A </a:t>
            </a:r>
            <a:r>
              <a:rPr lang="en-US" sz="2400" b="1" dirty="0">
                <a:latin typeface="Times New Roman" panose="02020603050405020304" pitchFamily="18" charset="0"/>
                <a:cs typeface="Times New Roman" panose="02020603050405020304" pitchFamily="18" charset="0"/>
              </a:rPr>
              <a:t>visual lead time of 15 seconds at 30 mph is approximately 660 feet, and at 45 mph it’s roughly 990 feet </a:t>
            </a:r>
          </a:p>
          <a:p>
            <a:pPr>
              <a:spcBef>
                <a:spcPts val="0"/>
              </a:spcBef>
              <a:defRPr/>
            </a:pPr>
            <a:r>
              <a:rPr lang="en-US" sz="2400" b="1" dirty="0">
                <a:latin typeface="Times New Roman" panose="02020603050405020304" pitchFamily="18" charset="0"/>
                <a:cs typeface="Times New Roman" panose="02020603050405020304" pitchFamily="18" charset="0"/>
              </a:rPr>
              <a:t>Get the big </a:t>
            </a:r>
            <a:r>
              <a:rPr lang="en-US" sz="2400" b="1" dirty="0" smtClean="0">
                <a:latin typeface="Times New Roman" panose="02020603050405020304" pitchFamily="18" charset="0"/>
                <a:cs typeface="Times New Roman" panose="02020603050405020304" pitchFamily="18" charset="0"/>
              </a:rPr>
              <a:t>picture, keep the eyes moving, this includes checking mirrors</a:t>
            </a:r>
            <a:endParaRPr lang="en-US" sz="2400" b="1" dirty="0">
              <a:latin typeface="Times New Roman" panose="02020603050405020304" pitchFamily="18" charset="0"/>
              <a:cs typeface="Times New Roman" panose="02020603050405020304" pitchFamily="18" charset="0"/>
            </a:endParaRPr>
          </a:p>
          <a:p>
            <a:pPr>
              <a:spcBef>
                <a:spcPts val="0"/>
              </a:spcBef>
              <a:defRPr/>
            </a:pPr>
            <a:r>
              <a:rPr lang="en-US" sz="2400" b="1" dirty="0" smtClean="0">
                <a:latin typeface="Times New Roman" panose="02020603050405020304" pitchFamily="18" charset="0"/>
                <a:cs typeface="Times New Roman" panose="02020603050405020304" pitchFamily="18" charset="0"/>
              </a:rPr>
              <a:t>Always leave yourself an out</a:t>
            </a:r>
            <a:endParaRPr lang="en-US" sz="2400" b="1"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4345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Times New Roman" panose="02020603050405020304" pitchFamily="18" charset="0"/>
                <a:cs typeface="Times New Roman" panose="02020603050405020304" pitchFamily="18" charset="0"/>
              </a:rPr>
              <a:t>Detecting </a:t>
            </a:r>
            <a:r>
              <a:rPr lang="en-US" sz="2800" b="1" dirty="0" smtClean="0">
                <a:latin typeface="Times New Roman" panose="02020603050405020304" pitchFamily="18" charset="0"/>
                <a:cs typeface="Times New Roman" panose="02020603050405020304" pitchFamily="18" charset="0"/>
              </a:rPr>
              <a:t>Hazards</a:t>
            </a:r>
            <a:r>
              <a:rPr lang="en-US" dirty="0" smtClean="0"/>
              <a:t>     </a:t>
            </a:r>
            <a:endParaRPr lang="en-US" dirty="0"/>
          </a:p>
        </p:txBody>
      </p:sp>
      <p:sp>
        <p:nvSpPr>
          <p:cNvPr id="3" name="Content Placeholder 2"/>
          <p:cNvSpPr>
            <a:spLocks noGrp="1"/>
          </p:cNvSpPr>
          <p:nvPr>
            <p:ph idx="1"/>
          </p:nvPr>
        </p:nvSpPr>
        <p:spPr>
          <a:xfrm>
            <a:off x="457200" y="971551"/>
            <a:ext cx="8229600" cy="3352800"/>
          </a:xfrm>
        </p:spPr>
        <p:txBody>
          <a:bodyPr>
            <a:normAutofit/>
          </a:bodyPr>
          <a:lstStyle/>
          <a:p>
            <a:pPr>
              <a:lnSpc>
                <a:spcPct val="90000"/>
              </a:lnSpc>
              <a:spcAft>
                <a:spcPts val="600"/>
              </a:spcAft>
              <a:buNone/>
            </a:pPr>
            <a:r>
              <a:rPr lang="en-US" altLang="en-US" sz="2400" b="1" dirty="0">
                <a:latin typeface="Times New Roman" panose="02020603050405020304" pitchFamily="18" charset="0"/>
                <a:cs typeface="Times New Roman" panose="02020603050405020304" pitchFamily="18" charset="0"/>
              </a:rPr>
              <a:t>Anticipate possible movement of a </a:t>
            </a:r>
            <a:r>
              <a:rPr lang="en-US" altLang="en-US" sz="2400" b="1" dirty="0" smtClean="0">
                <a:latin typeface="Times New Roman" panose="02020603050405020304" pitchFamily="18" charset="0"/>
                <a:cs typeface="Times New Roman" panose="02020603050405020304" pitchFamily="18" charset="0"/>
              </a:rPr>
              <a:t>parked vehicle by looking for:</a:t>
            </a:r>
            <a:endParaRPr lang="en-US" altLang="en-US" sz="2400" b="1" u="sng" dirty="0">
              <a:latin typeface="Times New Roman" panose="02020603050405020304" pitchFamily="18" charset="0"/>
              <a:cs typeface="Times New Roman" panose="02020603050405020304" pitchFamily="18" charset="0"/>
            </a:endParaRPr>
          </a:p>
          <a:p>
            <a:pPr>
              <a:lnSpc>
                <a:spcPct val="90000"/>
              </a:lnSpc>
            </a:pPr>
            <a:r>
              <a:rPr lang="en-US" altLang="en-US" sz="2400" b="1" dirty="0">
                <a:latin typeface="Times New Roman" panose="02020603050405020304" pitchFamily="18" charset="0"/>
                <a:cs typeface="Times New Roman" panose="02020603050405020304" pitchFamily="18" charset="0"/>
              </a:rPr>
              <a:t>Exhaust fumes</a:t>
            </a:r>
          </a:p>
          <a:p>
            <a:pPr>
              <a:lnSpc>
                <a:spcPct val="90000"/>
              </a:lnSpc>
              <a:spcBef>
                <a:spcPts val="0"/>
              </a:spcBef>
            </a:pPr>
            <a:r>
              <a:rPr lang="en-US" altLang="en-US" sz="2400" b="1" dirty="0">
                <a:latin typeface="Times New Roman" panose="02020603050405020304" pitchFamily="18" charset="0"/>
                <a:cs typeface="Times New Roman" panose="02020603050405020304" pitchFamily="18" charset="0"/>
              </a:rPr>
              <a:t>Back-up lights</a:t>
            </a:r>
          </a:p>
          <a:p>
            <a:pPr>
              <a:lnSpc>
                <a:spcPct val="90000"/>
              </a:lnSpc>
              <a:spcBef>
                <a:spcPts val="0"/>
              </a:spcBef>
            </a:pPr>
            <a:r>
              <a:rPr lang="en-US" altLang="en-US" sz="2400" b="1" dirty="0">
                <a:latin typeface="Times New Roman" panose="02020603050405020304" pitchFamily="18" charset="0"/>
                <a:cs typeface="Times New Roman" panose="02020603050405020304" pitchFamily="18" charset="0"/>
              </a:rPr>
              <a:t>Brake lights</a:t>
            </a:r>
          </a:p>
          <a:p>
            <a:pPr>
              <a:lnSpc>
                <a:spcPct val="90000"/>
              </a:lnSpc>
              <a:spcBef>
                <a:spcPts val="0"/>
              </a:spcBef>
            </a:pPr>
            <a:r>
              <a:rPr lang="en-US" altLang="en-US" sz="2400" b="1" dirty="0">
                <a:latin typeface="Times New Roman" panose="02020603050405020304" pitchFamily="18" charset="0"/>
                <a:cs typeface="Times New Roman" panose="02020603050405020304" pitchFamily="18" charset="0"/>
              </a:rPr>
              <a:t>Front wheel direction</a:t>
            </a:r>
          </a:p>
          <a:p>
            <a:pPr>
              <a:lnSpc>
                <a:spcPct val="90000"/>
              </a:lnSpc>
              <a:spcBef>
                <a:spcPts val="0"/>
              </a:spcBef>
            </a:pPr>
            <a:r>
              <a:rPr lang="en-US" altLang="en-US" sz="2400" b="1" dirty="0">
                <a:latin typeface="Times New Roman" panose="02020603050405020304" pitchFamily="18" charset="0"/>
                <a:cs typeface="Times New Roman" panose="02020603050405020304" pitchFamily="18" charset="0"/>
              </a:rPr>
              <a:t>Signal lights</a:t>
            </a:r>
          </a:p>
        </p:txBody>
      </p:sp>
    </p:spTree>
    <p:extLst>
      <p:ext uri="{BB962C8B-B14F-4D97-AF65-F5344CB8AC3E}">
        <p14:creationId xmlns:p14="http://schemas.microsoft.com/office/powerpoint/2010/main" val="774654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Times New Roman" panose="02020603050405020304" pitchFamily="18" charset="0"/>
                <a:cs typeface="Times New Roman" panose="02020603050405020304" pitchFamily="18" charset="0"/>
              </a:rPr>
              <a:t>Detecting </a:t>
            </a:r>
            <a:r>
              <a:rPr lang="en-US" sz="2800" b="1" dirty="0" smtClean="0">
                <a:latin typeface="Times New Roman" panose="02020603050405020304" pitchFamily="18" charset="0"/>
                <a:cs typeface="Times New Roman" panose="02020603050405020304" pitchFamily="18" charset="0"/>
              </a:rPr>
              <a:t>Hazards</a:t>
            </a:r>
            <a:r>
              <a:rPr lang="en-US" dirty="0" smtClean="0"/>
              <a:t>      </a:t>
            </a:r>
            <a:endParaRPr lang="en-US" dirty="0"/>
          </a:p>
        </p:txBody>
      </p:sp>
      <p:sp>
        <p:nvSpPr>
          <p:cNvPr id="3" name="Content Placeholder 2"/>
          <p:cNvSpPr>
            <a:spLocks noGrp="1"/>
          </p:cNvSpPr>
          <p:nvPr>
            <p:ph idx="1"/>
          </p:nvPr>
        </p:nvSpPr>
        <p:spPr>
          <a:xfrm>
            <a:off x="457200" y="971551"/>
            <a:ext cx="8229600" cy="3352800"/>
          </a:xfrm>
        </p:spPr>
        <p:txBody>
          <a:bodyPr>
            <a:normAutofit/>
          </a:bodyPr>
          <a:lstStyle/>
          <a:p>
            <a:pPr marL="457200" indent="-457200">
              <a:lnSpc>
                <a:spcPct val="90000"/>
              </a:lnSpc>
              <a:spcAft>
                <a:spcPts val="600"/>
              </a:spcAft>
              <a:buNone/>
            </a:pPr>
            <a:r>
              <a:rPr lang="en-US" altLang="en-US" sz="2400" b="1" dirty="0">
                <a:latin typeface="Times New Roman" panose="02020603050405020304" pitchFamily="18" charset="0"/>
                <a:cs typeface="Times New Roman" panose="02020603050405020304" pitchFamily="18" charset="0"/>
              </a:rPr>
              <a:t>Other </a:t>
            </a:r>
            <a:r>
              <a:rPr lang="en-US" altLang="en-US" sz="2400" b="1" dirty="0" smtClean="0">
                <a:latin typeface="Times New Roman" panose="02020603050405020304" pitchFamily="18" charset="0"/>
                <a:cs typeface="Times New Roman" panose="02020603050405020304" pitchFamily="18" charset="0"/>
              </a:rPr>
              <a:t>Hazards</a:t>
            </a:r>
            <a:endParaRPr lang="en-US" altLang="en-US" sz="2400" b="1" dirty="0">
              <a:latin typeface="Times New Roman" panose="02020603050405020304" pitchFamily="18" charset="0"/>
              <a:cs typeface="Times New Roman" panose="02020603050405020304" pitchFamily="18" charset="0"/>
            </a:endParaRPr>
          </a:p>
          <a:p>
            <a:pPr marL="457200" indent="-457200">
              <a:lnSpc>
                <a:spcPct val="90000"/>
              </a:lnSpc>
            </a:pPr>
            <a:r>
              <a:rPr lang="en-US" altLang="en-US" sz="2400" b="1" dirty="0">
                <a:latin typeface="Times New Roman" panose="02020603050405020304" pitchFamily="18" charset="0"/>
                <a:cs typeface="Times New Roman" panose="02020603050405020304" pitchFamily="18" charset="0"/>
              </a:rPr>
              <a:t>Pedestrians appearing from between parked vehicles </a:t>
            </a:r>
          </a:p>
          <a:p>
            <a:pPr marL="457200" indent="-457200">
              <a:lnSpc>
                <a:spcPct val="90000"/>
              </a:lnSpc>
              <a:spcBef>
                <a:spcPts val="0"/>
              </a:spcBef>
            </a:pPr>
            <a:r>
              <a:rPr lang="en-US" altLang="en-US" sz="2400" b="1" dirty="0">
                <a:latin typeface="Times New Roman" panose="02020603050405020304" pitchFamily="18" charset="0"/>
                <a:cs typeface="Times New Roman" panose="02020603050405020304" pitchFamily="18" charset="0"/>
              </a:rPr>
              <a:t>A parked vehicle suddenly moving</a:t>
            </a:r>
          </a:p>
          <a:p>
            <a:pPr marL="457200" indent="-457200">
              <a:lnSpc>
                <a:spcPct val="90000"/>
              </a:lnSpc>
              <a:spcBef>
                <a:spcPts val="0"/>
              </a:spcBef>
            </a:pPr>
            <a:r>
              <a:rPr lang="en-US" altLang="en-US" sz="2400" b="1" dirty="0">
                <a:latin typeface="Times New Roman" panose="02020603050405020304" pitchFamily="18" charset="0"/>
                <a:cs typeface="Times New Roman" panose="02020603050405020304" pitchFamily="18" charset="0"/>
              </a:rPr>
              <a:t>Occupants opening doors in the path of the bus</a:t>
            </a:r>
          </a:p>
          <a:p>
            <a:endParaRPr lang="en-US" dirty="0"/>
          </a:p>
        </p:txBody>
      </p:sp>
    </p:spTree>
    <p:extLst>
      <p:ext uri="{BB962C8B-B14F-4D97-AF65-F5344CB8AC3E}">
        <p14:creationId xmlns:p14="http://schemas.microsoft.com/office/powerpoint/2010/main" val="2960223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Times New Roman" panose="02020603050405020304" pitchFamily="18" charset="0"/>
                <a:cs typeface="Times New Roman" panose="02020603050405020304" pitchFamily="18" charset="0"/>
              </a:rPr>
              <a:t>Detecting </a:t>
            </a:r>
            <a:r>
              <a:rPr lang="en-US" sz="2800" b="1" dirty="0" smtClean="0">
                <a:latin typeface="Times New Roman" panose="02020603050405020304" pitchFamily="18" charset="0"/>
                <a:cs typeface="Times New Roman" panose="02020603050405020304" pitchFamily="18" charset="0"/>
              </a:rPr>
              <a:t>Hazards</a:t>
            </a:r>
            <a:r>
              <a:rPr lang="en-US" dirty="0" smtClean="0"/>
              <a:t>       </a:t>
            </a:r>
            <a:endParaRPr lang="en-US" dirty="0"/>
          </a:p>
        </p:txBody>
      </p:sp>
      <p:sp>
        <p:nvSpPr>
          <p:cNvPr id="3" name="Content Placeholder 2"/>
          <p:cNvSpPr>
            <a:spLocks noGrp="1"/>
          </p:cNvSpPr>
          <p:nvPr>
            <p:ph idx="1"/>
          </p:nvPr>
        </p:nvSpPr>
        <p:spPr>
          <a:xfrm>
            <a:off x="457200" y="971551"/>
            <a:ext cx="8229600" cy="3352800"/>
          </a:xfrm>
        </p:spPr>
        <p:txBody>
          <a:bodyPr>
            <a:normAutofit/>
          </a:bodyPr>
          <a:lstStyle/>
          <a:p>
            <a:pPr>
              <a:lnSpc>
                <a:spcPct val="90000"/>
              </a:lnSpc>
              <a:buNone/>
            </a:pPr>
            <a:r>
              <a:rPr lang="en-US" altLang="en-US" sz="2400" b="1" dirty="0">
                <a:latin typeface="Times New Roman" panose="02020603050405020304" pitchFamily="18" charset="0"/>
                <a:cs typeface="Times New Roman" panose="02020603050405020304" pitchFamily="18" charset="0"/>
              </a:rPr>
              <a:t>On Road </a:t>
            </a:r>
            <a:r>
              <a:rPr lang="en-US" altLang="en-US" sz="2400" b="1" dirty="0" smtClean="0">
                <a:latin typeface="Times New Roman" panose="02020603050405020304" pitchFamily="18" charset="0"/>
                <a:cs typeface="Times New Roman" panose="02020603050405020304" pitchFamily="18" charset="0"/>
              </a:rPr>
              <a:t>Hazards</a:t>
            </a:r>
            <a:endParaRPr lang="en-US" altLang="en-US" sz="2400" b="1" dirty="0">
              <a:latin typeface="Times New Roman" panose="02020603050405020304" pitchFamily="18" charset="0"/>
              <a:cs typeface="Times New Roman" panose="02020603050405020304" pitchFamily="18" charset="0"/>
            </a:endParaRPr>
          </a:p>
          <a:p>
            <a:pPr>
              <a:lnSpc>
                <a:spcPct val="90000"/>
              </a:lnSpc>
            </a:pPr>
            <a:r>
              <a:rPr lang="en-US" altLang="en-US" sz="2400" b="1" dirty="0">
                <a:latin typeface="Times New Roman" panose="02020603050405020304" pitchFamily="18" charset="0"/>
                <a:cs typeface="Times New Roman" panose="02020603050405020304" pitchFamily="18" charset="0"/>
              </a:rPr>
              <a:t>Curves</a:t>
            </a:r>
          </a:p>
          <a:p>
            <a:pPr>
              <a:lnSpc>
                <a:spcPct val="90000"/>
              </a:lnSpc>
              <a:spcBef>
                <a:spcPts val="0"/>
              </a:spcBef>
            </a:pPr>
            <a:r>
              <a:rPr lang="en-US" altLang="en-US" sz="2400" b="1" dirty="0">
                <a:latin typeface="Times New Roman" panose="02020603050405020304" pitchFamily="18" charset="0"/>
                <a:cs typeface="Times New Roman" panose="02020603050405020304" pitchFamily="18" charset="0"/>
              </a:rPr>
              <a:t>Hills, Dips and Steep Grades</a:t>
            </a:r>
          </a:p>
          <a:p>
            <a:pPr>
              <a:lnSpc>
                <a:spcPct val="90000"/>
              </a:lnSpc>
              <a:spcBef>
                <a:spcPts val="0"/>
              </a:spcBef>
            </a:pPr>
            <a:r>
              <a:rPr lang="en-US" altLang="en-US" sz="2400" b="1" dirty="0">
                <a:latin typeface="Times New Roman" panose="02020603050405020304" pitchFamily="18" charset="0"/>
                <a:cs typeface="Times New Roman" panose="02020603050405020304" pitchFamily="18" charset="0"/>
              </a:rPr>
              <a:t>Roadway type and size</a:t>
            </a:r>
          </a:p>
          <a:p>
            <a:pPr>
              <a:lnSpc>
                <a:spcPct val="90000"/>
              </a:lnSpc>
              <a:spcBef>
                <a:spcPts val="0"/>
              </a:spcBef>
            </a:pPr>
            <a:r>
              <a:rPr lang="en-US" altLang="en-US" sz="2400" b="1" dirty="0">
                <a:latin typeface="Times New Roman" panose="02020603050405020304" pitchFamily="18" charset="0"/>
                <a:cs typeface="Times New Roman" panose="02020603050405020304" pitchFamily="18" charset="0"/>
              </a:rPr>
              <a:t>Acceleration and Turning Lanes</a:t>
            </a:r>
          </a:p>
          <a:p>
            <a:pPr>
              <a:lnSpc>
                <a:spcPct val="90000"/>
              </a:lnSpc>
              <a:spcBef>
                <a:spcPts val="0"/>
              </a:spcBef>
            </a:pPr>
            <a:r>
              <a:rPr lang="en-US" altLang="en-US" sz="2400" b="1" dirty="0">
                <a:latin typeface="Times New Roman" panose="02020603050405020304" pitchFamily="18" charset="0"/>
                <a:cs typeface="Times New Roman" panose="02020603050405020304" pitchFamily="18" charset="0"/>
              </a:rPr>
              <a:t>Railroad Crossings</a:t>
            </a:r>
          </a:p>
          <a:p>
            <a:pPr>
              <a:lnSpc>
                <a:spcPct val="90000"/>
              </a:lnSpc>
              <a:spcBef>
                <a:spcPts val="0"/>
              </a:spcBef>
            </a:pPr>
            <a:r>
              <a:rPr lang="en-US" altLang="en-US" sz="2400" b="1" dirty="0">
                <a:latin typeface="Times New Roman" panose="02020603050405020304" pitchFamily="18" charset="0"/>
                <a:cs typeface="Times New Roman" panose="02020603050405020304" pitchFamily="18" charset="0"/>
              </a:rPr>
              <a:t>Bridge, Tunnel and Underpasses</a:t>
            </a:r>
          </a:p>
          <a:p>
            <a:pPr>
              <a:lnSpc>
                <a:spcPct val="90000"/>
              </a:lnSpc>
              <a:spcBef>
                <a:spcPts val="0"/>
              </a:spcBef>
            </a:pPr>
            <a:r>
              <a:rPr lang="en-US" altLang="en-US" sz="2400" b="1" dirty="0">
                <a:latin typeface="Times New Roman" panose="02020603050405020304" pitchFamily="18" charset="0"/>
                <a:cs typeface="Times New Roman" panose="02020603050405020304" pitchFamily="18" charset="0"/>
              </a:rPr>
              <a:t>Pedestrian Areas</a:t>
            </a:r>
          </a:p>
          <a:p>
            <a:endParaRPr lang="en-US" dirty="0"/>
          </a:p>
        </p:txBody>
      </p:sp>
    </p:spTree>
    <p:extLst>
      <p:ext uri="{BB962C8B-B14F-4D97-AF65-F5344CB8AC3E}">
        <p14:creationId xmlns:p14="http://schemas.microsoft.com/office/powerpoint/2010/main" val="732809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Times New Roman" panose="02020603050405020304" pitchFamily="18" charset="0"/>
                <a:cs typeface="Times New Roman" panose="02020603050405020304" pitchFamily="18" charset="0"/>
              </a:rPr>
              <a:t>Detecting </a:t>
            </a:r>
            <a:r>
              <a:rPr lang="en-US" sz="2800" b="1" dirty="0" smtClean="0">
                <a:latin typeface="Times New Roman" panose="02020603050405020304" pitchFamily="18" charset="0"/>
                <a:cs typeface="Times New Roman" panose="02020603050405020304" pitchFamily="18" charset="0"/>
              </a:rPr>
              <a:t>Hazards</a:t>
            </a:r>
            <a:r>
              <a:rPr lang="en-US" dirty="0" smtClean="0"/>
              <a:t>        </a:t>
            </a:r>
            <a:endParaRPr lang="en-US" dirty="0"/>
          </a:p>
        </p:txBody>
      </p:sp>
      <p:sp>
        <p:nvSpPr>
          <p:cNvPr id="3" name="Content Placeholder 2"/>
          <p:cNvSpPr>
            <a:spLocks noGrp="1"/>
          </p:cNvSpPr>
          <p:nvPr>
            <p:ph idx="1"/>
          </p:nvPr>
        </p:nvSpPr>
        <p:spPr>
          <a:xfrm>
            <a:off x="457200" y="971550"/>
            <a:ext cx="8229600" cy="2971799"/>
          </a:xfrm>
        </p:spPr>
        <p:txBody>
          <a:bodyPr>
            <a:normAutofit fontScale="92500" lnSpcReduction="10000"/>
          </a:bodyPr>
          <a:lstStyle/>
          <a:p>
            <a:pPr>
              <a:lnSpc>
                <a:spcPct val="70000"/>
              </a:lnSpc>
              <a:spcAft>
                <a:spcPts val="600"/>
              </a:spcAft>
              <a:buNone/>
            </a:pPr>
            <a:r>
              <a:rPr lang="en-US" altLang="en-US" sz="2600" b="1" dirty="0">
                <a:latin typeface="Times New Roman" panose="02020603050405020304" pitchFamily="18" charset="0"/>
                <a:cs typeface="Times New Roman" panose="02020603050405020304" pitchFamily="18" charset="0"/>
              </a:rPr>
              <a:t>Off-Road </a:t>
            </a:r>
            <a:r>
              <a:rPr lang="en-US" altLang="en-US" sz="2600" b="1" dirty="0" smtClean="0">
                <a:latin typeface="Times New Roman" panose="02020603050405020304" pitchFamily="18" charset="0"/>
                <a:cs typeface="Times New Roman" panose="02020603050405020304" pitchFamily="18" charset="0"/>
              </a:rPr>
              <a:t>Hazards</a:t>
            </a:r>
            <a:endParaRPr lang="en-US" altLang="en-US" sz="2600" b="1" dirty="0">
              <a:latin typeface="Times New Roman" panose="02020603050405020304" pitchFamily="18" charset="0"/>
              <a:cs typeface="Times New Roman" panose="02020603050405020304" pitchFamily="18" charset="0"/>
            </a:endParaRPr>
          </a:p>
          <a:p>
            <a:pPr>
              <a:lnSpc>
                <a:spcPct val="80000"/>
              </a:lnSpc>
            </a:pPr>
            <a:r>
              <a:rPr lang="en-US" altLang="en-US" sz="2600" b="1" dirty="0">
                <a:latin typeface="Times New Roman" panose="02020603050405020304" pitchFamily="18" charset="0"/>
                <a:cs typeface="Times New Roman" panose="02020603050405020304" pitchFamily="18" charset="0"/>
              </a:rPr>
              <a:t>Areas with no or low shoulders</a:t>
            </a:r>
          </a:p>
          <a:p>
            <a:pPr>
              <a:lnSpc>
                <a:spcPct val="80000"/>
              </a:lnSpc>
            </a:pPr>
            <a:r>
              <a:rPr lang="en-US" altLang="en-US" sz="2600" b="1" dirty="0">
                <a:latin typeface="Times New Roman" panose="02020603050405020304" pitchFamily="18" charset="0"/>
                <a:cs typeface="Times New Roman" panose="02020603050405020304" pitchFamily="18" charset="0"/>
              </a:rPr>
              <a:t>Signs</a:t>
            </a:r>
          </a:p>
          <a:p>
            <a:pPr>
              <a:lnSpc>
                <a:spcPct val="80000"/>
              </a:lnSpc>
            </a:pPr>
            <a:r>
              <a:rPr lang="en-US" altLang="en-US" sz="2600" b="1" dirty="0">
                <a:latin typeface="Times New Roman" panose="02020603050405020304" pitchFamily="18" charset="0"/>
                <a:cs typeface="Times New Roman" panose="02020603050405020304" pitchFamily="18" charset="0"/>
              </a:rPr>
              <a:t>Trees</a:t>
            </a:r>
          </a:p>
          <a:p>
            <a:pPr>
              <a:lnSpc>
                <a:spcPct val="80000"/>
              </a:lnSpc>
            </a:pPr>
            <a:r>
              <a:rPr lang="en-US" altLang="en-US" sz="2600" b="1" dirty="0">
                <a:latin typeface="Times New Roman" panose="02020603050405020304" pitchFamily="18" charset="0"/>
                <a:cs typeface="Times New Roman" panose="02020603050405020304" pitchFamily="18" charset="0"/>
              </a:rPr>
              <a:t>Pedestrians</a:t>
            </a:r>
          </a:p>
          <a:p>
            <a:pPr>
              <a:lnSpc>
                <a:spcPct val="80000"/>
              </a:lnSpc>
            </a:pPr>
            <a:r>
              <a:rPr lang="en-US" altLang="en-US" sz="2600" b="1" dirty="0">
                <a:latin typeface="Times New Roman" panose="02020603050405020304" pitchFamily="18" charset="0"/>
                <a:cs typeface="Times New Roman" panose="02020603050405020304" pitchFamily="18" charset="0"/>
              </a:rPr>
              <a:t>Driveways, intersections, alleys, ramps, and parking lots</a:t>
            </a:r>
          </a:p>
          <a:p>
            <a:pPr>
              <a:lnSpc>
                <a:spcPct val="80000"/>
              </a:lnSpc>
            </a:pPr>
            <a:r>
              <a:rPr lang="en-US" altLang="en-US" sz="2600" b="1" dirty="0">
                <a:latin typeface="Times New Roman" panose="02020603050405020304" pitchFamily="18" charset="0"/>
                <a:cs typeface="Times New Roman" panose="02020603050405020304" pitchFamily="18" charset="0"/>
              </a:rPr>
              <a:t>Bus stops – watch for pedestrians crossing the street to board the bus or leaving the bus</a:t>
            </a:r>
          </a:p>
          <a:p>
            <a:pPr>
              <a:lnSpc>
                <a:spcPct val="80000"/>
              </a:lnSpc>
            </a:pPr>
            <a:r>
              <a:rPr lang="en-US" altLang="en-US" sz="2600" b="1" dirty="0">
                <a:latin typeface="Times New Roman" panose="02020603050405020304" pitchFamily="18" charset="0"/>
                <a:cs typeface="Times New Roman" panose="02020603050405020304" pitchFamily="18" charset="0"/>
              </a:rPr>
              <a:t>Playgrounds, residential areas and schools</a:t>
            </a:r>
          </a:p>
          <a:p>
            <a:endParaRPr lang="en-US" dirty="0"/>
          </a:p>
        </p:txBody>
      </p:sp>
    </p:spTree>
    <p:extLst>
      <p:ext uri="{BB962C8B-B14F-4D97-AF65-F5344CB8AC3E}">
        <p14:creationId xmlns:p14="http://schemas.microsoft.com/office/powerpoint/2010/main" val="2789663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fl-blank-template (2).pptx" id="{7886F6AB-0828-4ADC-85DE-F46851979F7E}" vid="{10714FDE-7E7A-4860-988C-F7070AF18E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 Master PPT 2020</Template>
  <TotalTime>293</TotalTime>
  <Words>1482</Words>
  <Application>Microsoft Office PowerPoint</Application>
  <PresentationFormat>On-screen Show (16:9)</PresentationFormat>
  <Paragraphs>229</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Times New Roman</vt:lpstr>
      <vt:lpstr>Office Theme</vt:lpstr>
      <vt:lpstr>Detecting Hazards</vt:lpstr>
      <vt:lpstr>Detecting Hazards </vt:lpstr>
      <vt:lpstr>Detecting Hazards  </vt:lpstr>
      <vt:lpstr>Detecting Hazards   </vt:lpstr>
      <vt:lpstr>Detecting Hazards    </vt:lpstr>
      <vt:lpstr>Detecting Hazards     </vt:lpstr>
      <vt:lpstr>Detecting Hazards      </vt:lpstr>
      <vt:lpstr>Detecting Hazards       </vt:lpstr>
      <vt:lpstr>Detecting Hazards        </vt:lpstr>
      <vt:lpstr>Detecting Hazards         </vt:lpstr>
      <vt:lpstr>Detecting Hazards          </vt:lpstr>
      <vt:lpstr>Detecting Hazards           </vt:lpstr>
      <vt:lpstr>Detecting Hazards            </vt:lpstr>
      <vt:lpstr>Detecting Hazards                       </vt:lpstr>
      <vt:lpstr>Detecting Hazards             </vt:lpstr>
      <vt:lpstr>Detecting Hazards              </vt:lpstr>
      <vt:lpstr>Detecting Hazards               </vt:lpstr>
      <vt:lpstr>Detecting Hazards                </vt:lpstr>
      <vt:lpstr>Detecting Hazards                 </vt:lpstr>
      <vt:lpstr>Detecting Hazards                                 </vt:lpstr>
      <vt:lpstr>Detecting Hazards                  </vt:lpstr>
      <vt:lpstr>Detecting Hazards                                </vt:lpstr>
      <vt:lpstr>Detecting Hazards                   </vt:lpstr>
      <vt:lpstr>Detecting Hazards                    </vt:lpstr>
      <vt:lpstr>Detecting Hazards                     </vt:lpstr>
      <vt:lpstr>Detecting Hazards                      </vt:lpstr>
      <vt:lpstr>Detecting Hazards                        </vt:lpstr>
      <vt:lpstr>Detecting Hazards                         </vt:lpstr>
      <vt:lpstr>Detecting Hazards                                  </vt:lpstr>
      <vt:lpstr>Detecting Hazards                           </vt:lpstr>
      <vt:lpstr>Detecting Hazards                          </vt:lpstr>
      <vt:lpstr>Detecting Hazards                            </vt:lpstr>
      <vt:lpstr>Detecting Hazards                             </vt:lpstr>
      <vt:lpstr>Detecting Hazards                              </vt:lpstr>
      <vt:lpstr>Connect with VDOE</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Detecting Hazards</dc:title>
  <dc:creator>VITA Program</dc:creator>
  <cp:lastModifiedBy>VITA Program</cp:lastModifiedBy>
  <cp:revision>51</cp:revision>
  <dcterms:created xsi:type="dcterms:W3CDTF">2019-11-21T16:39:59Z</dcterms:created>
  <dcterms:modified xsi:type="dcterms:W3CDTF">2021-01-04T18:02:56Z</dcterms:modified>
</cp:coreProperties>
</file>