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6" r:id="rId3"/>
    <p:sldId id="257" r:id="rId4"/>
    <p:sldId id="269" r:id="rId5"/>
    <p:sldId id="272" r:id="rId6"/>
    <p:sldId id="260" r:id="rId7"/>
    <p:sldId id="273" r:id="rId8"/>
    <p:sldId id="274" r:id="rId9"/>
    <p:sldId id="275" r:id="rId10"/>
    <p:sldId id="277" r:id="rId11"/>
    <p:sldId id="276" r:id="rId12"/>
    <p:sldId id="271" r:id="rId13"/>
    <p:sldId id="270" r:id="rId14"/>
    <p:sldId id="261" r:id="rId15"/>
    <p:sldId id="278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50D"/>
    <a:srgbClr val="C22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47" autoAdjust="0"/>
    <p:restoredTop sz="96327"/>
  </p:normalViewPr>
  <p:slideViewPr>
    <p:cSldViewPr snapToGrid="0" snapToObjects="1">
      <p:cViewPr varScale="1">
        <p:scale>
          <a:sx n="45" d="100"/>
          <a:sy n="45" d="100"/>
        </p:scale>
        <p:origin x="7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19" d="100"/>
          <a:sy n="119" d="100"/>
        </p:scale>
        <p:origin x="37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BEB67F-3624-234A-BE7D-97C67BD9A0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 dirty="0">
              <a:solidFill>
                <a:srgbClr val="C22536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71B46-14D8-8E4E-94CF-DB08BF6687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3E934-413D-2241-80FF-C05625C2FD5A}" type="datetimeFigureOut">
              <a:rPr lang="en-US" smtClean="0">
                <a:latin typeface="Trebuchet MS" panose="020B0703020202090204" pitchFamily="34" charset="0"/>
              </a:rPr>
              <a:t>11/4/2021</a:t>
            </a:fld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BD1B1-635F-414B-AFB2-E2495A2A7E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6C7FA-15A0-1745-8468-8DF229C591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121451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CEE23-1D07-DC48-9F09-438665CE0303}" type="slidenum">
              <a:rPr lang="en-US" smtClean="0">
                <a:latin typeface="Trebuchet MS" panose="020B0703020202090204" pitchFamily="34" charset="0"/>
              </a:rPr>
              <a:t>‹#›</a:t>
            </a:fld>
            <a:endParaRPr lang="en-US">
              <a:latin typeface="Trebuchet MS" panose="020B0703020202090204" pitchFamily="34" charset="0"/>
            </a:endParaRPr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D52D0C5F-12A8-2744-8BAB-43409134C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E9796202-4EA2-B645-87AB-B65B91A70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47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 spc="0">
                <a:solidFill>
                  <a:srgbClr val="C22536"/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DECE677D-151F-BC40-B7BE-400103977BBA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15074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8571A650-665F-B049-BFDF-C141BB58E0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1192FC82-0DC6-BE4B-AD31-32623ABF6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C661D7A9-1EE3-1E4B-991D-69264DAF9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2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2886-BB9C-4A1F-A3DA-83B7E874124C}" type="datetime1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DOE Logo&#10;">
            <a:extLst>
              <a:ext uri="{FF2B5EF4-FFF2-40B4-BE49-F238E27FC236}">
                <a16:creationId xmlns:a16="http://schemas.microsoft.com/office/drawing/2014/main" id="{D01BE02D-DE6D-2A4F-912A-30E38F9A3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4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2C2F-C34D-4190-A7B2-D5D3DB26E600}" type="datetime1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FF7479EC-C092-2F4F-8098-8C86014162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6CBA4CDE-C368-E442-9A5A-0A78587494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3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8F1D-077D-4867-874A-8232D2E3FF83}" type="datetime1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9685BA75-194C-F143-8A74-951583AA4B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DFBA81DF-495A-F843-B9AC-727FC2CDA7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23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52538-36D0-8943-9136-3BA029F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43BD-9E80-4F7B-B6B6-8F3243373BB6}" type="datetime1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7C020-2CFF-9347-B513-B8FBEB72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6B8E1-B5E4-3048-87CE-BCB72C1A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C19C0C-ED9D-2442-BCBB-B31C9C1A8D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199"/>
            <a:ext cx="9144000" cy="2387600"/>
          </a:xfrm>
          <a:solidFill>
            <a:schemeClr val="bg1">
              <a:alpha val="63000"/>
            </a:schemeClr>
          </a:solidFill>
          <a:ln w="79375" cap="rnd">
            <a:solidFill>
              <a:srgbClr val="C00000">
                <a:alpha val="79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9144000"/>
                      <a:gd name="connsiteY0" fmla="*/ 0 h 2387600"/>
                      <a:gd name="connsiteX1" fmla="*/ 9144000 w 9144000"/>
                      <a:gd name="connsiteY1" fmla="*/ 0 h 2387600"/>
                      <a:gd name="connsiteX2" fmla="*/ 9144000 w 9144000"/>
                      <a:gd name="connsiteY2" fmla="*/ 2387600 h 2387600"/>
                      <a:gd name="connsiteX3" fmla="*/ 0 w 9144000"/>
                      <a:gd name="connsiteY3" fmla="*/ 2387600 h 2387600"/>
                      <a:gd name="connsiteX4" fmla="*/ 0 w 9144000"/>
                      <a:gd name="connsiteY4" fmla="*/ 0 h 238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0" h="2387600" fill="none" extrusionOk="0">
                        <a:moveTo>
                          <a:pt x="0" y="0"/>
                        </a:moveTo>
                        <a:cubicBezTo>
                          <a:pt x="3028269" y="-49533"/>
                          <a:pt x="5283183" y="-14809"/>
                          <a:pt x="9144000" y="0"/>
                        </a:cubicBezTo>
                        <a:cubicBezTo>
                          <a:pt x="9231639" y="505107"/>
                          <a:pt x="9071321" y="1690582"/>
                          <a:pt x="9144000" y="2387600"/>
                        </a:cubicBezTo>
                        <a:cubicBezTo>
                          <a:pt x="4837205" y="2339369"/>
                          <a:pt x="2638381" y="2472055"/>
                          <a:pt x="0" y="2387600"/>
                        </a:cubicBezTo>
                        <a:cubicBezTo>
                          <a:pt x="-38581" y="2075969"/>
                          <a:pt x="63341" y="553084"/>
                          <a:pt x="0" y="0"/>
                        </a:cubicBezTo>
                        <a:close/>
                      </a:path>
                      <a:path w="9144000" h="2387600" stroke="0" extrusionOk="0">
                        <a:moveTo>
                          <a:pt x="0" y="0"/>
                        </a:moveTo>
                        <a:cubicBezTo>
                          <a:pt x="2613657" y="118645"/>
                          <a:pt x="5770383" y="116012"/>
                          <a:pt x="9144000" y="0"/>
                        </a:cubicBezTo>
                        <a:cubicBezTo>
                          <a:pt x="9011118" y="637795"/>
                          <a:pt x="9228951" y="1714952"/>
                          <a:pt x="9144000" y="2387600"/>
                        </a:cubicBezTo>
                        <a:cubicBezTo>
                          <a:pt x="5690229" y="2522200"/>
                          <a:pt x="3865307" y="2230404"/>
                          <a:pt x="0" y="2387600"/>
                        </a:cubicBezTo>
                        <a:cubicBezTo>
                          <a:pt x="-20187" y="1892462"/>
                          <a:pt x="-152480" y="6960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FAF135A-0843-6144-9054-47528ADE8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5341" y="4714875"/>
            <a:ext cx="9144000" cy="102861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7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7386-36D0-4D35-A3B3-C88815D82914}" type="datetime1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&#10;">
            <a:extLst>
              <a:ext uri="{FF2B5EF4-FFF2-40B4-BE49-F238E27FC236}">
                <a16:creationId xmlns:a16="http://schemas.microsoft.com/office/drawing/2014/main" id="{D01BE02D-DE6D-2A4F-912A-30E38F9A3B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163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ED67-46AF-41FF-8957-A877D3D71DEF}" type="datetime1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DOE LOGO">
            <a:extLst>
              <a:ext uri="{FF2B5EF4-FFF2-40B4-BE49-F238E27FC236}">
                <a16:creationId xmlns:a16="http://schemas.microsoft.com/office/drawing/2014/main" id="{12FA6595-DD2D-2349-9F43-C96DE74D46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2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F12E-0235-4558-ACA2-FC112FEC11D1}" type="datetime1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0379D9AE-9EB1-C446-86B9-9EFCCCDF9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17897FD1-7B88-844F-9BF8-4E8A6FB9BF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9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40C1-4BC4-4DA5-963C-E5FFF90C923B}" type="datetime1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Virginia Department of Education">
            <a:extLst>
              <a:ext uri="{FF2B5EF4-FFF2-40B4-BE49-F238E27FC236}">
                <a16:creationId xmlns:a16="http://schemas.microsoft.com/office/drawing/2014/main" id="{74B9EB91-7F1A-544A-8767-6CED6A337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11" name="Picture 10" descr="VDOE Logo">
            <a:extLst>
              <a:ext uri="{FF2B5EF4-FFF2-40B4-BE49-F238E27FC236}">
                <a16:creationId xmlns:a16="http://schemas.microsoft.com/office/drawing/2014/main" id="{B20049FE-9473-4D4A-87D4-457E809992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3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37E8-D43B-4A53-873F-7935015DC1E7}" type="datetime1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Virginia Department of Education">
            <a:extLst>
              <a:ext uri="{FF2B5EF4-FFF2-40B4-BE49-F238E27FC236}">
                <a16:creationId xmlns:a16="http://schemas.microsoft.com/office/drawing/2014/main" id="{B8304214-2D07-714B-AD79-46D99B3F1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7" name="Picture 6" descr="VDOE Logo">
            <a:extLst>
              <a:ext uri="{FF2B5EF4-FFF2-40B4-BE49-F238E27FC236}">
                <a16:creationId xmlns:a16="http://schemas.microsoft.com/office/drawing/2014/main" id="{CF32DF03-BC57-9542-97CF-D5EDB2160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A5AA-014E-457B-AF4E-AE54EF6AA459}" type="datetime1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Virginia Department of Education">
            <a:extLst>
              <a:ext uri="{FF2B5EF4-FFF2-40B4-BE49-F238E27FC236}">
                <a16:creationId xmlns:a16="http://schemas.microsoft.com/office/drawing/2014/main" id="{AB9280B8-2911-D84E-9DD1-CF494F6F2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6" name="Picture 5" descr="VDOE Logo">
            <a:extLst>
              <a:ext uri="{FF2B5EF4-FFF2-40B4-BE49-F238E27FC236}">
                <a16:creationId xmlns:a16="http://schemas.microsoft.com/office/drawing/2014/main" id="{77A0E041-0EDB-2145-B868-F507A2BBB2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559F-3C58-4488-9268-22814957BFA8}" type="datetime1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A00919D2-9032-284F-852D-6A7A2A7EC2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6E302F99-4230-514E-95F1-69FED60FDF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2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E89-1DAF-4220-A757-0571ECE192AF}" type="datetime1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51F4F683-BC1F-E042-A027-FA3C6AF750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78A8B6B0-E0B9-194A-86AE-42CB3C24D3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87311" y="63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2898A-9AA2-4291-8320-D14D7FAC941E}" type="datetime1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42EE-07A5-BF42-B259-F0753968FB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9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rgbClr val="C22536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248" userDrawn="1">
          <p15:clr>
            <a:srgbClr val="F26B43"/>
          </p15:clr>
        </p15:guide>
        <p15:guide id="2" pos="72" userDrawn="1">
          <p15:clr>
            <a:srgbClr val="F26B43"/>
          </p15:clr>
        </p15:guide>
        <p15:guide id="3" pos="7608" userDrawn="1">
          <p15:clr>
            <a:srgbClr val="F26B43"/>
          </p15:clr>
        </p15:guide>
        <p15:guide id="4" orient="horz" pos="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C58FD-EC71-3F44-8D70-7EAFF31B7F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2: </a:t>
            </a:r>
            <a:br>
              <a:rPr lang="en-US" dirty="0" smtClean="0"/>
            </a:br>
            <a:r>
              <a:rPr lang="en-US" dirty="0" smtClean="0"/>
              <a:t>Characteristics of Children with Special Needs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Health Impairments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Asthma – air quality on the school bus. Some children may carry an inhaler. </a:t>
            </a:r>
          </a:p>
          <a:p>
            <a:pPr marL="0" indent="0">
              <a:buNone/>
            </a:pPr>
            <a:r>
              <a:rPr lang="en-US" dirty="0" smtClean="0"/>
              <a:t>Hemophilia – priority seating. </a:t>
            </a:r>
          </a:p>
          <a:p>
            <a:pPr marL="0" indent="0">
              <a:buNone/>
            </a:pPr>
            <a:r>
              <a:rPr lang="en-US" dirty="0" smtClean="0"/>
              <a:t>Seizures and Epilepsy – seat assignment and light and temperature controls. </a:t>
            </a:r>
          </a:p>
          <a:p>
            <a:pPr marL="0" indent="0">
              <a:buNone/>
            </a:pPr>
            <a:r>
              <a:rPr lang="en-US" dirty="0" smtClean="0"/>
              <a:t>Diabetes – recognize low blood sugar signs. Some diabetic children carry glucose tablets. </a:t>
            </a:r>
          </a:p>
          <a:p>
            <a:pPr marL="0" indent="0">
              <a:buNone/>
            </a:pPr>
            <a:r>
              <a:rPr lang="en-US" dirty="0" smtClean="0"/>
              <a:t>Health impaired children must be monitored during the bus ride.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1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Learning Disability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Establish trusting and respectful relationships. </a:t>
            </a:r>
          </a:p>
          <a:p>
            <a:pPr marL="0" indent="0">
              <a:buNone/>
            </a:pPr>
            <a:r>
              <a:rPr lang="en-US" dirty="0" smtClean="0"/>
              <a:t>May not require special transportation. </a:t>
            </a:r>
          </a:p>
          <a:p>
            <a:pPr marL="0" indent="0">
              <a:buNone/>
            </a:pPr>
            <a:r>
              <a:rPr lang="en-US" dirty="0" smtClean="0"/>
              <a:t>Driver sensitivity may defuse a potential behavior problem.</a:t>
            </a:r>
          </a:p>
          <a:p>
            <a:pPr marL="0" indent="0">
              <a:buNone/>
            </a:pPr>
            <a:r>
              <a:rPr lang="en-US" dirty="0" smtClean="0"/>
              <a:t>Be patient and understanding when giving verbal directions.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Traumatic Brain Injuries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Patience and compassion are essential. </a:t>
            </a:r>
          </a:p>
          <a:p>
            <a:pPr marL="0" indent="0">
              <a:buNone/>
            </a:pPr>
            <a:r>
              <a:rPr lang="en-US" dirty="0" smtClean="0"/>
              <a:t>Verbal communication can be limited. </a:t>
            </a:r>
          </a:p>
          <a:p>
            <a:pPr marL="0" indent="0">
              <a:buNone/>
            </a:pPr>
            <a:r>
              <a:rPr lang="en-US" dirty="0" smtClean="0"/>
              <a:t>Child was not born with disability may feel frustrated or angry. </a:t>
            </a:r>
          </a:p>
          <a:p>
            <a:pPr marL="0" indent="0">
              <a:buNone/>
            </a:pPr>
            <a:r>
              <a:rPr lang="en-US" dirty="0" smtClean="0"/>
              <a:t>Rehabilitation staff may have tips for safe transportation.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Impairment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diverse population, ability to function independently varies. </a:t>
            </a:r>
          </a:p>
          <a:p>
            <a:pPr marL="0" indent="0">
              <a:buNone/>
            </a:pPr>
            <a:r>
              <a:rPr lang="en-US" dirty="0" smtClean="0"/>
              <a:t>Wheelchair loading and securement requires diligence. </a:t>
            </a:r>
          </a:p>
          <a:p>
            <a:pPr marL="0" indent="0">
              <a:buNone/>
            </a:pPr>
            <a:r>
              <a:rPr lang="en-US" dirty="0" smtClean="0"/>
              <a:t>Evacuation concern must be written into plan. </a:t>
            </a:r>
          </a:p>
          <a:p>
            <a:pPr marL="0" indent="0">
              <a:buNone/>
            </a:pPr>
            <a:r>
              <a:rPr lang="en-US" dirty="0" smtClean="0"/>
              <a:t>Occupational and physical therapists can be a good source of information for safe transportation.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87D5-890E-B449-BB59-E058CF8CD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 who are </a:t>
            </a:r>
            <a:r>
              <a:rPr lang="en-US" i="1" dirty="0" smtClean="0"/>
              <a:t>Medically Fragile 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D08CC-7952-BF45-9F59-D17D759E42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Respiratory difficulties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63515-C4C1-5C49-9A25-2A63CEEB32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Colostomy, ileostomy</a:t>
            </a:r>
            <a:endParaRPr lang="en-US" dirty="0"/>
          </a:p>
          <a:p>
            <a:pPr lvl="1"/>
            <a:r>
              <a:rPr lang="en-US" dirty="0" smtClean="0"/>
              <a:t>Urostomy</a:t>
            </a:r>
            <a:endParaRPr lang="en-US" dirty="0"/>
          </a:p>
          <a:p>
            <a:pPr lvl="2"/>
            <a:r>
              <a:rPr lang="en-US" dirty="0" smtClean="0"/>
              <a:t>Ventilators</a:t>
            </a:r>
            <a:endParaRPr lang="en-US" dirty="0"/>
          </a:p>
          <a:p>
            <a:pPr lvl="3"/>
            <a:r>
              <a:rPr lang="en-US" dirty="0" smtClean="0"/>
              <a:t>Oxygen</a:t>
            </a:r>
            <a:endParaRPr lang="en-US" dirty="0"/>
          </a:p>
          <a:p>
            <a:pPr lvl="4"/>
            <a:r>
              <a:rPr lang="en-US" dirty="0" smtClean="0"/>
              <a:t>Oxygen lines, feeding tubes, and drain tubes must be checked often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4936BA-3A30-DB41-B425-E192AC155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Tracheostomy, gastrostomy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35ECE4-B5AE-E443-87F8-910C955ED1A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Nasogastric tube</a:t>
            </a:r>
            <a:endParaRPr lang="en-US" dirty="0"/>
          </a:p>
          <a:p>
            <a:pPr lvl="1"/>
            <a:r>
              <a:rPr lang="en-US" dirty="0" smtClean="0"/>
              <a:t>DNR’s </a:t>
            </a:r>
            <a:endParaRPr lang="en-US" dirty="0"/>
          </a:p>
          <a:p>
            <a:pPr lvl="2"/>
            <a:r>
              <a:rPr lang="en-US" dirty="0" smtClean="0"/>
              <a:t>Suction devices </a:t>
            </a:r>
            <a:endParaRPr lang="en-US" dirty="0"/>
          </a:p>
          <a:p>
            <a:pPr lvl="3"/>
            <a:r>
              <a:rPr lang="en-US" dirty="0" smtClean="0"/>
              <a:t>Transporting medication </a:t>
            </a:r>
            <a:endParaRPr lang="en-US" dirty="0"/>
          </a:p>
          <a:p>
            <a:pPr lvl="4"/>
            <a:r>
              <a:rPr lang="en-US" dirty="0" smtClean="0"/>
              <a:t>Evacuation plan must be in place prior to transporting 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9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Preschoolers with Special Needs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Neither compartmentalization nor lap seat belts are adequate for very young children on a school bus. </a:t>
            </a:r>
          </a:p>
          <a:p>
            <a:pPr marL="0" indent="0">
              <a:buNone/>
            </a:pPr>
            <a:r>
              <a:rPr lang="en-US" dirty="0" smtClean="0"/>
              <a:t>Children less than 50lbs must use and approved Child Safety Restraint System (CSRS)</a:t>
            </a:r>
          </a:p>
          <a:p>
            <a:pPr marL="0" indent="0">
              <a:buNone/>
            </a:pPr>
            <a:r>
              <a:rPr lang="en-US" dirty="0" smtClean="0"/>
              <a:t>Priority seating in the front of the bus.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ECEEC-488A-FF4E-B2CE-DDC19492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2 Review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8A7C68-3E61-4848-98B7-E223F1740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F150D"/>
                </a:solidFill>
              </a:rPr>
              <a:t>Why is it important t treat children with disabilities as individuals? 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F150D"/>
                </a:solidFill>
              </a:rPr>
              <a:t>What are the basic characteristics of each disability? 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F150D"/>
                </a:solidFill>
              </a:rPr>
              <a:t>What special challenges can each type of disability present on a bus? 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F150D"/>
                </a:solidFill>
              </a:rPr>
              <a:t>What’s the best strategy for safely transporting each type of child? 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0F150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Placeholder 6" descr="Student in red shirt in a wheelchair " title="Pictur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869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0ECC2-D1DE-824E-B8B5-9D81406A2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0966"/>
            <a:ext cx="9144000" cy="1909763"/>
          </a:xfrm>
        </p:spPr>
        <p:txBody>
          <a:bodyPr/>
          <a:lstStyle/>
          <a:p>
            <a:r>
              <a:rPr lang="en-US" dirty="0" smtClean="0"/>
              <a:t>Characteristics or Stereotypes?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9AC50-2ABC-F04E-A1B5-771F39CCB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82805"/>
            <a:ext cx="9144000" cy="1655762"/>
          </a:xfrm>
        </p:spPr>
        <p:txBody>
          <a:bodyPr/>
          <a:lstStyle/>
          <a:p>
            <a:r>
              <a:rPr lang="en-US" dirty="0" smtClean="0"/>
              <a:t>Children with disabilities are individuals</a:t>
            </a:r>
          </a:p>
          <a:p>
            <a:r>
              <a:rPr lang="en-US" dirty="0" smtClean="0"/>
              <a:t>Stereotypes can limit our ability to predict children’s behavior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Autism Spectrum Disorder (ASD)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 or 2 word directions, using a gentle, firm voice. </a:t>
            </a:r>
          </a:p>
          <a:p>
            <a:pPr marL="0" indent="0">
              <a:buNone/>
            </a:pPr>
            <a:r>
              <a:rPr lang="en-US" dirty="0" smtClean="0"/>
              <a:t>Distractions may help with unwanted behavior. </a:t>
            </a:r>
          </a:p>
          <a:p>
            <a:pPr marL="0" indent="0">
              <a:buNone/>
            </a:pPr>
            <a:r>
              <a:rPr lang="en-US" dirty="0" smtClean="0"/>
              <a:t>Storyboards can help. </a:t>
            </a:r>
          </a:p>
          <a:p>
            <a:pPr marL="0" indent="0">
              <a:buNone/>
            </a:pPr>
            <a:r>
              <a:rPr lang="en-US" dirty="0" smtClean="0"/>
              <a:t>Using a keyboard communication device can be an option. </a:t>
            </a:r>
          </a:p>
          <a:p>
            <a:pPr marL="0" indent="0">
              <a:buNone/>
            </a:pPr>
            <a:r>
              <a:rPr lang="en-US" dirty="0" smtClean="0"/>
              <a:t>Evacuation planning is essential. </a:t>
            </a:r>
          </a:p>
          <a:p>
            <a:pPr marL="0" indent="0">
              <a:buNone/>
            </a:pPr>
            <a:r>
              <a:rPr lang="en-US" dirty="0" smtClean="0"/>
              <a:t>Always pull the school bus over when safety is impacted.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2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Disturbance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Use names and learn their interests. </a:t>
            </a:r>
          </a:p>
          <a:p>
            <a:pPr marL="0" indent="0">
              <a:buNone/>
            </a:pPr>
            <a:r>
              <a:rPr lang="en-US" dirty="0" smtClean="0"/>
              <a:t>Don’t threaten or try to intimidate. </a:t>
            </a:r>
          </a:p>
          <a:p>
            <a:pPr marL="0" indent="0">
              <a:buNone/>
            </a:pPr>
            <a:r>
              <a:rPr lang="en-US" dirty="0" smtClean="0"/>
              <a:t>Enforce safety rules consistently and fairly. </a:t>
            </a:r>
          </a:p>
          <a:p>
            <a:pPr marL="0" indent="0">
              <a:buNone/>
            </a:pPr>
            <a:r>
              <a:rPr lang="en-US" dirty="0" smtClean="0"/>
              <a:t>Avoid taking it personally or getting trapped in a conflict spiral. </a:t>
            </a:r>
          </a:p>
          <a:p>
            <a:pPr marL="0" indent="0">
              <a:buNone/>
            </a:pPr>
            <a:r>
              <a:rPr lang="en-US" dirty="0" smtClean="0"/>
              <a:t>Learn non-verbal clues to anticipate and defuse and incident. </a:t>
            </a:r>
          </a:p>
          <a:p>
            <a:pPr marL="0" indent="0">
              <a:buNone/>
            </a:pPr>
            <a:r>
              <a:rPr lang="en-US" dirty="0" smtClean="0"/>
              <a:t>Structured daily routine helps.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 Deficit Disorder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Give clear and simple directions. </a:t>
            </a:r>
          </a:p>
          <a:p>
            <a:pPr marL="0" indent="0">
              <a:buNone/>
            </a:pPr>
            <a:r>
              <a:rPr lang="en-US" dirty="0" smtClean="0"/>
              <a:t>Repetition and consistency is important. </a:t>
            </a:r>
          </a:p>
          <a:p>
            <a:pPr marL="0" indent="0">
              <a:buNone/>
            </a:pPr>
            <a:r>
              <a:rPr lang="en-US" dirty="0" smtClean="0"/>
              <a:t>Keep children physically separated by assigning seats. </a:t>
            </a:r>
          </a:p>
          <a:p>
            <a:pPr marL="0" indent="0">
              <a:buNone/>
            </a:pPr>
            <a:r>
              <a:rPr lang="en-US" dirty="0" smtClean="0"/>
              <a:t>Activities may help distract a child. </a:t>
            </a:r>
          </a:p>
          <a:p>
            <a:pPr marL="0" indent="0">
              <a:buNone/>
            </a:pPr>
            <a:r>
              <a:rPr lang="en-US" dirty="0" smtClean="0"/>
              <a:t>Report worsening behavior, it could indicate a serious problem.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E0A18-1FC5-5343-B3F4-704A796F0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Hearing and Visual Impairments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5D772-F556-4943-BA7B-A06F147C9F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Visual Impairments </a:t>
            </a:r>
            <a:endParaRPr lang="en-US" dirty="0"/>
          </a:p>
          <a:p>
            <a:pPr lvl="1"/>
            <a:r>
              <a:rPr lang="en-US" dirty="0" smtClean="0"/>
              <a:t>Degree of intervention needed varies. </a:t>
            </a:r>
            <a:endParaRPr lang="en-US" dirty="0"/>
          </a:p>
          <a:p>
            <a:pPr lvl="2"/>
            <a:r>
              <a:rPr lang="en-US" dirty="0" smtClean="0"/>
              <a:t>Independence is the goal. </a:t>
            </a:r>
          </a:p>
          <a:p>
            <a:pPr lvl="2"/>
            <a:r>
              <a:rPr lang="en-US" dirty="0" smtClean="0"/>
              <a:t>Deaf-Blind children are dependent on routine, may communicate by touch. </a:t>
            </a:r>
            <a:endParaRPr lang="en-US" dirty="0"/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46F06-88B9-5F4E-AB28-FF733BC0C6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Hearing Impairments </a:t>
            </a:r>
            <a:endParaRPr lang="en-US" dirty="0"/>
          </a:p>
          <a:p>
            <a:pPr lvl="1"/>
            <a:r>
              <a:rPr lang="en-US" dirty="0" smtClean="0"/>
              <a:t>Learn and use basic signs and finger spelling.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0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Disability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Consistency and routine are essential. </a:t>
            </a:r>
          </a:p>
          <a:p>
            <a:pPr marL="0" indent="0">
              <a:buNone/>
            </a:pPr>
            <a:r>
              <a:rPr lang="en-US" dirty="0" smtClean="0"/>
              <a:t>Children can be affectionate and enjoy relating to adults. </a:t>
            </a:r>
          </a:p>
          <a:p>
            <a:pPr marL="0" indent="0">
              <a:buNone/>
            </a:pPr>
            <a:r>
              <a:rPr lang="en-US" dirty="0" smtClean="0"/>
              <a:t>Speak simply and firmly. </a:t>
            </a:r>
          </a:p>
          <a:p>
            <a:pPr marL="0" indent="0">
              <a:buNone/>
            </a:pPr>
            <a:r>
              <a:rPr lang="en-US" dirty="0" smtClean="0"/>
              <a:t>Watch for patterns of things that can provoke a child.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Disabilities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Range and severity of disabilities vary greatly. </a:t>
            </a:r>
          </a:p>
          <a:p>
            <a:pPr marL="0" indent="0">
              <a:buNone/>
            </a:pPr>
            <a:r>
              <a:rPr lang="en-US" dirty="0" smtClean="0"/>
              <a:t>Children should be closely monitored during the bus ride. </a:t>
            </a:r>
          </a:p>
          <a:p>
            <a:pPr marL="0" indent="0">
              <a:buNone/>
            </a:pPr>
            <a:r>
              <a:rPr lang="en-US" dirty="0" smtClean="0"/>
              <a:t>Non-verbal communication may be necessary. </a:t>
            </a:r>
          </a:p>
          <a:p>
            <a:pPr marL="0" indent="0">
              <a:buNone/>
            </a:pPr>
            <a:r>
              <a:rPr lang="en-US" dirty="0" smtClean="0"/>
              <a:t>Positive attention can side track negative behaviors.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or Language Impairment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Children may be targets of harassment of jokes. </a:t>
            </a:r>
          </a:p>
          <a:p>
            <a:pPr marL="0" indent="0">
              <a:buNone/>
            </a:pPr>
            <a:r>
              <a:rPr lang="en-US" dirty="0" smtClean="0"/>
              <a:t>Learn each child’s unique patterns of speech. </a:t>
            </a:r>
          </a:p>
          <a:p>
            <a:pPr marL="0" indent="0">
              <a:buNone/>
            </a:pPr>
            <a:r>
              <a:rPr lang="en-US" dirty="0" smtClean="0"/>
              <a:t>A child may say one thing and do another. </a:t>
            </a:r>
          </a:p>
          <a:p>
            <a:pPr marL="0" indent="0">
              <a:buNone/>
            </a:pPr>
            <a:r>
              <a:rPr lang="en-US" dirty="0" smtClean="0"/>
              <a:t>A child with a language impairment may also have a hearing impairment.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5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DOE">
  <a:themeElements>
    <a:clrScheme name="VDOE">
      <a:dk1>
        <a:sysClr val="windowText" lastClr="000000"/>
      </a:dk1>
      <a:lt1>
        <a:sysClr val="window" lastClr="FFFFFF"/>
      </a:lt1>
      <a:dk2>
        <a:srgbClr val="101820"/>
      </a:dk2>
      <a:lt2>
        <a:srgbClr val="F1E6B2"/>
      </a:lt2>
      <a:accent1>
        <a:srgbClr val="D50032"/>
      </a:accent1>
      <a:accent2>
        <a:srgbClr val="101820"/>
      </a:accent2>
      <a:accent3>
        <a:srgbClr val="FFC72C"/>
      </a:accent3>
      <a:accent4>
        <a:srgbClr val="F1E6B2"/>
      </a:accent4>
      <a:accent5>
        <a:srgbClr val="259591"/>
      </a:accent5>
      <a:accent6>
        <a:srgbClr val="7F7F7F"/>
      </a:accent6>
      <a:hlink>
        <a:srgbClr val="D50032"/>
      </a:hlink>
      <a:folHlink>
        <a:srgbClr val="000000"/>
      </a:folHlink>
    </a:clrScheme>
    <a:fontScheme name="VDOE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nit_2_characteristics_of_children_with_special_needs.pptx" id="{60F8FD11-41F8-4DE9-BEA6-55872D27F076}" vid="{C7A1B384-3663-4497-9545-AE41E81D36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unit_2_characteristics_of_children_with_special_needs</Template>
  <TotalTime>1</TotalTime>
  <Words>655</Words>
  <Application>Microsoft Office PowerPoint</Application>
  <PresentationFormat>Widescreen</PresentationFormat>
  <Paragraphs>105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VDOE</vt:lpstr>
      <vt:lpstr>Unit 2:  Characteristics of Children with Special Needs </vt:lpstr>
      <vt:lpstr>Characteristics or Stereotypes? </vt:lpstr>
      <vt:lpstr>Autism Spectrum Disorder (ASD)</vt:lpstr>
      <vt:lpstr>Emotional Disturbance</vt:lpstr>
      <vt:lpstr>Attention Deficit Disorder </vt:lpstr>
      <vt:lpstr>Hearing and Visual Impairments </vt:lpstr>
      <vt:lpstr>Intellectual Disability</vt:lpstr>
      <vt:lpstr>Multiple Disabilities </vt:lpstr>
      <vt:lpstr>Speech or Language Impairment </vt:lpstr>
      <vt:lpstr>Other Health Impairments </vt:lpstr>
      <vt:lpstr>Specific Learning Disability </vt:lpstr>
      <vt:lpstr>Traumatic Brain Injuries</vt:lpstr>
      <vt:lpstr>Orthopedic Impairment </vt:lpstr>
      <vt:lpstr>Children who are Medically Fragile </vt:lpstr>
      <vt:lpstr>Preschoolers with Special Needs </vt:lpstr>
      <vt:lpstr>Unit 2 Review 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 Characteristics of Children with Special Needs </dc:title>
  <dc:creator>VITA Program</dc:creator>
  <cp:lastModifiedBy>VITA Program</cp:lastModifiedBy>
  <cp:revision>1</cp:revision>
  <dcterms:created xsi:type="dcterms:W3CDTF">2021-11-04T19:02:46Z</dcterms:created>
  <dcterms:modified xsi:type="dcterms:W3CDTF">2021-11-04T19:04:03Z</dcterms:modified>
</cp:coreProperties>
</file>