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8"/>
  </p:notesMasterIdLst>
  <p:handoutMasterIdLst>
    <p:handoutMasterId r:id="rId9"/>
  </p:handoutMasterIdLst>
  <p:sldIdLst>
    <p:sldId id="258" r:id="rId2"/>
    <p:sldId id="256" r:id="rId3"/>
    <p:sldId id="257" r:id="rId4"/>
    <p:sldId id="269" r:id="rId5"/>
    <p:sldId id="272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50D"/>
    <a:srgbClr val="C2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2"/>
    <p:restoredTop sz="96327"/>
  </p:normalViewPr>
  <p:slideViewPr>
    <p:cSldViewPr snapToGrid="0" snapToObjects="1">
      <p:cViewPr varScale="1">
        <p:scale>
          <a:sx n="47" d="100"/>
          <a:sy n="47" d="100"/>
        </p:scale>
        <p:origin x="7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37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EB67F-3624-234A-BE7D-97C67BD9A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solidFill>
                <a:srgbClr val="C22536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71B46-14D8-8E4E-94CF-DB08BF6687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3E934-413D-2241-80FF-C05625C2FD5A}" type="datetimeFigureOut">
              <a:rPr lang="en-US" smtClean="0">
                <a:latin typeface="Trebuchet MS" panose="020B0703020202090204" pitchFamily="34" charset="0"/>
              </a:rPr>
              <a:t>10/28/2021</a:t>
            </a:fld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BD1B1-635F-414B-AFB2-E2495A2A7E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6C7FA-15A0-1745-8468-8DF229C59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12145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EE23-1D07-DC48-9F09-438665CE0303}" type="slidenum">
              <a:rPr lang="en-US" smtClean="0">
                <a:latin typeface="Trebuchet MS" panose="020B0703020202090204" pitchFamily="34" charset="0"/>
              </a:rPr>
              <a:t>‹#›</a:t>
            </a:fld>
            <a:endParaRPr lang="en-US">
              <a:latin typeface="Trebuchet MS" panose="020B0703020202090204" pitchFamily="34" charset="0"/>
            </a:endParaRPr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D52D0C5F-12A8-2744-8BAB-43409134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E9796202-4EA2-B645-87AB-B65B91A7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7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 spc="0">
                <a:solidFill>
                  <a:srgbClr val="C22536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DECE677D-151F-BC40-B7BE-400103977BB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8571A650-665F-B049-BFDF-C141BB58E0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1192FC82-0DC6-BE4B-AD31-32623ABF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C661D7A9-1EE3-1E4B-991D-69264DAF9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2886-BB9C-4A1F-A3DA-83B7E874124C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C2F-C34D-4190-A7B2-D5D3DB26E600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FF7479EC-C092-2F4F-8098-8C8601416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6CBA4CDE-C368-E442-9A5A-0A7858749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3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8F1D-077D-4867-874A-8232D2E3FF83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685BA75-194C-F143-8A74-951583AA4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DFBA81DF-495A-F843-B9AC-727FC2CDA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52538-36D0-8943-9136-3BA029F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43BD-9E80-4F7B-B6B6-8F3243373BB6}" type="datetime1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7C020-2CFF-9347-B513-B8FBEB72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6B8E1-B5E4-3048-87CE-BCB72C1A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C19C0C-ED9D-2442-BCBB-B31C9C1A8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199"/>
            <a:ext cx="9144000" cy="2387600"/>
          </a:xfrm>
          <a:solidFill>
            <a:schemeClr val="bg1">
              <a:alpha val="63000"/>
            </a:schemeClr>
          </a:solidFill>
          <a:ln w="79375" cap="rnd">
            <a:solidFill>
              <a:srgbClr val="C00000">
                <a:alpha val="79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44000"/>
                      <a:gd name="connsiteY0" fmla="*/ 0 h 2387600"/>
                      <a:gd name="connsiteX1" fmla="*/ 9144000 w 9144000"/>
                      <a:gd name="connsiteY1" fmla="*/ 0 h 2387600"/>
                      <a:gd name="connsiteX2" fmla="*/ 9144000 w 9144000"/>
                      <a:gd name="connsiteY2" fmla="*/ 2387600 h 2387600"/>
                      <a:gd name="connsiteX3" fmla="*/ 0 w 9144000"/>
                      <a:gd name="connsiteY3" fmla="*/ 2387600 h 2387600"/>
                      <a:gd name="connsiteX4" fmla="*/ 0 w 9144000"/>
                      <a:gd name="connsiteY4" fmla="*/ 0 h 238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0" h="2387600" fill="none" extrusionOk="0">
                        <a:moveTo>
                          <a:pt x="0" y="0"/>
                        </a:moveTo>
                        <a:cubicBezTo>
                          <a:pt x="3028269" y="-49533"/>
                          <a:pt x="5283183" y="-14809"/>
                          <a:pt x="9144000" y="0"/>
                        </a:cubicBezTo>
                        <a:cubicBezTo>
                          <a:pt x="9231639" y="505107"/>
                          <a:pt x="9071321" y="1690582"/>
                          <a:pt x="9144000" y="2387600"/>
                        </a:cubicBezTo>
                        <a:cubicBezTo>
                          <a:pt x="4837205" y="2339369"/>
                          <a:pt x="2638381" y="2472055"/>
                          <a:pt x="0" y="2387600"/>
                        </a:cubicBezTo>
                        <a:cubicBezTo>
                          <a:pt x="-38581" y="2075969"/>
                          <a:pt x="63341" y="553084"/>
                          <a:pt x="0" y="0"/>
                        </a:cubicBezTo>
                        <a:close/>
                      </a:path>
                      <a:path w="9144000" h="2387600" stroke="0" extrusionOk="0">
                        <a:moveTo>
                          <a:pt x="0" y="0"/>
                        </a:moveTo>
                        <a:cubicBezTo>
                          <a:pt x="2613657" y="118645"/>
                          <a:pt x="5770383" y="116012"/>
                          <a:pt x="9144000" y="0"/>
                        </a:cubicBezTo>
                        <a:cubicBezTo>
                          <a:pt x="9011118" y="637795"/>
                          <a:pt x="9228951" y="1714952"/>
                          <a:pt x="9144000" y="2387600"/>
                        </a:cubicBezTo>
                        <a:cubicBezTo>
                          <a:pt x="5690229" y="2522200"/>
                          <a:pt x="3865307" y="2230404"/>
                          <a:pt x="0" y="2387600"/>
                        </a:cubicBezTo>
                        <a:cubicBezTo>
                          <a:pt x="-20187" y="1892462"/>
                          <a:pt x="-152480" y="6960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F135A-0843-6144-9054-47528ADE8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7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7386-36D0-4D35-A3B3-C88815D82914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63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ED67-46AF-41FF-8957-A877D3D71DEF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12FA6595-DD2D-2349-9F43-C96DE74D4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12E-0235-4558-ACA2-FC112FEC11D1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0379D9AE-9EB1-C446-86B9-9EFCCCDF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17897FD1-7B88-844F-9BF8-4E8A6FB9B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40C1-4BC4-4DA5-963C-E5FFF90C923B}" type="datetime1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Virginia Department of Education">
            <a:extLst>
              <a:ext uri="{FF2B5EF4-FFF2-40B4-BE49-F238E27FC236}">
                <a16:creationId xmlns:a16="http://schemas.microsoft.com/office/drawing/2014/main" id="{74B9EB91-7F1A-544A-8767-6CED6A337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11" name="Picture 10" descr="VDOE Logo">
            <a:extLst>
              <a:ext uri="{FF2B5EF4-FFF2-40B4-BE49-F238E27FC236}">
                <a16:creationId xmlns:a16="http://schemas.microsoft.com/office/drawing/2014/main" id="{B20049FE-9473-4D4A-87D4-457E809992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37E8-D43B-4A53-873F-7935015DC1E7}" type="datetime1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irginia Department of Education">
            <a:extLst>
              <a:ext uri="{FF2B5EF4-FFF2-40B4-BE49-F238E27FC236}">
                <a16:creationId xmlns:a16="http://schemas.microsoft.com/office/drawing/2014/main" id="{B8304214-2D07-714B-AD79-46D99B3F1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CF32DF03-BC57-9542-97CF-D5EDB2160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A5AA-014E-457B-AF4E-AE54EF6AA459}" type="datetime1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Virginia Department of Education">
            <a:extLst>
              <a:ext uri="{FF2B5EF4-FFF2-40B4-BE49-F238E27FC236}">
                <a16:creationId xmlns:a16="http://schemas.microsoft.com/office/drawing/2014/main" id="{AB9280B8-2911-D84E-9DD1-CF494F6F2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6" name="Picture 5" descr="VDOE Logo">
            <a:extLst>
              <a:ext uri="{FF2B5EF4-FFF2-40B4-BE49-F238E27FC236}">
                <a16:creationId xmlns:a16="http://schemas.microsoft.com/office/drawing/2014/main" id="{77A0E041-0EDB-2145-B868-F507A2BBB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559F-3C58-4488-9268-22814957BFA8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A00919D2-9032-284F-852D-6A7A2A7EC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6E302F99-4230-514E-95F1-69FED60FD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E89-1DAF-4220-A757-0571ECE192AF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51F4F683-BC1F-E042-A027-FA3C6AF75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78A8B6B0-E0B9-194A-86AE-42CB3C24D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898A-9AA2-4291-8320-D14D7FAC941E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42EE-07A5-BF42-B259-F0753968F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9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rgbClr val="C2253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48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orient="horz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58FD-EC71-3F44-8D70-7EAFF31B7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3987"/>
            <a:ext cx="9144000" cy="30788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8: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Unique Responsibilities of Drivers of Children with Disabilities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ECC2-D1DE-824E-B8B5-9D81406A2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8938"/>
            <a:ext cx="9144000" cy="23717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 of person makes a great driver for children with disabilities?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Wheelchairs can be heavy and maneuvering them onto a lift can be challenging </a:t>
            </a:r>
          </a:p>
          <a:p>
            <a:pPr marL="0" indent="0">
              <a:buNone/>
            </a:pPr>
            <a:r>
              <a:rPr lang="en-US" dirty="0" smtClean="0"/>
              <a:t>Attaching securement straps requires dexterity in tight spaces</a:t>
            </a:r>
          </a:p>
          <a:p>
            <a:pPr marL="0" indent="0">
              <a:buNone/>
            </a:pPr>
            <a:r>
              <a:rPr lang="en-US" dirty="0" smtClean="0"/>
              <a:t>Drivers should be able to evacuate any child who can’t get out of the bus on their own </a:t>
            </a:r>
          </a:p>
          <a:p>
            <a:pPr marL="0" indent="0">
              <a:buNone/>
            </a:pPr>
            <a:r>
              <a:rPr lang="en-US" dirty="0" smtClean="0"/>
              <a:t>Young children need assistance getting on or off the bus or into or out of a safety seat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Mistakes to Avoid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Sharp jewelry or pens </a:t>
            </a:r>
          </a:p>
          <a:p>
            <a:pPr marL="0" indent="0">
              <a:buNone/>
            </a:pPr>
            <a:r>
              <a:rPr lang="en-US" dirty="0" smtClean="0"/>
              <a:t>Dangling necklaces or earrings </a:t>
            </a:r>
          </a:p>
          <a:p>
            <a:pPr marL="0" indent="0">
              <a:buNone/>
            </a:pPr>
            <a:r>
              <a:rPr lang="en-US" dirty="0" smtClean="0"/>
              <a:t>Long hair </a:t>
            </a:r>
          </a:p>
          <a:p>
            <a:pPr marL="0" indent="0">
              <a:buNone/>
            </a:pPr>
            <a:r>
              <a:rPr lang="en-US" dirty="0" smtClean="0"/>
              <a:t>Provocative cloths </a:t>
            </a:r>
          </a:p>
          <a:p>
            <a:pPr marL="0" indent="0">
              <a:buNone/>
            </a:pPr>
            <a:r>
              <a:rPr lang="en-US" dirty="0" smtClean="0"/>
              <a:t>Inappropriate footwear</a:t>
            </a:r>
          </a:p>
          <a:p>
            <a:pPr marL="0" indent="0">
              <a:buNone/>
            </a:pPr>
            <a:r>
              <a:rPr lang="en-US" dirty="0" smtClean="0"/>
              <a:t>Dangling scarves</a:t>
            </a:r>
          </a:p>
          <a:p>
            <a:pPr marL="0" indent="0">
              <a:buNone/>
            </a:pPr>
            <a:r>
              <a:rPr lang="en-US" dirty="0" smtClean="0"/>
              <a:t>Perfume or cologne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Demands and Benefits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Drivers can be suddenly plunged into emotionally charged situations </a:t>
            </a:r>
          </a:p>
          <a:p>
            <a:pPr marL="0" indent="0">
              <a:buNone/>
            </a:pPr>
            <a:r>
              <a:rPr lang="en-US" dirty="0" smtClean="0"/>
              <a:t>But few bus drivers get to know children the way special needs drivers do </a:t>
            </a:r>
          </a:p>
          <a:p>
            <a:pPr marL="0" indent="0">
              <a:buNone/>
            </a:pPr>
            <a:r>
              <a:rPr lang="en-US" dirty="0" smtClean="0"/>
              <a:t>The bus can be a big part of a child’s life </a:t>
            </a:r>
          </a:p>
          <a:p>
            <a:pPr marL="0" indent="0">
              <a:buNone/>
            </a:pPr>
            <a:r>
              <a:rPr lang="en-US" dirty="0" smtClean="0"/>
              <a:t>The sense of helping a child is one of the best feelings an adult can experience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8 Review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unique physical demands can be placed on drivers transporting children in wheelchair and safety seats?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are appropriate dress and hygiene standards when working around children with special needs?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are the unique emotional demands and benefits of working with children with special needs?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DOE">
  <a:themeElements>
    <a:clrScheme name="VDOE">
      <a:dk1>
        <a:sysClr val="windowText" lastClr="000000"/>
      </a:dk1>
      <a:lt1>
        <a:sysClr val="window" lastClr="FFFFFF"/>
      </a:lt1>
      <a:dk2>
        <a:srgbClr val="101820"/>
      </a:dk2>
      <a:lt2>
        <a:srgbClr val="F1E6B2"/>
      </a:lt2>
      <a:accent1>
        <a:srgbClr val="D50032"/>
      </a:accent1>
      <a:accent2>
        <a:srgbClr val="101820"/>
      </a:accent2>
      <a:accent3>
        <a:srgbClr val="FFC72C"/>
      </a:accent3>
      <a:accent4>
        <a:srgbClr val="F1E6B2"/>
      </a:accent4>
      <a:accent5>
        <a:srgbClr val="259591"/>
      </a:accent5>
      <a:accent6>
        <a:srgbClr val="7F7F7F"/>
      </a:accent6>
      <a:hlink>
        <a:srgbClr val="D50032"/>
      </a:hlink>
      <a:folHlink>
        <a:srgbClr val="000000"/>
      </a:folHlink>
    </a:clrScheme>
    <a:fontScheme name="VDOE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VDOE</Template>
  <TotalTime>218</TotalTime>
  <Words>216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Trebuchet MS</vt:lpstr>
      <vt:lpstr>VDOE</vt:lpstr>
      <vt:lpstr>Unit 8:  Unique Responsibilities of Drivers of Children with Disabilities</vt:lpstr>
      <vt:lpstr>What kind of person makes a great driver for children with disabilities? </vt:lpstr>
      <vt:lpstr>Fitness </vt:lpstr>
      <vt:lpstr>Mistakes to Avoid </vt:lpstr>
      <vt:lpstr>Emotional Demands and Benefits</vt:lpstr>
      <vt:lpstr>Unit 8 Review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CUSTOM TITLE PAGE</dc:title>
  <dc:creator>Timothy Nuthall</dc:creator>
  <cp:lastModifiedBy>VITA Program</cp:lastModifiedBy>
  <cp:revision>26</cp:revision>
  <dcterms:created xsi:type="dcterms:W3CDTF">2020-06-29T15:52:04Z</dcterms:created>
  <dcterms:modified xsi:type="dcterms:W3CDTF">2021-10-28T15:08:11Z</dcterms:modified>
</cp:coreProperties>
</file>