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68" r:id="rId3"/>
    <p:sldId id="269" r:id="rId4"/>
    <p:sldId id="270" r:id="rId5"/>
    <p:sldId id="318" r:id="rId6"/>
    <p:sldId id="310" r:id="rId7"/>
    <p:sldId id="273" r:id="rId8"/>
    <p:sldId id="325" r:id="rId9"/>
    <p:sldId id="311" r:id="rId10"/>
    <p:sldId id="320" r:id="rId11"/>
    <p:sldId id="280" r:id="rId12"/>
    <p:sldId id="330" r:id="rId13"/>
    <p:sldId id="321" r:id="rId14"/>
    <p:sldId id="329" r:id="rId15"/>
    <p:sldId id="342" r:id="rId16"/>
    <p:sldId id="346" r:id="rId17"/>
    <p:sldId id="345" r:id="rId18"/>
    <p:sldId id="336" r:id="rId19"/>
    <p:sldId id="343" r:id="rId20"/>
    <p:sldId id="338" r:id="rId21"/>
    <p:sldId id="328" r:id="rId22"/>
    <p:sldId id="305" r:id="rId23"/>
    <p:sldId id="306"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P" lastIdx="3" clrIdx="0">
    <p:extLst>
      <p:ext uri="{19B8F6BF-5375-455C-9EA6-DF929625EA0E}">
        <p15:presenceInfo xmlns:p15="http://schemas.microsoft.com/office/powerpoint/2012/main" userId="VITA Program" providerId="None"/>
      </p:ext>
    </p:extLst>
  </p:cmAuthor>
  <p:cmAuthor id="2" name="Wells Bazzichi, Carol (DOE)" initials="W(" lastIdx="3" clrIdx="1">
    <p:extLst>
      <p:ext uri="{19B8F6BF-5375-455C-9EA6-DF929625EA0E}">
        <p15:presenceInfo xmlns:p15="http://schemas.microsoft.com/office/powerpoint/2012/main" userId="S::carol.wellsbazzichi@doe.virginia.gov::8a2176d2-1860-4ace-bd98-fcd26aba3008" providerId="AD"/>
      </p:ext>
    </p:extLst>
  </p:cmAuthor>
  <p:cmAuthor id="3" name="Mealy, Patricia (DOE)" initials="M(" lastIdx="2" clrIdx="2">
    <p:extLst>
      <p:ext uri="{19B8F6BF-5375-455C-9EA6-DF929625EA0E}">
        <p15:presenceInfo xmlns:p15="http://schemas.microsoft.com/office/powerpoint/2012/main" userId="S::patricia.mealy@doe.virginia.gov::fca17bf9-a185-47e4-bc32-114ec1798c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5"/>
    <a:srgbClr val="1A4480"/>
    <a:srgbClr val="000000"/>
    <a:srgbClr val="3E5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128E-993C-4902-8012-4837AFDCDFE9}" type="datetimeFigureOut">
              <a:rPr lang="en-US" smtClean="0"/>
              <a:t>7/19/2023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DDA28-A9E5-470C-8A90-D17729306CEC}" type="slidenum">
              <a:rPr lang="en-US" smtClean="0"/>
              <a:t>‹#›</a:t>
            </a:fld>
            <a:endParaRPr lang="en-US"/>
          </a:p>
        </p:txBody>
      </p:sp>
    </p:spTree>
    <p:extLst>
      <p:ext uri="{BB962C8B-B14F-4D97-AF65-F5344CB8AC3E}">
        <p14:creationId xmlns:p14="http://schemas.microsoft.com/office/powerpoint/2010/main" val="383470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resultshelp@doe.virginia.go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DDA28-A9E5-470C-8A90-D17729306CEC}" type="slidenum">
              <a:rPr lang="en-US" smtClean="0"/>
              <a:t>1</a:t>
            </a:fld>
            <a:endParaRPr lang="en-US"/>
          </a:p>
        </p:txBody>
      </p:sp>
    </p:spTree>
    <p:extLst>
      <p:ext uri="{BB962C8B-B14F-4D97-AF65-F5344CB8AC3E}">
        <p14:creationId xmlns:p14="http://schemas.microsoft.com/office/powerpoint/2010/main" val="2708540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1" indent="0" algn="l" rtl="0">
              <a:lnSpc>
                <a:spcPct val="100000"/>
              </a:lnSpc>
              <a:spcBef>
                <a:spcPts val="0"/>
              </a:spcBef>
              <a:spcAft>
                <a:spcPts val="0"/>
              </a:spcAft>
              <a:buSzPts val="1100"/>
              <a:buFont typeface="Arial" panose="020B0604020202020204" pitchFamily="34" charset="0"/>
              <a:buNone/>
            </a:pPr>
            <a:endParaRPr/>
          </a:p>
        </p:txBody>
      </p:sp>
    </p:spTree>
    <p:extLst>
      <p:ext uri="{BB962C8B-B14F-4D97-AF65-F5344CB8AC3E}">
        <p14:creationId xmlns:p14="http://schemas.microsoft.com/office/powerpoint/2010/main" val="3613683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88ee234844_2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188ee234844_2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extLst>
      <p:ext uri="{BB962C8B-B14F-4D97-AF65-F5344CB8AC3E}">
        <p14:creationId xmlns:p14="http://schemas.microsoft.com/office/powerpoint/2010/main" val="2222583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1" indent="0" algn="l" rtl="0">
              <a:lnSpc>
                <a:spcPct val="100000"/>
              </a:lnSpc>
              <a:spcBef>
                <a:spcPts val="0"/>
              </a:spcBef>
              <a:spcAft>
                <a:spcPts val="0"/>
              </a:spcAft>
              <a:buSzPts val="1100"/>
              <a:buFont typeface="Arial" panose="020B0604020202020204" pitchFamily="34" charset="0"/>
              <a:buNone/>
            </a:pPr>
            <a:endParaRPr/>
          </a:p>
        </p:txBody>
      </p:sp>
    </p:spTree>
    <p:extLst>
      <p:ext uri="{BB962C8B-B14F-4D97-AF65-F5344CB8AC3E}">
        <p14:creationId xmlns:p14="http://schemas.microsoft.com/office/powerpoint/2010/main" val="4202174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DDDA28-A9E5-470C-8A90-D17729306CEC}" type="slidenum">
              <a:rPr lang="en-US" smtClean="0"/>
              <a:t>18</a:t>
            </a:fld>
            <a:endParaRPr lang="en-US"/>
          </a:p>
        </p:txBody>
      </p:sp>
    </p:spTree>
    <p:extLst>
      <p:ext uri="{BB962C8B-B14F-4D97-AF65-F5344CB8AC3E}">
        <p14:creationId xmlns:p14="http://schemas.microsoft.com/office/powerpoint/2010/main" val="907395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DDDA28-A9E5-470C-8A90-D17729306CEC}" type="slidenum">
              <a:rPr lang="en-US" smtClean="0"/>
              <a:t>20</a:t>
            </a:fld>
            <a:endParaRPr lang="en-US"/>
          </a:p>
        </p:txBody>
      </p:sp>
    </p:spTree>
    <p:extLst>
      <p:ext uri="{BB962C8B-B14F-4D97-AF65-F5344CB8AC3E}">
        <p14:creationId xmlns:p14="http://schemas.microsoft.com/office/powerpoint/2010/main" val="4140535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DDA28-A9E5-470C-8A90-D17729306CEC}" type="slidenum">
              <a:rPr lang="en-US" smtClean="0"/>
              <a:t>21</a:t>
            </a:fld>
            <a:endParaRPr lang="en-US"/>
          </a:p>
        </p:txBody>
      </p:sp>
    </p:spTree>
    <p:extLst>
      <p:ext uri="{BB962C8B-B14F-4D97-AF65-F5344CB8AC3E}">
        <p14:creationId xmlns:p14="http://schemas.microsoft.com/office/powerpoint/2010/main" val="2911780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If you need help, your local co-workers can assist you.</a:t>
            </a:r>
            <a:endParaRPr/>
          </a:p>
          <a:p>
            <a:pPr marL="457200" marR="0" lvl="0" indent="-298450" algn="l" rtl="0">
              <a:lnSpc>
                <a:spcPct val="100000"/>
              </a:lnSpc>
              <a:spcBef>
                <a:spcPts val="0"/>
              </a:spcBef>
              <a:spcAft>
                <a:spcPts val="0"/>
              </a:spcAft>
              <a:buClr>
                <a:srgbClr val="000000"/>
              </a:buClr>
              <a:buSzPts val="1100"/>
              <a:buFont typeface="Arial"/>
              <a:buChar char="●"/>
            </a:pPr>
            <a:r>
              <a:rPr lang="en-US"/>
              <a:t>SSWS Account or back-up account manager </a:t>
            </a:r>
            <a:endParaRPr/>
          </a:p>
          <a:p>
            <a:pPr marL="457200" marR="0" lvl="0" indent="-298450" algn="l" rtl="0">
              <a:lnSpc>
                <a:spcPct val="100000"/>
              </a:lnSpc>
              <a:spcBef>
                <a:spcPts val="0"/>
              </a:spcBef>
              <a:spcAft>
                <a:spcPts val="0"/>
              </a:spcAft>
              <a:buClr>
                <a:srgbClr val="000000"/>
              </a:buClr>
              <a:buSzPts val="1100"/>
              <a:buFont typeface="Arial"/>
              <a:buChar char="●"/>
            </a:pPr>
            <a:r>
              <a:rPr lang="en-US"/>
              <a:t>ERA contact</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484" name="Google Shape;484;p3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58693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Other contact information:</a:t>
            </a:r>
            <a:endParaRPr/>
          </a:p>
        </p:txBody>
      </p:sp>
      <p:sp>
        <p:nvSpPr>
          <p:cNvPr id="492" name="Google Shape;492;p3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30993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This is the end of the presentation.  Thank</a:t>
            </a:r>
            <a:r>
              <a:rPr lang="en-US" baseline="0"/>
              <a:t> you. </a:t>
            </a:r>
            <a:endParaRPr/>
          </a:p>
        </p:txBody>
      </p:sp>
      <p:sp>
        <p:nvSpPr>
          <p:cNvPr id="499" name="Google Shape;499;p3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5065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6986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sz="1200" kern="1200">
                <a:solidFill>
                  <a:schemeClr val="tx1"/>
                </a:solidFill>
                <a:effectLst/>
                <a:latin typeface="+mn-lt"/>
                <a:ea typeface="+mn-ea"/>
                <a:cs typeface="+mn-cs"/>
              </a:rPr>
              <a:t> </a:t>
            </a:r>
          </a:p>
        </p:txBody>
      </p:sp>
      <p:sp>
        <p:nvSpPr>
          <p:cNvPr id="239" name="Google Shape;239;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23292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113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a:solidFill>
                  <a:srgbClr val="000000"/>
                </a:solidFill>
                <a:latin typeface="Arial"/>
                <a:ea typeface="Arial"/>
                <a:cs typeface="Arial"/>
                <a:sym typeface="Arial"/>
              </a:rPr>
              <a:t>Pre-submission SBAR Window - </a:t>
            </a:r>
            <a:r>
              <a:rPr lang="en-US" sz="1200" b="0" i="0" u="none" strike="noStrike" cap="none">
                <a:solidFill>
                  <a:srgbClr val="000000"/>
                </a:solidFill>
                <a:latin typeface="Arial"/>
                <a:ea typeface="Arial"/>
                <a:cs typeface="Arial"/>
                <a:sym typeface="Arial"/>
              </a:rPr>
              <a:t>The Pre-submission window opens after the completion of Preliminary SBAR Submission and after the completion of </a:t>
            </a:r>
            <a:r>
              <a:rPr lang="en-US" sz="1200" b="1" i="1" u="none" strike="noStrike" cap="none">
                <a:solidFill>
                  <a:srgbClr val="000000"/>
                </a:solidFill>
                <a:latin typeface="Arial"/>
                <a:ea typeface="Arial"/>
                <a:cs typeface="Arial"/>
                <a:sym typeface="Arial"/>
              </a:rPr>
              <a:t>all</a:t>
            </a:r>
            <a:r>
              <a:rPr lang="en-US" sz="1200" b="0" i="0" u="none" strike="noStrike" cap="none">
                <a:solidFill>
                  <a:srgbClr val="000000"/>
                </a:solidFill>
                <a:latin typeface="Arial"/>
                <a:ea typeface="Arial"/>
                <a:cs typeface="Arial"/>
                <a:sym typeface="Arial"/>
              </a:rPr>
              <a:t> EOY SBAR Submissions.  It allows school divisions and regional centers/programs to continue to review data, upload files, troubleshoot fatal errors, and prepare for the next SBAR data submission. </a:t>
            </a:r>
            <a:endParaRPr/>
          </a:p>
        </p:txBody>
      </p:sp>
      <p:sp>
        <p:nvSpPr>
          <p:cNvPr id="246" name="Google Shape;2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0083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5216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1" indent="0" algn="l" rtl="0">
              <a:lnSpc>
                <a:spcPct val="100000"/>
              </a:lnSpc>
              <a:spcBef>
                <a:spcPts val="0"/>
              </a:spcBef>
              <a:spcAft>
                <a:spcPts val="0"/>
              </a:spcAft>
              <a:buSzPts val="1100"/>
              <a:buFont typeface="Arial" panose="020B0604020202020204" pitchFamily="34" charset="0"/>
              <a:buNone/>
            </a:pPr>
            <a:endParaRPr/>
          </a:p>
        </p:txBody>
      </p:sp>
    </p:spTree>
    <p:extLst>
      <p:ext uri="{BB962C8B-B14F-4D97-AF65-F5344CB8AC3E}">
        <p14:creationId xmlns:p14="http://schemas.microsoft.com/office/powerpoint/2010/main" val="3767123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1" indent="0" algn="l" defTabSz="914400" rtl="0" eaLnBrk="1" fontAlgn="auto" latinLnBrk="0" hangingPunct="1">
              <a:lnSpc>
                <a:spcPct val="100000"/>
              </a:lnSpc>
              <a:spcBef>
                <a:spcPts val="0"/>
              </a:spcBef>
              <a:spcAft>
                <a:spcPts val="0"/>
              </a:spcAft>
              <a:buClrTx/>
              <a:buSzPts val="1100"/>
              <a:buFont typeface="Arial" panose="020B0604020202020204" pitchFamily="34" charset="0"/>
              <a:buNone/>
              <a:tabLst/>
              <a:defRPr/>
            </a:pPr>
            <a:r>
              <a:rPr lang="en-US" sz="1800">
                <a:solidFill>
                  <a:srgbClr val="000000"/>
                </a:solidFill>
                <a:effectLst/>
                <a:latin typeface="Verdana" panose="020B0604030504040204" pitchFamily="34" charset="0"/>
                <a:ea typeface="Calibri" panose="020F0502020204030204" pitchFamily="34" charset="0"/>
              </a:rPr>
              <a:t>Unless there is an approved exemption on file, VDOE requires each regional center/program to submit SBAR data. To request an exemption, please complete 1 – 5.  Once the information is received, it will be reviewed by our office and determine whether your Regional Center/Program is exempt from submitting SBAR data.</a:t>
            </a:r>
            <a:r>
              <a:rPr lang="en-US" sz="1800">
                <a:solidFill>
                  <a:srgbClr val="000000"/>
                </a:solidFill>
                <a:effectLst/>
                <a:latin typeface="Arial" panose="020B0604020202020204" pitchFamily="34" charset="0"/>
                <a:ea typeface="Calibri" panose="020F0502020204030204" pitchFamily="34" charset="0"/>
              </a:rPr>
              <a:t>  </a:t>
            </a:r>
            <a:r>
              <a:rPr lang="en-US" sz="1800">
                <a:effectLst/>
                <a:latin typeface="Verdana" panose="020B0604030504040204" pitchFamily="34" charset="0"/>
                <a:ea typeface="Calibri" panose="020F0502020204030204" pitchFamily="34" charset="0"/>
                <a:cs typeface="Calibri" panose="020F0502020204030204" pitchFamily="34" charset="0"/>
              </a:rPr>
              <a:t>Please email responses to exemption questions and justification to </a:t>
            </a:r>
            <a:r>
              <a:rPr lang="en-US" sz="1800" u="sng">
                <a:solidFill>
                  <a:srgbClr val="0563C1"/>
                </a:solidFill>
                <a:effectLst/>
                <a:latin typeface="Verdana" panose="020B0604030504040204" pitchFamily="34" charset="0"/>
                <a:ea typeface="Calibri" panose="020F0502020204030204" pitchFamily="34" charset="0"/>
                <a:cs typeface="Calibri" panose="020F0502020204030204" pitchFamily="34" charset="0"/>
                <a:hlinkClick r:id="rId3"/>
              </a:rPr>
              <a:t>resultshelp@doe.virginia.gov</a:t>
            </a:r>
            <a:r>
              <a:rPr lang="en-US" sz="1800">
                <a:effectLst/>
                <a:latin typeface="Verdana" panose="020B0604030504040204" pitchFamily="34" charset="0"/>
                <a:ea typeface="Calibri" panose="020F0502020204030204" pitchFamily="34" charset="0"/>
                <a:cs typeface="Calibri" panose="020F0502020204030204" pitchFamily="34" charset="0"/>
              </a:rPr>
              <a:t>.  VDOE will review the request and contact you once a decision has been made. </a:t>
            </a:r>
          </a:p>
          <a:p>
            <a:pPr marL="457200" lvl="1" indent="0" algn="l" rtl="0">
              <a:lnSpc>
                <a:spcPct val="100000"/>
              </a:lnSpc>
              <a:spcBef>
                <a:spcPts val="0"/>
              </a:spcBef>
              <a:spcAft>
                <a:spcPts val="0"/>
              </a:spcAft>
              <a:buSzPts val="1100"/>
              <a:buFont typeface="Arial" panose="020B0604020202020204" pitchFamily="34" charset="0"/>
              <a:buNone/>
            </a:pPr>
            <a:endParaRPr lang="en-US" sz="1800">
              <a:effectLst/>
              <a:latin typeface="Verdana" panose="020B0604030504040204" pitchFamily="34" charset="0"/>
              <a:cs typeface="Calibri" panose="020F0502020204030204" pitchFamily="34" charset="0"/>
            </a:endParaRPr>
          </a:p>
          <a:p>
            <a:pPr marL="457200" lvl="1" indent="0" algn="l" rtl="0">
              <a:lnSpc>
                <a:spcPct val="100000"/>
              </a:lnSpc>
              <a:spcBef>
                <a:spcPts val="0"/>
              </a:spcBef>
              <a:spcAft>
                <a:spcPts val="0"/>
              </a:spcAft>
              <a:buSzPts val="1100"/>
              <a:buFont typeface="Arial" panose="020B0604020202020204" pitchFamily="34" charset="0"/>
              <a:buNone/>
            </a:pPr>
            <a:r>
              <a:rPr lang="en-US" sz="1800">
                <a:effectLst/>
                <a:latin typeface="Verdana" panose="020B0604030504040204" pitchFamily="34" charset="0"/>
                <a:cs typeface="Calibri" panose="020F0502020204030204" pitchFamily="34" charset="0"/>
              </a:rPr>
              <a:t>When the window opens for ERA in July, Regional Programs will be able enter your Exemption Request in SSWS, however, until then all questions must be answered and emailed to ResultsHelp.  </a:t>
            </a:r>
            <a:endParaRPr/>
          </a:p>
        </p:txBody>
      </p:sp>
    </p:spTree>
    <p:extLst>
      <p:ext uri="{BB962C8B-B14F-4D97-AF65-F5344CB8AC3E}">
        <p14:creationId xmlns:p14="http://schemas.microsoft.com/office/powerpoint/2010/main" val="2440722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DDA28-A9E5-470C-8A90-D17729306CEC}" type="slidenum">
              <a:rPr lang="en-US" smtClean="0"/>
              <a:t>9</a:t>
            </a:fld>
            <a:endParaRPr lang="en-US"/>
          </a:p>
        </p:txBody>
      </p:sp>
    </p:spTree>
    <p:extLst>
      <p:ext uri="{BB962C8B-B14F-4D97-AF65-F5344CB8AC3E}">
        <p14:creationId xmlns:p14="http://schemas.microsoft.com/office/powerpoint/2010/main" val="1012664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Rectangle 7" descr="VDOE Logo"/>
          <p:cNvSpPr/>
          <p:nvPr userDrawn="1"/>
        </p:nvSpPr>
        <p:spPr>
          <a:xfrm>
            <a:off x="2020701" y="919537"/>
            <a:ext cx="10893915" cy="5938463"/>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2178121" y="5751826"/>
            <a:ext cx="9513869" cy="692497"/>
          </a:xfrm>
          <a:prstGeom prst="rect">
            <a:avLst/>
          </a:prstGeom>
          <a:noFill/>
        </p:spPr>
        <p:txBody>
          <a:bodyPr wrap="square" rtlCol="0">
            <a:spAutoFit/>
          </a:bodyPr>
          <a:lstStyle/>
          <a:p>
            <a:pPr algn="r"/>
            <a:r>
              <a:rPr lang="en-US" sz="3900" b="1">
                <a:solidFill>
                  <a:schemeClr val="tx1">
                    <a:alpha val="20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05403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6C96A5-1280-4BBD-93AB-AD67D678B93B}" type="datetime1">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29391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334416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383235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859DFB-BBD1-424E-8E61-D0F07BC8954A}" type="datetime1">
              <a:rPr lang="en-US" smtClean="0"/>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a:p>
        </p:txBody>
      </p:sp>
      <p:sp>
        <p:nvSpPr>
          <p:cNvPr id="7"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412666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431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61139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867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77683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2"/>
        <p:cNvGrpSpPr/>
        <p:nvPr/>
      </p:nvGrpSpPr>
      <p:grpSpPr>
        <a:xfrm>
          <a:off x="0" y="0"/>
          <a:ext cx="0" cy="0"/>
          <a:chOff x="0" y="0"/>
          <a:chExt cx="0" cy="0"/>
        </a:xfrm>
      </p:grpSpPr>
      <p:pic>
        <p:nvPicPr>
          <p:cNvPr id="13" name="Google Shape;13;p2"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1" cy="6854653"/>
          </a:xfrm>
          <a:prstGeom prst="rect">
            <a:avLst/>
          </a:prstGeom>
          <a:noFill/>
          <a:ln>
            <a:noFill/>
          </a:ln>
        </p:spPr>
      </p:pic>
      <p:sp>
        <p:nvSpPr>
          <p:cNvPr id="14" name="Google Shape;14;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2"/>
          <p:cNvSpPr txBox="1">
            <a:spLocks noGrp="1"/>
          </p:cNvSpPr>
          <p:nvPr>
            <p:ph type="ctrTitle"/>
          </p:nvPr>
        </p:nvSpPr>
        <p:spPr>
          <a:xfrm>
            <a:off x="1524000" y="2235199"/>
            <a:ext cx="9144000" cy="2387700"/>
          </a:xfrm>
          <a:prstGeom prst="rect">
            <a:avLst/>
          </a:prstGeom>
          <a:solidFill>
            <a:schemeClr val="lt1">
              <a:alpha val="61568"/>
            </a:schemeClr>
          </a:solidFill>
          <a:ln w="79375" cap="rnd" cmpd="sng">
            <a:solidFill>
              <a:srgbClr val="C00000">
                <a:alpha val="77647"/>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445341" y="4714875"/>
            <a:ext cx="9144000" cy="1028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C22536"/>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901A28"/>
              </a:buClr>
              <a:buSzPts val="1600"/>
              <a:buNone/>
              <a:defRPr sz="1600"/>
            </a:lvl4pPr>
            <a:lvl5pPr lvl="4" algn="ctr">
              <a:lnSpc>
                <a:spcPct val="90000"/>
              </a:lnSpc>
              <a:spcBef>
                <a:spcPts val="500"/>
              </a:spcBef>
              <a:spcAft>
                <a:spcPts val="0"/>
              </a:spcAft>
              <a:buClr>
                <a:srgbClr val="52525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792169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2_Title and Content">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17" name="Google Shape;117;p1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118" name="Google Shape;118;p15" descr="VDOE Logo&#10;"/>
          <p:cNvPicPr preferRelativeResize="0"/>
          <p:nvPr/>
        </p:nvPicPr>
        <p:blipFill rotWithShape="1">
          <a:blip r:embed="rId3">
            <a:alphaModFix/>
          </a:blip>
          <a:srcRect/>
          <a:stretch/>
        </p:blipFill>
        <p:spPr>
          <a:xfrm>
            <a:off x="9622340" y="6116944"/>
            <a:ext cx="2531807" cy="843935"/>
          </a:xfrm>
          <a:prstGeom prst="rect">
            <a:avLst/>
          </a:prstGeom>
          <a:noFill/>
          <a:ln>
            <a:noFill/>
          </a:ln>
        </p:spPr>
      </p:pic>
    </p:spTree>
    <p:extLst>
      <p:ext uri="{BB962C8B-B14F-4D97-AF65-F5344CB8AC3E}">
        <p14:creationId xmlns:p14="http://schemas.microsoft.com/office/powerpoint/2010/main" val="3756174001"/>
      </p:ext>
    </p:extLst>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817396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39" name="Google Shape;39;p5" descr="VDOE Logo"/>
          <p:cNvPicPr preferRelativeResize="0"/>
          <p:nvPr/>
        </p:nvPicPr>
        <p:blipFill rotWithShape="1">
          <a:blip r:embed="rId3">
            <a:alphaModFix/>
          </a:blip>
          <a:srcRect/>
          <a:stretch/>
        </p:blipFill>
        <p:spPr>
          <a:xfrm>
            <a:off x="9622340" y="6116944"/>
            <a:ext cx="2531807" cy="843935"/>
          </a:xfrm>
          <a:prstGeom prst="rect">
            <a:avLst/>
          </a:prstGeom>
          <a:noFill/>
          <a:ln>
            <a:noFill/>
          </a:ln>
        </p:spPr>
      </p:pic>
    </p:spTree>
    <p:extLst>
      <p:ext uri="{BB962C8B-B14F-4D97-AF65-F5344CB8AC3E}">
        <p14:creationId xmlns:p14="http://schemas.microsoft.com/office/powerpoint/2010/main" val="97295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7" name="Rectangle 6" descr="VDOE Logo"/>
          <p:cNvSpPr/>
          <p:nvPr userDrawn="1"/>
        </p:nvSpPr>
        <p:spPr>
          <a:xfrm>
            <a:off x="2020701" y="919537"/>
            <a:ext cx="10893915" cy="5938463"/>
          </a:xfrm>
          <a:prstGeom prst="rect">
            <a:avLst/>
          </a:prstGeom>
          <a:blipFill dpi="0" rotWithShape="1">
            <a:blip r:embed="rId2">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2178121" y="5751826"/>
            <a:ext cx="9513869" cy="692497"/>
          </a:xfrm>
          <a:prstGeom prst="rect">
            <a:avLst/>
          </a:prstGeom>
          <a:noFill/>
        </p:spPr>
        <p:txBody>
          <a:bodyPr wrap="square" rtlCol="0">
            <a:spAutoFit/>
          </a:bodyPr>
          <a:lstStyle/>
          <a:p>
            <a:pPr algn="r"/>
            <a:r>
              <a:rPr lang="en-US" sz="3900" b="1">
                <a:solidFill>
                  <a:schemeClr val="tx1">
                    <a:alpha val="7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158173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878497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720E70-56EB-42D6-915F-EA4C717EB9E4}" type="datetime1">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221612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408869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36961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56991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6C96A5-1280-4BBD-93AB-AD67D678B93B}" type="datetime1">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59526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7/19/2023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a:p>
        </p:txBody>
      </p:sp>
    </p:spTree>
    <p:extLst>
      <p:ext uri="{BB962C8B-B14F-4D97-AF65-F5344CB8AC3E}">
        <p14:creationId xmlns:p14="http://schemas.microsoft.com/office/powerpoint/2010/main" val="246808779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4" r:id="rId3"/>
    <p:sldLayoutId id="2147483686" r:id="rId4"/>
    <p:sldLayoutId id="2147483674" r:id="rId5"/>
    <p:sldLayoutId id="2147483687" r:id="rId6"/>
    <p:sldLayoutId id="2147483675" r:id="rId7"/>
    <p:sldLayoutId id="2147483691" r:id="rId8"/>
    <p:sldLayoutId id="2147483676" r:id="rId9"/>
    <p:sldLayoutId id="2147483689" r:id="rId10"/>
    <p:sldLayoutId id="2147483677" r:id="rId11"/>
    <p:sldLayoutId id="2147483690" r:id="rId12"/>
    <p:sldLayoutId id="2147483678" r:id="rId13"/>
    <p:sldLayoutId id="2147483679" r:id="rId14"/>
    <p:sldLayoutId id="2147483680" r:id="rId15"/>
    <p:sldLayoutId id="2147483681" r:id="rId16"/>
    <p:sldLayoutId id="2147483688" r:id="rId17"/>
    <p:sldLayoutId id="2147483692" r:id="rId18"/>
    <p:sldLayoutId id="2147483693" r:id="rId19"/>
    <p:sldLayoutId id="2147483694"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doe.virginia.gov/home/showpublisheddocument/34287/638053053269900000"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doe.virginia.gov/data-policy-funding/data-reports/data-collection/student-behavior-and-administrative-response-collection"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mailto:resultshelp@doe.Virginia.gov" TargetMode="External"/><Relationship Id="rId4" Type="http://schemas.openxmlformats.org/officeDocument/2006/relationships/hyperlink" Target="mailto:patricia.mealy@doe.virginia.gov"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mailto:ResultHelp@doe.virginia.gov"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199" y="1130909"/>
            <a:ext cx="7016015" cy="2387600"/>
          </a:xfrm>
        </p:spPr>
        <p:txBody>
          <a:bodyPr>
            <a:noAutofit/>
          </a:bodyPr>
          <a:lstStyle/>
          <a:p>
            <a:r>
              <a:rPr lang="en-US" sz="4400"/>
              <a:t>Student Behavior and Administrative Response Data Collection</a:t>
            </a:r>
          </a:p>
        </p:txBody>
      </p:sp>
      <p:sp>
        <p:nvSpPr>
          <p:cNvPr id="3" name="Subtitle 2"/>
          <p:cNvSpPr>
            <a:spLocks noGrp="1"/>
          </p:cNvSpPr>
          <p:nvPr>
            <p:ph type="subTitle" idx="1"/>
          </p:nvPr>
        </p:nvSpPr>
        <p:spPr>
          <a:xfrm>
            <a:off x="838200" y="3626596"/>
            <a:ext cx="5254951" cy="1655762"/>
          </a:xfrm>
        </p:spPr>
        <p:txBody>
          <a:bodyPr/>
          <a:lstStyle/>
          <a:p>
            <a:r>
              <a:rPr lang="en-US" b="1">
                <a:solidFill>
                  <a:srgbClr val="000000"/>
                </a:solidFill>
              </a:rPr>
              <a:t>2022-2023 Mid-Year Review</a:t>
            </a:r>
          </a:p>
        </p:txBody>
      </p:sp>
      <p:sp>
        <p:nvSpPr>
          <p:cNvPr id="4" name="Slide Number Placeholder 3"/>
          <p:cNvSpPr>
            <a:spLocks noGrp="1"/>
          </p:cNvSpPr>
          <p:nvPr>
            <p:ph type="sldNum" sz="quarter" idx="12"/>
          </p:nvPr>
        </p:nvSpPr>
        <p:spPr/>
        <p:txBody>
          <a:bodyPr/>
          <a:lstStyle/>
          <a:p>
            <a:fld id="{B2102BAA-C61A-4A39-BDF1-4340D572B82C}" type="slidenum">
              <a:rPr lang="en-US" smtClean="0"/>
              <a:t>1</a:t>
            </a:fld>
            <a:endParaRPr lang="en-US"/>
          </a:p>
        </p:txBody>
      </p:sp>
    </p:spTree>
    <p:extLst>
      <p:ext uri="{BB962C8B-B14F-4D97-AF65-F5344CB8AC3E}">
        <p14:creationId xmlns:p14="http://schemas.microsoft.com/office/powerpoint/2010/main" val="631499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072BB2-941B-CB27-9536-703150083E9F}"/>
              </a:ext>
            </a:extLst>
          </p:cNvPr>
          <p:cNvSpPr>
            <a:spLocks noGrp="1"/>
          </p:cNvSpPr>
          <p:nvPr>
            <p:ph idx="1"/>
          </p:nvPr>
        </p:nvSpPr>
        <p:spPr>
          <a:xfrm>
            <a:off x="838199" y="1458930"/>
            <a:ext cx="10665941" cy="4718033"/>
          </a:xfrm>
        </p:spPr>
        <p:txBody>
          <a:bodyPr vert="horz" lIns="91440" tIns="45720" rIns="91440" bIns="45720" rtlCol="0" anchor="t">
            <a:normAutofit fontScale="70000" lnSpcReduction="20000"/>
          </a:bodyPr>
          <a:lstStyle/>
          <a:p>
            <a:pPr marL="114300" lvl="0" indent="0" algn="l" rtl="0">
              <a:spcBef>
                <a:spcPts val="1000"/>
              </a:spcBef>
              <a:spcAft>
                <a:spcPts val="0"/>
              </a:spcAft>
              <a:buSzPts val="1800"/>
              <a:buNone/>
            </a:pPr>
            <a:endParaRPr lang="en-US" sz="3100" dirty="0">
              <a:solidFill>
                <a:schemeClr val="tx1">
                  <a:lumMod val="60000"/>
                  <a:lumOff val="40000"/>
                </a:schemeClr>
              </a:solidFill>
            </a:endParaRPr>
          </a:p>
          <a:p>
            <a:pPr marL="114300" lvl="0" indent="0" algn="l" rtl="0">
              <a:spcBef>
                <a:spcPts val="1000"/>
              </a:spcBef>
              <a:spcAft>
                <a:spcPts val="0"/>
              </a:spcAft>
              <a:buSzPts val="1800"/>
              <a:buNone/>
            </a:pPr>
            <a:r>
              <a:rPr lang="en-US" sz="3100" dirty="0">
                <a:solidFill>
                  <a:schemeClr val="tx1">
                    <a:lumMod val="60000"/>
                    <a:lumOff val="40000"/>
                  </a:schemeClr>
                </a:solidFill>
              </a:rPr>
              <a:t>A new edit has been added to prevent divisions from reporting duplicate data.</a:t>
            </a:r>
          </a:p>
          <a:p>
            <a:pPr marL="114300" indent="0">
              <a:buSzPts val="1800"/>
              <a:buNone/>
            </a:pPr>
            <a:endParaRPr lang="en-US" sz="2000" dirty="0">
              <a:solidFill>
                <a:schemeClr val="tx1">
                  <a:lumMod val="75000"/>
                </a:schemeClr>
              </a:solidFill>
              <a:ea typeface="+mn-lt"/>
              <a:cs typeface="+mn-lt"/>
            </a:endParaRPr>
          </a:p>
          <a:p>
            <a:pPr marL="685800" indent="-571500">
              <a:buSzPts val="1800"/>
              <a:buFont typeface="Wingdings" panose="05000000000000000000" pitchFamily="2" charset="2"/>
              <a:buChar char="v"/>
            </a:pPr>
            <a:r>
              <a:rPr lang="en-US" sz="2000" dirty="0">
                <a:solidFill>
                  <a:schemeClr val="tx1">
                    <a:lumMod val="75000"/>
                  </a:schemeClr>
                </a:solidFill>
                <a:ea typeface="+mn-lt"/>
                <a:cs typeface="+mn-lt"/>
              </a:rPr>
              <a:t>The edit looks for an event with the same Local Event Id, State Testing Id, Behavior Code and Enrolled School has already been reported.</a:t>
            </a:r>
            <a:endParaRPr lang="en-US" sz="2000" dirty="0">
              <a:solidFill>
                <a:schemeClr val="tx1">
                  <a:lumMod val="75000"/>
                </a:schemeClr>
              </a:solidFill>
              <a:cs typeface="Calibri"/>
            </a:endParaRPr>
          </a:p>
          <a:p>
            <a:pPr lvl="2">
              <a:buSzPts val="1800"/>
            </a:pPr>
            <a:r>
              <a:rPr lang="en-US" dirty="0">
                <a:solidFill>
                  <a:srgbClr val="002060"/>
                </a:solidFill>
                <a:cs typeface="Calibri"/>
              </a:rPr>
              <a:t>Criticality Status: </a:t>
            </a:r>
            <a:r>
              <a:rPr lang="en-US" dirty="0">
                <a:solidFill>
                  <a:schemeClr val="tx1">
                    <a:lumMod val="60000"/>
                    <a:lumOff val="40000"/>
                  </a:schemeClr>
                </a:solidFill>
                <a:cs typeface="Calibri"/>
              </a:rPr>
              <a:t>FATAL</a:t>
            </a:r>
          </a:p>
          <a:p>
            <a:pPr marL="114300" lvl="0" indent="0" algn="l" rtl="0">
              <a:spcBef>
                <a:spcPts val="1000"/>
              </a:spcBef>
              <a:spcAft>
                <a:spcPts val="0"/>
              </a:spcAft>
              <a:buSzPts val="1800"/>
              <a:buNone/>
            </a:pPr>
            <a:endParaRPr lang="en-US" sz="2000" dirty="0">
              <a:solidFill>
                <a:schemeClr val="tx1">
                  <a:lumMod val="60000"/>
                  <a:lumOff val="40000"/>
                </a:schemeClr>
              </a:solidFill>
              <a:latin typeface="Calibri"/>
              <a:cs typeface="Calibri"/>
            </a:endParaRPr>
          </a:p>
          <a:p>
            <a:pPr marL="114300" lvl="0" indent="0" algn="l" rtl="0">
              <a:spcBef>
                <a:spcPts val="1000"/>
              </a:spcBef>
              <a:spcAft>
                <a:spcPts val="0"/>
              </a:spcAft>
              <a:buSzPts val="1800"/>
              <a:buNone/>
            </a:pPr>
            <a:r>
              <a:rPr lang="en-US" sz="2000" dirty="0">
                <a:solidFill>
                  <a:srgbClr val="002060"/>
                </a:solidFill>
              </a:rPr>
              <a:t>Examples of duplicated data:</a:t>
            </a:r>
            <a:endParaRPr lang="en-US" sz="2000" dirty="0">
              <a:solidFill>
                <a:srgbClr val="002060"/>
              </a:solidFill>
              <a:cs typeface="Calibri"/>
            </a:endParaRPr>
          </a:p>
          <a:p>
            <a:pPr marL="571500" indent="-457200" algn="just">
              <a:buSzPts val="1800"/>
              <a:buFont typeface="Wingdings" panose="05000000000000000000" pitchFamily="2" charset="2"/>
              <a:buChar char="v"/>
            </a:pPr>
            <a:r>
              <a:rPr lang="en-US" sz="2000" dirty="0">
                <a:solidFill>
                  <a:schemeClr val="tx1">
                    <a:lumMod val="60000"/>
                    <a:lumOff val="40000"/>
                  </a:schemeClr>
                </a:solidFill>
              </a:rPr>
              <a:t>Example 1: </a:t>
            </a:r>
            <a:r>
              <a:rPr lang="en-US" sz="2000" dirty="0">
                <a:solidFill>
                  <a:srgbClr val="002060"/>
                </a:solidFill>
              </a:rPr>
              <a:t>When an event occurs at a regional program, the data should be submitted by the regional program.  The data should not be included in the division’s file. </a:t>
            </a:r>
            <a:endParaRPr lang="en-US" sz="2000" dirty="0">
              <a:solidFill>
                <a:srgbClr val="002060"/>
              </a:solidFill>
              <a:cs typeface="Calibri"/>
            </a:endParaRPr>
          </a:p>
          <a:p>
            <a:pPr marL="571500" indent="-457200" algn="just">
              <a:buSzPts val="1800"/>
              <a:buFont typeface="Wingdings" panose="05000000000000000000" pitchFamily="2" charset="2"/>
              <a:buChar char="v"/>
            </a:pPr>
            <a:r>
              <a:rPr lang="en-US" sz="2000" dirty="0">
                <a:solidFill>
                  <a:schemeClr val="tx1">
                    <a:lumMod val="60000"/>
                    <a:lumOff val="40000"/>
                  </a:schemeClr>
                </a:solidFill>
              </a:rPr>
              <a:t>Example 2:</a:t>
            </a:r>
            <a:r>
              <a:rPr lang="en-US" sz="2000" dirty="0">
                <a:solidFill>
                  <a:schemeClr val="tx1">
                    <a:lumMod val="60000"/>
                    <a:lumOff val="40000"/>
                  </a:schemeClr>
                </a:solidFill>
                <a:ea typeface="+mn-lt"/>
                <a:cs typeface="+mn-lt"/>
              </a:rPr>
              <a:t> </a:t>
            </a:r>
            <a:r>
              <a:rPr lang="en-US" sz="2000" dirty="0">
                <a:solidFill>
                  <a:srgbClr val="000000"/>
                </a:solidFill>
                <a:ea typeface="+mn-lt"/>
                <a:cs typeface="+mn-lt"/>
              </a:rPr>
              <a:t>Multiple divisions should not be reporting the same student and event. There are instances where the same event could involve students from multiple school divisions where the home schools' administrators respond, and that would require the divisions to contact VDOE to receive an assigned event id</a:t>
            </a:r>
            <a:endParaRPr lang="en-US" sz="2000" dirty="0">
              <a:solidFill>
                <a:srgbClr val="000000"/>
              </a:solidFill>
              <a:cs typeface="Calibri"/>
            </a:endParaRPr>
          </a:p>
          <a:p>
            <a:pPr marL="114300" indent="0" algn="just">
              <a:buSzPts val="1800"/>
              <a:buNone/>
            </a:pPr>
            <a:r>
              <a:rPr lang="en-US" sz="3100" dirty="0">
                <a:solidFill>
                  <a:srgbClr val="002060"/>
                </a:solidFill>
              </a:rPr>
              <a:t>  </a:t>
            </a:r>
            <a:endParaRPr lang="en-US" sz="3100" dirty="0">
              <a:solidFill>
                <a:srgbClr val="002060"/>
              </a:solidFill>
              <a:cs typeface="Calibri"/>
            </a:endParaRPr>
          </a:p>
          <a:p>
            <a:pPr marL="114300" indent="0" algn="just">
              <a:buSzPts val="1800"/>
              <a:buNone/>
            </a:pPr>
            <a:r>
              <a:rPr lang="en-US" dirty="0">
                <a:solidFill>
                  <a:srgbClr val="002060"/>
                </a:solidFill>
              </a:rPr>
              <a:t>  </a:t>
            </a:r>
            <a:endParaRPr lang="en-US" dirty="0">
              <a:solidFill>
                <a:srgbClr val="002060"/>
              </a:solidFill>
              <a:cs typeface="Calibri"/>
            </a:endParaRPr>
          </a:p>
          <a:p>
            <a:pPr marL="571500" indent="-457200">
              <a:buSzPts val="1800"/>
            </a:pPr>
            <a:endParaRPr lang="en-US" dirty="0">
              <a:solidFill>
                <a:srgbClr val="002060"/>
              </a:solidFill>
            </a:endParaRPr>
          </a:p>
          <a:p>
            <a:pPr marL="114300" indent="0">
              <a:buSzPts val="1800"/>
              <a:buNone/>
            </a:pPr>
            <a:r>
              <a:rPr lang="en-US" dirty="0">
                <a:solidFill>
                  <a:srgbClr val="002060"/>
                </a:solidFill>
              </a:rPr>
              <a:t>  </a:t>
            </a:r>
            <a:endParaRPr lang="en-US" dirty="0">
              <a:solidFill>
                <a:srgbClr val="002060"/>
              </a:solidFill>
              <a:cs typeface="Calibri"/>
            </a:endParaRPr>
          </a:p>
          <a:p>
            <a:pPr marL="114300" indent="0">
              <a:buSzPts val="1800"/>
              <a:buNone/>
            </a:pPr>
            <a:endParaRPr lang="en-US" dirty="0">
              <a:solidFill>
                <a:srgbClr val="002060"/>
              </a:solidFill>
              <a:cs typeface="Calibri"/>
            </a:endParaRPr>
          </a:p>
          <a:p>
            <a:endParaRPr lang="en-US" dirty="0"/>
          </a:p>
        </p:txBody>
      </p:sp>
      <p:sp>
        <p:nvSpPr>
          <p:cNvPr id="5" name="Text Placeholder 4"/>
          <p:cNvSpPr>
            <a:spLocks noGrp="1"/>
          </p:cNvSpPr>
          <p:nvPr>
            <p:ph type="body" sz="quarter" idx="13"/>
          </p:nvPr>
        </p:nvSpPr>
        <p:spPr>
          <a:solidFill>
            <a:schemeClr val="tx1"/>
          </a:solidFill>
        </p:spPr>
        <p:txBody>
          <a:bodyPr vert="horz" lIns="822960" tIns="640080" rIns="91440" bIns="45720" rtlCol="0" anchor="t">
            <a:normAutofit/>
          </a:bodyPr>
          <a:lstStyle/>
          <a:p>
            <a:pPr algn="ctr"/>
            <a:r>
              <a:rPr lang="en-US">
                <a:solidFill>
                  <a:schemeClr val="bg2"/>
                </a:solidFill>
              </a:rPr>
              <a:t> New Edit</a:t>
            </a:r>
          </a:p>
        </p:txBody>
      </p:sp>
    </p:spTree>
    <p:extLst>
      <p:ext uri="{BB962C8B-B14F-4D97-AF65-F5344CB8AC3E}">
        <p14:creationId xmlns:p14="http://schemas.microsoft.com/office/powerpoint/2010/main" val="3770846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9"/>
          <p:cNvSpPr txBox="1">
            <a:spLocks noGrp="1"/>
          </p:cNvSpPr>
          <p:nvPr>
            <p:ph type="title" idx="4294967295"/>
          </p:nvPr>
        </p:nvSpPr>
        <p:spPr>
          <a:xfrm>
            <a:off x="0" y="13419"/>
            <a:ext cx="12192000" cy="1325563"/>
          </a:xfrm>
          <a:prstGeom prst="rect">
            <a:avLst/>
          </a:prstGeom>
          <a:solidFill>
            <a:schemeClr val="dk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1800"/>
              <a:buFont typeface="Georgia"/>
              <a:buNone/>
            </a:pPr>
            <a:r>
              <a:rPr lang="en-US">
                <a:solidFill>
                  <a:schemeClr val="lt1"/>
                </a:solidFill>
              </a:rPr>
              <a:t>Using Suspension Sanctions</a:t>
            </a:r>
            <a:endParaRPr>
              <a:solidFill>
                <a:schemeClr val="lt1"/>
              </a:solidFill>
            </a:endParaRPr>
          </a:p>
        </p:txBody>
      </p:sp>
      <p:sp>
        <p:nvSpPr>
          <p:cNvPr id="343" name="Google Shape;343;p49"/>
          <p:cNvSpPr txBox="1">
            <a:spLocks noGrp="1"/>
          </p:cNvSpPr>
          <p:nvPr>
            <p:ph type="body" idx="4294967295"/>
          </p:nvPr>
        </p:nvSpPr>
        <p:spPr>
          <a:xfrm>
            <a:off x="785090" y="1825625"/>
            <a:ext cx="10515600" cy="4351338"/>
          </a:xfrm>
          <a:prstGeom prst="rect">
            <a:avLst/>
          </a:prstGeom>
          <a:noFill/>
          <a:ln>
            <a:noFill/>
          </a:ln>
        </p:spPr>
        <p:txBody>
          <a:bodyPr spcFirstLastPara="1" wrap="square" lIns="91425" tIns="45700" rIns="91425" bIns="45700" anchor="t" anchorCtr="0">
            <a:normAutofit/>
          </a:bodyPr>
          <a:lstStyle/>
          <a:p>
            <a:pPr marL="914400" lvl="1" indent="-228600" algn="l" rtl="0">
              <a:lnSpc>
                <a:spcPct val="90000"/>
              </a:lnSpc>
              <a:spcBef>
                <a:spcPts val="0"/>
              </a:spcBef>
              <a:spcAft>
                <a:spcPts val="0"/>
              </a:spcAft>
              <a:buSzPts val="1800"/>
              <a:buNone/>
            </a:pPr>
            <a:endParaRPr>
              <a:solidFill>
                <a:srgbClr val="000000"/>
              </a:solidFill>
            </a:endParaRPr>
          </a:p>
          <a:p>
            <a:pPr marL="914400" lvl="1" indent="-228600" algn="l" rtl="0">
              <a:lnSpc>
                <a:spcPct val="90000"/>
              </a:lnSpc>
              <a:spcBef>
                <a:spcPts val="0"/>
              </a:spcBef>
              <a:spcAft>
                <a:spcPts val="0"/>
              </a:spcAft>
              <a:buSzPts val="1800"/>
              <a:buNone/>
            </a:pPr>
            <a:endParaRPr sz="2400">
              <a:solidFill>
                <a:srgbClr val="000000"/>
              </a:solidFill>
            </a:endParaRPr>
          </a:p>
          <a:p>
            <a:pPr marL="0" lvl="0" indent="0" algn="l" rtl="0">
              <a:lnSpc>
                <a:spcPct val="90000"/>
              </a:lnSpc>
              <a:spcBef>
                <a:spcPts val="1000"/>
              </a:spcBef>
              <a:spcAft>
                <a:spcPts val="0"/>
              </a:spcAft>
              <a:buSzPts val="1800"/>
              <a:buNone/>
            </a:pPr>
            <a:r>
              <a:rPr lang="en-US"/>
              <a:t> </a:t>
            </a:r>
            <a:endParaRPr/>
          </a:p>
        </p:txBody>
      </p:sp>
      <p:graphicFrame>
        <p:nvGraphicFramePr>
          <p:cNvPr id="344" name="Google Shape;344;p49"/>
          <p:cNvGraphicFramePr/>
          <p:nvPr>
            <p:extLst>
              <p:ext uri="{D42A27DB-BD31-4B8C-83A1-F6EECF244321}">
                <p14:modId xmlns:p14="http://schemas.microsoft.com/office/powerpoint/2010/main" val="1333983831"/>
              </p:ext>
            </p:extLst>
          </p:nvPr>
        </p:nvGraphicFramePr>
        <p:xfrm>
          <a:off x="0" y="1338982"/>
          <a:ext cx="12191999" cy="5421660"/>
        </p:xfrm>
        <a:graphic>
          <a:graphicData uri="http://schemas.openxmlformats.org/drawingml/2006/table">
            <a:tbl>
              <a:tblPr firstRow="1" bandRow="1">
                <a:noFill/>
              </a:tblPr>
              <a:tblGrid>
                <a:gridCol w="1541929">
                  <a:extLst>
                    <a:ext uri="{9D8B030D-6E8A-4147-A177-3AD203B41FA5}">
                      <a16:colId xmlns:a16="http://schemas.microsoft.com/office/drawing/2014/main" val="20000"/>
                    </a:ext>
                  </a:extLst>
                </a:gridCol>
                <a:gridCol w="3451412">
                  <a:extLst>
                    <a:ext uri="{9D8B030D-6E8A-4147-A177-3AD203B41FA5}">
                      <a16:colId xmlns:a16="http://schemas.microsoft.com/office/drawing/2014/main" val="1410584540"/>
                    </a:ext>
                  </a:extLst>
                </a:gridCol>
                <a:gridCol w="5495365">
                  <a:extLst>
                    <a:ext uri="{9D8B030D-6E8A-4147-A177-3AD203B41FA5}">
                      <a16:colId xmlns:a16="http://schemas.microsoft.com/office/drawing/2014/main" val="20002"/>
                    </a:ext>
                  </a:extLst>
                </a:gridCol>
                <a:gridCol w="1703293">
                  <a:extLst>
                    <a:ext uri="{9D8B030D-6E8A-4147-A177-3AD203B41FA5}">
                      <a16:colId xmlns:a16="http://schemas.microsoft.com/office/drawing/2014/main" val="2776615733"/>
                    </a:ext>
                  </a:extLst>
                </a:gridCol>
              </a:tblGrid>
              <a:tr h="1104469">
                <a:tc>
                  <a:txBody>
                    <a:bodyPr/>
                    <a:lstStyle/>
                    <a:p>
                      <a:pPr marL="0" marR="0" lvl="0" indent="0" algn="ctr" rtl="0">
                        <a:spcBef>
                          <a:spcPts val="0"/>
                        </a:spcBef>
                        <a:spcAft>
                          <a:spcPts val="0"/>
                        </a:spcAft>
                        <a:buNone/>
                      </a:pPr>
                      <a:r>
                        <a:rPr lang="en-US" sz="2200" strike="noStrike"/>
                        <a:t>Disciplinary Sanction Code</a:t>
                      </a:r>
                      <a:endParaRPr sz="2200" strike="noStrike"/>
                    </a:p>
                  </a:txBody>
                  <a:tcPr marL="91450" marR="91450" marT="45725" marB="45725">
                    <a:solidFill>
                      <a:schemeClr val="bg2">
                        <a:lumMod val="85000"/>
                      </a:schemeClr>
                    </a:solidFill>
                  </a:tcPr>
                </a:tc>
                <a:tc>
                  <a:txBody>
                    <a:bodyPr/>
                    <a:lstStyle/>
                    <a:p>
                      <a:pPr marL="0" marR="0" lvl="0" indent="0" algn="ctr" rtl="0">
                        <a:spcBef>
                          <a:spcPts val="0"/>
                        </a:spcBef>
                        <a:spcAft>
                          <a:spcPts val="0"/>
                        </a:spcAft>
                        <a:buNone/>
                      </a:pPr>
                      <a:r>
                        <a:rPr lang="en-US" sz="2200" strike="noStrike"/>
                        <a:t>Description</a:t>
                      </a:r>
                      <a:endParaRPr sz="2200" strike="noStrike"/>
                    </a:p>
                  </a:txBody>
                  <a:tcPr marL="91450" marR="91450" marT="45725" marB="45725">
                    <a:solidFill>
                      <a:schemeClr val="bg2">
                        <a:lumMod val="85000"/>
                      </a:schemeClr>
                    </a:solidFill>
                  </a:tcPr>
                </a:tc>
                <a:tc>
                  <a:txBody>
                    <a:bodyPr/>
                    <a:lstStyle/>
                    <a:p>
                      <a:pPr marL="0" marR="0" lvl="0" indent="0" algn="ctr" rtl="0">
                        <a:spcBef>
                          <a:spcPts val="0"/>
                        </a:spcBef>
                        <a:spcAft>
                          <a:spcPts val="0"/>
                        </a:spcAft>
                        <a:buNone/>
                      </a:pPr>
                      <a:r>
                        <a:rPr lang="en-US" sz="2200" strike="noStrike"/>
                        <a:t>Edit </a:t>
                      </a:r>
                      <a:endParaRPr sz="2200" strike="noStrike"/>
                    </a:p>
                  </a:txBody>
                  <a:tcPr marL="91450" marR="91450" marT="45725" marB="45725">
                    <a:solidFill>
                      <a:schemeClr val="bg2">
                        <a:lumMod val="85000"/>
                      </a:schemeClr>
                    </a:solidFill>
                  </a:tcPr>
                </a:tc>
                <a:tc>
                  <a:txBody>
                    <a:bodyPr/>
                    <a:lstStyle/>
                    <a:p>
                      <a:pPr marL="0" marR="0" lvl="0" indent="0" algn="ctr" rtl="0">
                        <a:spcBef>
                          <a:spcPts val="0"/>
                        </a:spcBef>
                        <a:spcAft>
                          <a:spcPts val="0"/>
                        </a:spcAft>
                        <a:buNone/>
                      </a:pPr>
                      <a:r>
                        <a:rPr lang="en-US" sz="2200" strike="noStrike"/>
                        <a:t>Criticality </a:t>
                      </a:r>
                    </a:p>
                    <a:p>
                      <a:pPr marL="0" marR="0" lvl="0" indent="0" algn="ctr" rtl="0">
                        <a:spcBef>
                          <a:spcPts val="0"/>
                        </a:spcBef>
                        <a:spcAft>
                          <a:spcPts val="0"/>
                        </a:spcAft>
                        <a:buNone/>
                      </a:pPr>
                      <a:r>
                        <a:rPr lang="en-US" sz="2200" strike="noStrike"/>
                        <a:t>Status</a:t>
                      </a:r>
                      <a:endParaRPr sz="2200" strike="noStrike"/>
                    </a:p>
                  </a:txBody>
                  <a:tcPr marL="91450" marR="91450" marT="45725" marB="45725">
                    <a:solidFill>
                      <a:schemeClr val="bg2">
                        <a:lumMod val="85000"/>
                      </a:schemeClr>
                    </a:solidFill>
                  </a:tcPr>
                </a:tc>
                <a:extLst>
                  <a:ext uri="{0D108BD9-81ED-4DB2-BD59-A6C34878D82A}">
                    <a16:rowId xmlns:a16="http://schemas.microsoft.com/office/drawing/2014/main" val="10000"/>
                  </a:ext>
                </a:extLst>
              </a:tr>
              <a:tr h="963137">
                <a:tc>
                  <a:txBody>
                    <a:bodyPr/>
                    <a:lstStyle/>
                    <a:p>
                      <a:pPr marL="0" marR="0" lvl="0" indent="0" algn="l" rtl="0">
                        <a:spcBef>
                          <a:spcPts val="0"/>
                        </a:spcBef>
                        <a:spcAft>
                          <a:spcPts val="0"/>
                        </a:spcAft>
                        <a:buNone/>
                      </a:pPr>
                      <a:r>
                        <a:rPr lang="en-US" sz="2200" strike="noStrike">
                          <a:solidFill>
                            <a:schemeClr val="tx1">
                              <a:lumMod val="60000"/>
                              <a:lumOff val="40000"/>
                            </a:schemeClr>
                          </a:solidFill>
                        </a:rPr>
                        <a:t>STS1</a:t>
                      </a:r>
                      <a:endParaRPr sz="2200" strike="noStrike">
                        <a:solidFill>
                          <a:schemeClr val="tx1">
                            <a:lumMod val="60000"/>
                            <a:lumOff val="40000"/>
                          </a:schemeClr>
                        </a:solidFill>
                      </a:endParaRPr>
                    </a:p>
                  </a:txBody>
                  <a:tcPr marL="91450" marR="91450" marT="45725" marB="45725"/>
                </a:tc>
                <a:tc>
                  <a:txBody>
                    <a:bodyPr/>
                    <a:lstStyle/>
                    <a:p>
                      <a:pPr marL="0" marR="0" lvl="0" indent="0" algn="l" rtl="0">
                        <a:spcBef>
                          <a:spcPts val="0"/>
                        </a:spcBef>
                        <a:spcAft>
                          <a:spcPts val="0"/>
                        </a:spcAft>
                        <a:buNone/>
                      </a:pPr>
                      <a:r>
                        <a:rPr lang="en-US" sz="2200" strike="noStrike"/>
                        <a:t>Short Term Suspension with Instructional Services </a:t>
                      </a:r>
                      <a:endParaRPr sz="2200" strike="noStrike"/>
                    </a:p>
                  </a:txBody>
                  <a:tcPr marL="91450" marR="91450" marT="45725" marB="45725"/>
                </a:tc>
                <a:tc>
                  <a:txBody>
                    <a:bodyPr/>
                    <a:lstStyle/>
                    <a:p>
                      <a:pPr marL="0" marR="0" lvl="0" indent="0" algn="l" rtl="0">
                        <a:spcBef>
                          <a:spcPts val="0"/>
                        </a:spcBef>
                        <a:spcAft>
                          <a:spcPts val="0"/>
                        </a:spcAft>
                        <a:buNone/>
                      </a:pPr>
                      <a:r>
                        <a:rPr lang="en-US" sz="2200" strike="noStrike"/>
                        <a:t>Less than or equal to 10 Days Sanctioned</a:t>
                      </a:r>
                      <a:endParaRPr sz="2200" strike="noStrike"/>
                    </a:p>
                  </a:txBody>
                  <a:tcPr marL="91450" marR="91450" marT="45725" marB="45725"/>
                </a:tc>
                <a:tc>
                  <a:txBody>
                    <a:bodyPr/>
                    <a:lstStyle/>
                    <a:p>
                      <a:pPr marL="0" marR="0" lvl="0" indent="0" algn="l" rtl="0">
                        <a:spcBef>
                          <a:spcPts val="0"/>
                        </a:spcBef>
                        <a:spcAft>
                          <a:spcPts val="0"/>
                        </a:spcAft>
                        <a:buNone/>
                      </a:pPr>
                      <a:r>
                        <a:rPr lang="en-US" sz="2200" strike="noStrike"/>
                        <a:t>Warning</a:t>
                      </a:r>
                      <a:endParaRPr sz="2200" strike="noStrike"/>
                    </a:p>
                  </a:txBody>
                  <a:tcPr marL="91450" marR="91450" marT="45725" marB="45725"/>
                </a:tc>
                <a:extLst>
                  <a:ext uri="{0D108BD9-81ED-4DB2-BD59-A6C34878D82A}">
                    <a16:rowId xmlns:a16="http://schemas.microsoft.com/office/drawing/2014/main" val="10001"/>
                  </a:ext>
                </a:extLst>
              </a:tr>
              <a:tr h="1147800">
                <a:tc>
                  <a:txBody>
                    <a:bodyPr/>
                    <a:lstStyle/>
                    <a:p>
                      <a:pPr marL="0" marR="0" lvl="0" indent="0" algn="l" rtl="0">
                        <a:spcBef>
                          <a:spcPts val="0"/>
                        </a:spcBef>
                        <a:spcAft>
                          <a:spcPts val="0"/>
                        </a:spcAft>
                        <a:buNone/>
                      </a:pPr>
                      <a:r>
                        <a:rPr lang="en-US" sz="2200" strike="noStrike">
                          <a:solidFill>
                            <a:schemeClr val="tx1">
                              <a:lumMod val="60000"/>
                              <a:lumOff val="40000"/>
                            </a:schemeClr>
                          </a:solidFill>
                        </a:rPr>
                        <a:t>LTS1</a:t>
                      </a:r>
                      <a:endParaRPr sz="2200" strike="noStrike">
                        <a:solidFill>
                          <a:schemeClr val="tx1">
                            <a:lumMod val="60000"/>
                            <a:lumOff val="40000"/>
                          </a:schemeClr>
                        </a:solidFill>
                      </a:endParaRPr>
                    </a:p>
                  </a:txBody>
                  <a:tcPr marL="91450" marR="91450" marT="45725" marB="45725"/>
                </a:tc>
                <a:tc>
                  <a:txBody>
                    <a:bodyPr/>
                    <a:lstStyle/>
                    <a:p>
                      <a:pPr marL="0" marR="0" lvl="0" indent="0" algn="l" rtl="0">
                        <a:spcBef>
                          <a:spcPts val="0"/>
                        </a:spcBef>
                        <a:spcAft>
                          <a:spcPts val="0"/>
                        </a:spcAft>
                        <a:buNone/>
                      </a:pPr>
                      <a:r>
                        <a:rPr lang="en-US" sz="2200" strike="noStrike"/>
                        <a:t>Long Term Suspension with Instructional Services </a:t>
                      </a:r>
                      <a:endParaRPr sz="2200" strike="noStrike"/>
                    </a:p>
                  </a:txBody>
                  <a:tcPr marL="91450" marR="91450" marT="45725" marB="45725"/>
                </a:tc>
                <a:tc>
                  <a:txBody>
                    <a:bodyPr/>
                    <a:lstStyle/>
                    <a:p>
                      <a:pPr marL="0" marR="0" lvl="0" indent="0" algn="l" rtl="0">
                        <a:spcBef>
                          <a:spcPts val="0"/>
                        </a:spcBef>
                        <a:spcAft>
                          <a:spcPts val="0"/>
                        </a:spcAft>
                        <a:buNone/>
                      </a:pPr>
                      <a:r>
                        <a:rPr lang="en-US" sz="2200" strike="noStrike"/>
                        <a:t>11 – 45 Days Sanctioned</a:t>
                      </a:r>
                    </a:p>
                    <a:p>
                      <a:pPr marL="0" marR="0" lvl="0" indent="0" algn="l" rtl="0">
                        <a:spcBef>
                          <a:spcPts val="0"/>
                        </a:spcBef>
                        <a:spcAft>
                          <a:spcPts val="0"/>
                        </a:spcAft>
                        <a:buNone/>
                      </a:pPr>
                      <a:r>
                        <a:rPr lang="en-US" sz="2200" strike="noStrike"/>
                        <a:t>46 – 364 Days Sanctioned when Aggravating Circumstances Flag is Y</a:t>
                      </a:r>
                      <a:endParaRPr sz="2200" strike="noStrike"/>
                    </a:p>
                  </a:txBody>
                  <a:tcPr marL="91450" marR="91450" marT="45725" marB="45725"/>
                </a:tc>
                <a:tc>
                  <a:txBody>
                    <a:bodyPr/>
                    <a:lstStyle/>
                    <a:p>
                      <a:pPr marL="0" marR="0" lvl="0" indent="0" algn="l" rtl="0">
                        <a:spcBef>
                          <a:spcPts val="0"/>
                        </a:spcBef>
                        <a:spcAft>
                          <a:spcPts val="0"/>
                        </a:spcAft>
                        <a:buNone/>
                      </a:pPr>
                      <a:r>
                        <a:rPr lang="en-US" sz="2200" strike="noStrike"/>
                        <a:t>Warning</a:t>
                      </a:r>
                      <a:endParaRPr sz="2200" strike="noStrike"/>
                    </a:p>
                  </a:txBody>
                  <a:tcPr marL="91450" marR="91450" marT="45725" marB="45725"/>
                </a:tc>
                <a:extLst>
                  <a:ext uri="{0D108BD9-81ED-4DB2-BD59-A6C34878D82A}">
                    <a16:rowId xmlns:a16="http://schemas.microsoft.com/office/drawing/2014/main" val="10002"/>
                  </a:ext>
                </a:extLst>
              </a:tr>
              <a:tr h="1057835">
                <a:tc>
                  <a:txBody>
                    <a:bodyPr/>
                    <a:lstStyle/>
                    <a:p>
                      <a:pPr marL="0" marR="0" lvl="0" indent="0" algn="l" rtl="0">
                        <a:spcBef>
                          <a:spcPts val="0"/>
                        </a:spcBef>
                        <a:spcAft>
                          <a:spcPts val="0"/>
                        </a:spcAft>
                        <a:buNone/>
                      </a:pPr>
                      <a:r>
                        <a:rPr lang="en-US" sz="2200" strike="noStrike">
                          <a:solidFill>
                            <a:schemeClr val="tx1">
                              <a:lumMod val="60000"/>
                              <a:lumOff val="40000"/>
                            </a:schemeClr>
                          </a:solidFill>
                        </a:rPr>
                        <a:t>EX1 </a:t>
                      </a:r>
                      <a:endParaRPr sz="2200" strike="noStrike">
                        <a:solidFill>
                          <a:schemeClr val="tx1">
                            <a:lumMod val="60000"/>
                            <a:lumOff val="40000"/>
                          </a:schemeClr>
                        </a:solidFill>
                      </a:endParaRPr>
                    </a:p>
                  </a:txBody>
                  <a:tcPr marL="91450" marR="91450" marT="45725" marB="45725"/>
                </a:tc>
                <a:tc>
                  <a:txBody>
                    <a:bodyPr/>
                    <a:lstStyle/>
                    <a:p>
                      <a:pPr marL="0" marR="0" lvl="0" indent="0" algn="l" rtl="0">
                        <a:spcBef>
                          <a:spcPts val="0"/>
                        </a:spcBef>
                        <a:spcAft>
                          <a:spcPts val="0"/>
                        </a:spcAft>
                        <a:buNone/>
                      </a:pPr>
                      <a:r>
                        <a:rPr lang="en-US" sz="2200" strike="noStrike"/>
                        <a:t>Expulsion with Instructional Support Services </a:t>
                      </a:r>
                      <a:endParaRPr sz="2200" strike="noStrike"/>
                    </a:p>
                  </a:txBody>
                  <a:tcPr marL="91450" marR="91450" marT="45725" marB="45725"/>
                </a:tc>
                <a:tc>
                  <a:txBody>
                    <a:bodyPr/>
                    <a:lstStyle/>
                    <a:p>
                      <a:pPr marL="0" marR="0" lvl="0" indent="0" algn="l" rtl="0">
                        <a:spcBef>
                          <a:spcPts val="0"/>
                        </a:spcBef>
                        <a:spcAft>
                          <a:spcPts val="0"/>
                        </a:spcAft>
                        <a:buNone/>
                      </a:pPr>
                      <a:r>
                        <a:rPr lang="en-US" sz="2200" strike="noStrike"/>
                        <a:t>365 Days Sanctioned </a:t>
                      </a:r>
                      <a:endParaRPr sz="2200" strike="noStrike"/>
                    </a:p>
                  </a:txBody>
                  <a:tcPr marL="91450" marR="91450" marT="45725" marB="45725"/>
                </a:tc>
                <a:tc>
                  <a:txBody>
                    <a:bodyPr/>
                    <a:lstStyle/>
                    <a:p>
                      <a:pPr marL="0" marR="0" lvl="0" indent="0" algn="l" rtl="0">
                        <a:spcBef>
                          <a:spcPts val="0"/>
                        </a:spcBef>
                        <a:spcAft>
                          <a:spcPts val="0"/>
                        </a:spcAft>
                        <a:buNone/>
                      </a:pPr>
                      <a:r>
                        <a:rPr lang="en-US" sz="2200" strike="noStrike"/>
                        <a:t>Warning</a:t>
                      </a:r>
                      <a:endParaRPr sz="2200" strike="noStrike"/>
                    </a:p>
                  </a:txBody>
                  <a:tcPr marL="91450" marR="91450" marT="45725" marB="45725"/>
                </a:tc>
                <a:extLst>
                  <a:ext uri="{0D108BD9-81ED-4DB2-BD59-A6C34878D82A}">
                    <a16:rowId xmlns:a16="http://schemas.microsoft.com/office/drawing/2014/main" val="10003"/>
                  </a:ext>
                </a:extLst>
              </a:tr>
              <a:tr h="1148419">
                <a:tc>
                  <a:txBody>
                    <a:bodyPr/>
                    <a:lstStyle/>
                    <a:p>
                      <a:pPr marL="0" marR="0" lvl="0" indent="0" algn="l" rtl="0">
                        <a:spcBef>
                          <a:spcPts val="0"/>
                        </a:spcBef>
                        <a:spcAft>
                          <a:spcPts val="0"/>
                        </a:spcAft>
                        <a:buNone/>
                      </a:pPr>
                      <a:r>
                        <a:rPr lang="en-US" sz="2200" strike="noStrike">
                          <a:solidFill>
                            <a:schemeClr val="tx1">
                              <a:lumMod val="60000"/>
                              <a:lumOff val="40000"/>
                            </a:schemeClr>
                          </a:solidFill>
                        </a:rPr>
                        <a:t>EX2</a:t>
                      </a:r>
                      <a:endParaRPr sz="2200" strike="noStrike">
                        <a:solidFill>
                          <a:schemeClr val="tx1">
                            <a:lumMod val="60000"/>
                            <a:lumOff val="40000"/>
                          </a:schemeClr>
                        </a:solidFill>
                      </a:endParaRPr>
                    </a:p>
                  </a:txBody>
                  <a:tcPr marL="91450" marR="91450" marT="45725" marB="45725"/>
                </a:tc>
                <a:tc>
                  <a:txBody>
                    <a:bodyPr/>
                    <a:lstStyle/>
                    <a:p>
                      <a:pPr marL="0" marR="0" lvl="0" indent="0" algn="l" rtl="0">
                        <a:spcBef>
                          <a:spcPts val="0"/>
                        </a:spcBef>
                        <a:spcAft>
                          <a:spcPts val="0"/>
                        </a:spcAft>
                        <a:buNone/>
                      </a:pPr>
                      <a:r>
                        <a:rPr lang="en-US" sz="2200" strike="noStrike"/>
                        <a:t>Expulsion without Instructional Support Services </a:t>
                      </a:r>
                      <a:endParaRPr sz="2200" strike="noStrike"/>
                    </a:p>
                  </a:txBody>
                  <a:tcPr marL="91450" marR="91450" marT="45725" marB="45725"/>
                </a:tc>
                <a:tc>
                  <a:txBody>
                    <a:bodyPr/>
                    <a:lstStyle/>
                    <a:p>
                      <a:pPr marL="0" marR="0" lvl="0" indent="0" algn="l" rtl="0">
                        <a:spcBef>
                          <a:spcPts val="0"/>
                        </a:spcBef>
                        <a:spcAft>
                          <a:spcPts val="0"/>
                        </a:spcAft>
                        <a:buNone/>
                      </a:pPr>
                      <a:r>
                        <a:rPr lang="en-US" sz="2200" strike="noStrike"/>
                        <a:t>365 Days Sanctioned</a:t>
                      </a:r>
                      <a:endParaRPr sz="2200" strike="noStrike"/>
                    </a:p>
                  </a:txBody>
                  <a:tcPr marL="91450" marR="91450" marT="45725" marB="45725"/>
                </a:tc>
                <a:tc>
                  <a:txBody>
                    <a:bodyPr/>
                    <a:lstStyle/>
                    <a:p>
                      <a:pPr marL="0" marR="0" lvl="0" indent="0" algn="l" rtl="0">
                        <a:spcBef>
                          <a:spcPts val="0"/>
                        </a:spcBef>
                        <a:spcAft>
                          <a:spcPts val="0"/>
                        </a:spcAft>
                        <a:buNone/>
                      </a:pPr>
                      <a:r>
                        <a:rPr lang="en-US" sz="2200" strike="noStrike"/>
                        <a:t>Warning</a:t>
                      </a:r>
                      <a:endParaRPr sz="2200" strike="noStrike"/>
                    </a:p>
                  </a:txBody>
                  <a:tcPr marL="91450" marR="91450" marT="45725" marB="45725"/>
                </a:tc>
                <a:extLst>
                  <a:ext uri="{0D108BD9-81ED-4DB2-BD59-A6C34878D82A}">
                    <a16:rowId xmlns:a16="http://schemas.microsoft.com/office/drawing/2014/main" val="3320409282"/>
                  </a:ext>
                </a:extLst>
              </a:tr>
            </a:tbl>
          </a:graphicData>
        </a:graphic>
      </p:graphicFrame>
    </p:spTree>
    <p:extLst>
      <p:ext uri="{BB962C8B-B14F-4D97-AF65-F5344CB8AC3E}">
        <p14:creationId xmlns:p14="http://schemas.microsoft.com/office/powerpoint/2010/main" val="87033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072BB2-941B-CB27-9536-703150083E9F}"/>
              </a:ext>
            </a:extLst>
          </p:cNvPr>
          <p:cNvSpPr>
            <a:spLocks noGrp="1"/>
          </p:cNvSpPr>
          <p:nvPr>
            <p:ph idx="1"/>
          </p:nvPr>
        </p:nvSpPr>
        <p:spPr>
          <a:xfrm>
            <a:off x="838199" y="1458930"/>
            <a:ext cx="10665941" cy="4718033"/>
          </a:xfrm>
        </p:spPr>
        <p:txBody>
          <a:bodyPr vert="horz" lIns="91440" tIns="45720" rIns="91440" bIns="45720" rtlCol="0" anchor="t">
            <a:normAutofit fontScale="92500" lnSpcReduction="10000"/>
          </a:bodyPr>
          <a:lstStyle/>
          <a:p>
            <a:pPr marL="114300" indent="0">
              <a:buSzPts val="1800"/>
              <a:buNone/>
            </a:pPr>
            <a:r>
              <a:rPr lang="en-US" sz="2600" b="1" dirty="0">
                <a:solidFill>
                  <a:srgbClr val="000000"/>
                </a:solidFill>
                <a:effectLst/>
                <a:ea typeface="Times New Roman" panose="02020603050405020304" pitchFamily="18" charset="0"/>
              </a:rPr>
              <a:t>Suspensions over 10 days should be reported as LTS only (not STS for days 1-10 and LTS for days over 10)</a:t>
            </a:r>
            <a:r>
              <a:rPr lang="en-US" sz="2600" dirty="0">
                <a:solidFill>
                  <a:srgbClr val="000000"/>
                </a:solidFill>
                <a:effectLst/>
                <a:ea typeface="Times New Roman" panose="02020603050405020304" pitchFamily="18" charset="0"/>
              </a:rPr>
              <a:t> </a:t>
            </a:r>
          </a:p>
          <a:p>
            <a:pPr marL="114300" indent="0">
              <a:buSzPts val="1800"/>
              <a:buNone/>
            </a:pPr>
            <a:endParaRPr lang="en-US" sz="2400" dirty="0">
              <a:solidFill>
                <a:srgbClr val="000000"/>
              </a:solidFill>
              <a:ea typeface="Calibri" panose="020F0502020204030204" pitchFamily="34" charset="0"/>
            </a:endParaRPr>
          </a:p>
          <a:p>
            <a:pPr marL="114300" indent="0">
              <a:buSzPts val="1800"/>
              <a:buNone/>
            </a:pPr>
            <a:r>
              <a:rPr lang="en-US" sz="2400" dirty="0">
                <a:solidFill>
                  <a:schemeClr val="tx1">
                    <a:lumMod val="60000"/>
                    <a:lumOff val="40000"/>
                  </a:schemeClr>
                </a:solidFill>
                <a:ea typeface="Calibri" panose="020F0502020204030204" pitchFamily="34" charset="0"/>
              </a:rPr>
              <a:t>Example:  </a:t>
            </a:r>
            <a:r>
              <a:rPr lang="en-US" sz="2000" dirty="0">
                <a:solidFill>
                  <a:srgbClr val="000000"/>
                </a:solidFill>
                <a:ea typeface="Calibri" panose="020F0502020204030204" pitchFamily="34" charset="0"/>
              </a:rPr>
              <a:t>The principal immediately suspended Thomas for 10 days for possession of drugs.   The School Board met and decided to add 5 additional days to his suspension; meaning Thomas was suspended for a total of 15 days.  </a:t>
            </a:r>
            <a:endParaRPr lang="en-US" sz="2000" dirty="0">
              <a:solidFill>
                <a:srgbClr val="000000"/>
              </a:solidFill>
              <a:ea typeface="Calibri" panose="020F0502020204030204" pitchFamily="34" charset="0"/>
              <a:cs typeface="Calibri"/>
            </a:endParaRPr>
          </a:p>
          <a:p>
            <a:pPr marL="114300" indent="0">
              <a:buSzPts val="1800"/>
              <a:buNone/>
            </a:pPr>
            <a:endParaRPr lang="en-US" sz="2000" dirty="0">
              <a:effectLst/>
              <a:ea typeface="Calibri" panose="020F0502020204030204" pitchFamily="34" charset="0"/>
            </a:endParaRPr>
          </a:p>
          <a:p>
            <a:pPr marL="114300" indent="0">
              <a:buSzPts val="1800"/>
              <a:buNone/>
            </a:pPr>
            <a:endParaRPr lang="en-US" sz="2000" dirty="0">
              <a:effectLst/>
              <a:ea typeface="Calibri" panose="020F0502020204030204" pitchFamily="34" charset="0"/>
            </a:endParaRPr>
          </a:p>
          <a:p>
            <a:pPr marL="114300" lvl="0" indent="0" algn="l" rtl="0">
              <a:spcBef>
                <a:spcPts val="1000"/>
              </a:spcBef>
              <a:spcAft>
                <a:spcPts val="0"/>
              </a:spcAft>
              <a:buSzPts val="1800"/>
              <a:buNone/>
            </a:pPr>
            <a:r>
              <a:rPr lang="en-US" sz="1700" dirty="0">
                <a:solidFill>
                  <a:schemeClr val="tx1">
                    <a:lumMod val="60000"/>
                    <a:lumOff val="40000"/>
                  </a:schemeClr>
                </a:solidFill>
              </a:rPr>
              <a:t>Administrative Record</a:t>
            </a:r>
            <a:r>
              <a:rPr lang="en-US" dirty="0">
                <a:solidFill>
                  <a:srgbClr val="002060"/>
                </a:solidFill>
              </a:rPr>
              <a:t>  </a:t>
            </a:r>
          </a:p>
          <a:p>
            <a:pPr marL="571500" indent="-457200">
              <a:buSzPts val="1800"/>
            </a:pPr>
            <a:endParaRPr lang="en-US" dirty="0">
              <a:solidFill>
                <a:srgbClr val="002060"/>
              </a:solidFill>
            </a:endParaRPr>
          </a:p>
          <a:p>
            <a:pPr marL="114300" lvl="0" indent="0" algn="l" rtl="0">
              <a:spcBef>
                <a:spcPts val="1000"/>
              </a:spcBef>
              <a:spcAft>
                <a:spcPts val="0"/>
              </a:spcAft>
              <a:buSzPts val="1800"/>
              <a:buNone/>
            </a:pPr>
            <a:r>
              <a:rPr lang="en-US" dirty="0">
                <a:solidFill>
                  <a:srgbClr val="002060"/>
                </a:solidFill>
              </a:rPr>
              <a:t>  </a:t>
            </a:r>
          </a:p>
          <a:p>
            <a:pPr marL="114300" lvl="0" indent="0" algn="l" rtl="0">
              <a:spcBef>
                <a:spcPts val="1000"/>
              </a:spcBef>
              <a:spcAft>
                <a:spcPts val="0"/>
              </a:spcAft>
              <a:buSzPts val="1800"/>
              <a:buNone/>
            </a:pPr>
            <a:r>
              <a:rPr lang="en-US" dirty="0">
                <a:solidFill>
                  <a:srgbClr val="002060"/>
                </a:solidFill>
              </a:rPr>
              <a:t> </a:t>
            </a:r>
          </a:p>
          <a:p>
            <a:endParaRPr lang="en-US" dirty="0"/>
          </a:p>
        </p:txBody>
      </p:sp>
      <p:sp>
        <p:nvSpPr>
          <p:cNvPr id="5" name="Text Placeholder 4"/>
          <p:cNvSpPr>
            <a:spLocks noGrp="1"/>
          </p:cNvSpPr>
          <p:nvPr>
            <p:ph type="body" sz="quarter" idx="13"/>
          </p:nvPr>
        </p:nvSpPr>
        <p:spPr>
          <a:solidFill>
            <a:schemeClr val="tx1"/>
          </a:solidFill>
        </p:spPr>
        <p:txBody>
          <a:bodyPr>
            <a:normAutofit/>
          </a:bodyPr>
          <a:lstStyle/>
          <a:p>
            <a:pPr algn="ctr"/>
            <a:r>
              <a:rPr lang="en-US">
                <a:solidFill>
                  <a:schemeClr val="bg2"/>
                </a:solidFill>
              </a:rPr>
              <a:t> Using Suspensions Sanctions Cont.</a:t>
            </a:r>
          </a:p>
        </p:txBody>
      </p:sp>
      <p:graphicFrame>
        <p:nvGraphicFramePr>
          <p:cNvPr id="3" name="Table 2">
            <a:extLst>
              <a:ext uri="{FF2B5EF4-FFF2-40B4-BE49-F238E27FC236}">
                <a16:creationId xmlns:a16="http://schemas.microsoft.com/office/drawing/2014/main" id="{20BCFAC1-74B9-85D6-5443-8ED5D3D3B5D1}"/>
              </a:ext>
            </a:extLst>
          </p:cNvPr>
          <p:cNvGraphicFramePr>
            <a:graphicFrameLocks noGrp="1"/>
          </p:cNvGraphicFramePr>
          <p:nvPr>
            <p:extLst>
              <p:ext uri="{D42A27DB-BD31-4B8C-83A1-F6EECF244321}">
                <p14:modId xmlns:p14="http://schemas.microsoft.com/office/powerpoint/2010/main" val="3616656908"/>
              </p:ext>
            </p:extLst>
          </p:nvPr>
        </p:nvGraphicFramePr>
        <p:xfrm>
          <a:off x="991518" y="4489674"/>
          <a:ext cx="10102468" cy="1294067"/>
        </p:xfrm>
        <a:graphic>
          <a:graphicData uri="http://schemas.openxmlformats.org/drawingml/2006/table">
            <a:tbl>
              <a:tblPr>
                <a:tableStyleId>{5C22544A-7EE6-4342-B048-85BDC9FD1C3A}</a:tableStyleId>
              </a:tblPr>
              <a:tblGrid>
                <a:gridCol w="740849">
                  <a:extLst>
                    <a:ext uri="{9D8B030D-6E8A-4147-A177-3AD203B41FA5}">
                      <a16:colId xmlns:a16="http://schemas.microsoft.com/office/drawing/2014/main" val="2142579070"/>
                    </a:ext>
                  </a:extLst>
                </a:gridCol>
                <a:gridCol w="698086">
                  <a:extLst>
                    <a:ext uri="{9D8B030D-6E8A-4147-A177-3AD203B41FA5}">
                      <a16:colId xmlns:a16="http://schemas.microsoft.com/office/drawing/2014/main" val="4205206548"/>
                    </a:ext>
                  </a:extLst>
                </a:gridCol>
                <a:gridCol w="1120061">
                  <a:extLst>
                    <a:ext uri="{9D8B030D-6E8A-4147-A177-3AD203B41FA5}">
                      <a16:colId xmlns:a16="http://schemas.microsoft.com/office/drawing/2014/main" val="3653830660"/>
                    </a:ext>
                  </a:extLst>
                </a:gridCol>
                <a:gridCol w="845581">
                  <a:extLst>
                    <a:ext uri="{9D8B030D-6E8A-4147-A177-3AD203B41FA5}">
                      <a16:colId xmlns:a16="http://schemas.microsoft.com/office/drawing/2014/main" val="3723999907"/>
                    </a:ext>
                  </a:extLst>
                </a:gridCol>
                <a:gridCol w="1240548">
                  <a:extLst>
                    <a:ext uri="{9D8B030D-6E8A-4147-A177-3AD203B41FA5}">
                      <a16:colId xmlns:a16="http://schemas.microsoft.com/office/drawing/2014/main" val="1475269186"/>
                    </a:ext>
                  </a:extLst>
                </a:gridCol>
                <a:gridCol w="1227902">
                  <a:extLst>
                    <a:ext uri="{9D8B030D-6E8A-4147-A177-3AD203B41FA5}">
                      <a16:colId xmlns:a16="http://schemas.microsoft.com/office/drawing/2014/main" val="1998488665"/>
                    </a:ext>
                  </a:extLst>
                </a:gridCol>
                <a:gridCol w="1159686">
                  <a:extLst>
                    <a:ext uri="{9D8B030D-6E8A-4147-A177-3AD203B41FA5}">
                      <a16:colId xmlns:a16="http://schemas.microsoft.com/office/drawing/2014/main" val="4118835078"/>
                    </a:ext>
                  </a:extLst>
                </a:gridCol>
                <a:gridCol w="955035">
                  <a:extLst>
                    <a:ext uri="{9D8B030D-6E8A-4147-A177-3AD203B41FA5}">
                      <a16:colId xmlns:a16="http://schemas.microsoft.com/office/drawing/2014/main" val="2842335004"/>
                    </a:ext>
                  </a:extLst>
                </a:gridCol>
                <a:gridCol w="1213510">
                  <a:extLst>
                    <a:ext uri="{9D8B030D-6E8A-4147-A177-3AD203B41FA5}">
                      <a16:colId xmlns:a16="http://schemas.microsoft.com/office/drawing/2014/main" val="77215872"/>
                    </a:ext>
                  </a:extLst>
                </a:gridCol>
                <a:gridCol w="901210">
                  <a:extLst>
                    <a:ext uri="{9D8B030D-6E8A-4147-A177-3AD203B41FA5}">
                      <a16:colId xmlns:a16="http://schemas.microsoft.com/office/drawing/2014/main" val="3116456336"/>
                    </a:ext>
                  </a:extLst>
                </a:gridCol>
              </a:tblGrid>
              <a:tr h="985709">
                <a:tc>
                  <a:txBody>
                    <a:bodyPr/>
                    <a:lstStyle/>
                    <a:p>
                      <a:pPr marL="0" marR="0" algn="ctr">
                        <a:lnSpc>
                          <a:spcPct val="107000"/>
                        </a:lnSpc>
                        <a:spcBef>
                          <a:spcPts val="0"/>
                        </a:spcBef>
                        <a:spcAft>
                          <a:spcPts val="0"/>
                        </a:spcAft>
                      </a:pPr>
                      <a:r>
                        <a:rPr lang="en-US" sz="1600">
                          <a:effectLst/>
                        </a:rPr>
                        <a:t>Record Type 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marL="0" marR="0" algn="ctr">
                        <a:lnSpc>
                          <a:spcPct val="107000"/>
                        </a:lnSpc>
                        <a:spcBef>
                          <a:spcPts val="0"/>
                        </a:spcBef>
                        <a:spcAft>
                          <a:spcPts val="0"/>
                        </a:spcAft>
                      </a:pPr>
                      <a:r>
                        <a:rPr lang="en-US" sz="1600">
                          <a:effectLst/>
                        </a:rPr>
                        <a:t>Local Event ID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marL="0" marR="0" algn="ctr">
                        <a:lnSpc>
                          <a:spcPct val="107000"/>
                        </a:lnSpc>
                        <a:spcBef>
                          <a:spcPts val="0"/>
                        </a:spcBef>
                        <a:spcAft>
                          <a:spcPts val="0"/>
                        </a:spcAft>
                      </a:pPr>
                      <a:r>
                        <a:rPr lang="en-US" sz="1600">
                          <a:effectLst/>
                        </a:rPr>
                        <a:t>State Testing ID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marL="0" marR="0" algn="ctr">
                        <a:lnSpc>
                          <a:spcPct val="107000"/>
                        </a:lnSpc>
                        <a:spcBef>
                          <a:spcPts val="0"/>
                        </a:spcBef>
                        <a:spcAft>
                          <a:spcPts val="0"/>
                        </a:spcAft>
                      </a:pPr>
                      <a:r>
                        <a:rPr lang="en-US" sz="1600">
                          <a:effectLst/>
                        </a:rPr>
                        <a:t>Behavior Code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marL="0" marR="0" algn="ctr">
                        <a:lnSpc>
                          <a:spcPct val="107000"/>
                        </a:lnSpc>
                        <a:spcBef>
                          <a:spcPts val="0"/>
                        </a:spcBef>
                        <a:spcAft>
                          <a:spcPts val="0"/>
                        </a:spcAft>
                      </a:pPr>
                      <a:r>
                        <a:rPr lang="en-US" sz="1600">
                          <a:effectLst/>
                        </a:rPr>
                        <a:t>Behavioral Intervention Code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marL="0" marR="0" algn="ctr">
                        <a:lnSpc>
                          <a:spcPct val="107000"/>
                        </a:lnSpc>
                        <a:spcBef>
                          <a:spcPts val="0"/>
                        </a:spcBef>
                        <a:spcAft>
                          <a:spcPts val="0"/>
                        </a:spcAft>
                      </a:pPr>
                      <a:r>
                        <a:rPr lang="en-US" sz="1600">
                          <a:effectLst/>
                        </a:rPr>
                        <a:t>Instructional Support Code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marL="0" marR="0" algn="ctr">
                        <a:lnSpc>
                          <a:spcPct val="107000"/>
                        </a:lnSpc>
                        <a:spcBef>
                          <a:spcPts val="0"/>
                        </a:spcBef>
                        <a:spcAft>
                          <a:spcPts val="0"/>
                        </a:spcAft>
                      </a:pPr>
                      <a:r>
                        <a:rPr lang="en-US" sz="1600">
                          <a:effectLst/>
                        </a:rPr>
                        <a:t>Disciplinary Sanction Code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marL="0" marR="0" algn="ctr">
                        <a:lnSpc>
                          <a:spcPct val="107000"/>
                        </a:lnSpc>
                        <a:spcBef>
                          <a:spcPts val="0"/>
                        </a:spcBef>
                        <a:spcAft>
                          <a:spcPts val="0"/>
                        </a:spcAft>
                      </a:pPr>
                      <a:r>
                        <a:rPr lang="en-US" sz="1600">
                          <a:effectLst/>
                        </a:rPr>
                        <a:t>Days Sanctioned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marL="0" marR="0" algn="ctr">
                        <a:lnSpc>
                          <a:spcPct val="107000"/>
                        </a:lnSpc>
                        <a:spcBef>
                          <a:spcPts val="0"/>
                        </a:spcBef>
                        <a:spcAft>
                          <a:spcPts val="0"/>
                        </a:spcAft>
                      </a:pPr>
                      <a:r>
                        <a:rPr lang="en-US" sz="1600">
                          <a:effectLst/>
                        </a:rPr>
                        <a:t>Alternate Placement Educational Agency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marL="0" marR="0" algn="ctr">
                        <a:lnSpc>
                          <a:spcPct val="107000"/>
                        </a:lnSpc>
                        <a:spcBef>
                          <a:spcPts val="0"/>
                        </a:spcBef>
                        <a:spcAft>
                          <a:spcPts val="0"/>
                        </a:spcAft>
                      </a:pPr>
                      <a:r>
                        <a:rPr lang="en-US" sz="1600">
                          <a:effectLst/>
                        </a:rPr>
                        <a:t>Alternate Placement School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1109778696"/>
                  </a:ext>
                </a:extLst>
              </a:tr>
              <a:tr h="239596">
                <a:tc>
                  <a:txBody>
                    <a:bodyPr/>
                    <a:lstStyle/>
                    <a:p>
                      <a:pPr marL="0" marR="0" algn="ctr">
                        <a:lnSpc>
                          <a:spcPct val="107000"/>
                        </a:lnSpc>
                        <a:spcBef>
                          <a:spcPts val="0"/>
                        </a:spcBef>
                        <a:spcAft>
                          <a:spcPts val="0"/>
                        </a:spcAft>
                      </a:pPr>
                      <a:r>
                        <a:rPr lang="en-US" sz="1600">
                          <a:effectLst/>
                        </a:rPr>
                        <a:t>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marL="0" marR="0" algn="ctr">
                        <a:lnSpc>
                          <a:spcPct val="107000"/>
                        </a:lnSpc>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marL="0" marR="0" algn="ctr">
                        <a:lnSpc>
                          <a:spcPct val="107000"/>
                        </a:lnSpc>
                        <a:spcBef>
                          <a:spcPts val="0"/>
                        </a:spcBef>
                        <a:spcAft>
                          <a:spcPts val="0"/>
                        </a:spcAft>
                      </a:pPr>
                      <a:r>
                        <a:rPr lang="en-US" sz="1600">
                          <a:effectLst/>
                        </a:rPr>
                        <a:t>1019995555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marL="0" marR="0" algn="ctr">
                        <a:lnSpc>
                          <a:spcPct val="107000"/>
                        </a:lnSpc>
                        <a:spcBef>
                          <a:spcPts val="0"/>
                        </a:spcBef>
                        <a:spcAft>
                          <a:spcPts val="0"/>
                        </a:spcAft>
                      </a:pPr>
                      <a:r>
                        <a:rPr lang="en-US" sz="1600">
                          <a:effectLst/>
                        </a:rPr>
                        <a:t>BESO5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tc>
                <a:tc>
                  <a:txBody>
                    <a:bodyPr/>
                    <a:lstStyle/>
                    <a:p>
                      <a:pPr marL="0" marR="0" algn="ctr">
                        <a:lnSpc>
                          <a:spcPct val="107000"/>
                        </a:lnSpc>
                        <a:spcBef>
                          <a:spcPts val="0"/>
                        </a:spcBef>
                        <a:spcAft>
                          <a:spcPts val="0"/>
                        </a:spcAft>
                      </a:pPr>
                      <a:r>
                        <a:rPr lang="en-US" sz="16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tc>
                <a:tc>
                  <a:txBody>
                    <a:bodyPr/>
                    <a:lstStyle/>
                    <a:p>
                      <a:pPr marL="0" marR="0" algn="ctr">
                        <a:lnSpc>
                          <a:spcPct val="107000"/>
                        </a:lnSpc>
                        <a:spcBef>
                          <a:spcPts val="0"/>
                        </a:spcBef>
                        <a:spcAft>
                          <a:spcPts val="0"/>
                        </a:spcAft>
                      </a:pPr>
                      <a:r>
                        <a:rPr lang="en-US" sz="1600">
                          <a:effectLst/>
                        </a:rPr>
                        <a:t>LTS1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tc>
                <a:tc>
                  <a:txBody>
                    <a:bodyPr/>
                    <a:lstStyle/>
                    <a:p>
                      <a:pPr marL="0" marR="0" algn="ctr">
                        <a:lnSpc>
                          <a:spcPct val="107000"/>
                        </a:lnSpc>
                        <a:spcBef>
                          <a:spcPts val="0"/>
                        </a:spcBef>
                        <a:spcAft>
                          <a:spcPts val="0"/>
                        </a:spcAft>
                      </a:pPr>
                      <a:r>
                        <a:rPr lang="en-US" sz="1600">
                          <a:effectLst/>
                        </a:rPr>
                        <a:t>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tc>
                <a:tc>
                  <a:txBody>
                    <a:bodyPr/>
                    <a:lstStyle/>
                    <a:p>
                      <a:pPr algn="ctr">
                        <a:lnSpc>
                          <a:spcPct val="107000"/>
                        </a:lnSpc>
                      </a:pPr>
                      <a:endParaRPr lang="en-US" sz="1600">
                        <a:effectLst/>
                        <a:latin typeface="Calibri" panose="020F0502020204030204" pitchFamily="34" charset="0"/>
                        <a:cs typeface="Times New Roman" panose="02020603050405020304" pitchFamily="18" charset="0"/>
                      </a:endParaRPr>
                    </a:p>
                  </a:txBody>
                  <a:tcPr marL="6350" marR="6350" marT="6350" marB="0" anchor="b"/>
                </a:tc>
                <a:tc>
                  <a:txBody>
                    <a:bodyPr/>
                    <a:lstStyle/>
                    <a:p>
                      <a:pPr algn="ctr">
                        <a:lnSpc>
                          <a:spcPct val="107000"/>
                        </a:lnSpc>
                      </a:pPr>
                      <a:endParaRPr lang="en-US" sz="1600">
                        <a:effectLst/>
                        <a:latin typeface="Calibri" panose="020F0502020204030204" pitchFamily="34" charset="0"/>
                        <a:cs typeface="Times New Roman" panose="02020603050405020304" pitchFamily="18" charset="0"/>
                      </a:endParaRPr>
                    </a:p>
                  </a:txBody>
                  <a:tcPr marL="6350" marR="6350" marT="6350" marB="0" anchor="b"/>
                </a:tc>
                <a:extLst>
                  <a:ext uri="{0D108BD9-81ED-4DB2-BD59-A6C34878D82A}">
                    <a16:rowId xmlns:a16="http://schemas.microsoft.com/office/drawing/2014/main" val="1560453382"/>
                  </a:ext>
                </a:extLst>
              </a:tr>
            </a:tbl>
          </a:graphicData>
        </a:graphic>
      </p:graphicFrame>
    </p:spTree>
    <p:extLst>
      <p:ext uri="{BB962C8B-B14F-4D97-AF65-F5344CB8AC3E}">
        <p14:creationId xmlns:p14="http://schemas.microsoft.com/office/powerpoint/2010/main" val="694519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2EA2DB-98C0-8483-2B06-D18145502E57}"/>
              </a:ext>
            </a:extLst>
          </p:cNvPr>
          <p:cNvSpPr>
            <a:spLocks noGrp="1"/>
          </p:cNvSpPr>
          <p:nvPr>
            <p:ph type="sldNum" sz="quarter" idx="12"/>
          </p:nvPr>
        </p:nvSpPr>
        <p:spPr/>
        <p:txBody>
          <a:bodyPr/>
          <a:lstStyle/>
          <a:p>
            <a:fld id="{B2102BAA-C61A-4A39-BDF1-4340D572B82C}" type="slidenum">
              <a:rPr lang="en-US" smtClean="0"/>
              <a:t>13</a:t>
            </a:fld>
            <a:endParaRPr lang="en-US"/>
          </a:p>
        </p:txBody>
      </p:sp>
      <p:sp>
        <p:nvSpPr>
          <p:cNvPr id="3" name="Content Placeholder 2">
            <a:extLst>
              <a:ext uri="{FF2B5EF4-FFF2-40B4-BE49-F238E27FC236}">
                <a16:creationId xmlns:a16="http://schemas.microsoft.com/office/drawing/2014/main" id="{23258C64-E546-5837-5BCA-C210BFD438DB}"/>
              </a:ext>
            </a:extLst>
          </p:cNvPr>
          <p:cNvSpPr>
            <a:spLocks noGrp="1"/>
          </p:cNvSpPr>
          <p:nvPr>
            <p:ph idx="1"/>
          </p:nvPr>
        </p:nvSpPr>
        <p:spPr/>
        <p:txBody>
          <a:bodyPr vert="horz" lIns="91440" tIns="45720" rIns="91440" bIns="45720" rtlCol="0" anchor="t">
            <a:normAutofit lnSpcReduction="10000"/>
          </a:bodyPr>
          <a:lstStyle/>
          <a:p>
            <a:r>
              <a:rPr lang="en-US">
                <a:solidFill>
                  <a:srgbClr val="000000"/>
                </a:solidFill>
              </a:rPr>
              <a:t>A New Error Status as of 2022-2023 EOY SBAR</a:t>
            </a:r>
            <a:endParaRPr lang="en-US">
              <a:solidFill>
                <a:srgbClr val="000000"/>
              </a:solidFill>
              <a:cs typeface="Calibri"/>
            </a:endParaRPr>
          </a:p>
          <a:p>
            <a:pPr lvl="1"/>
            <a:r>
              <a:rPr lang="en-US" sz="2800">
                <a:solidFill>
                  <a:srgbClr val="000000"/>
                </a:solidFill>
              </a:rPr>
              <a:t>Identifies entries that violate the Code of Virginia</a:t>
            </a:r>
            <a:endParaRPr lang="en-US" sz="2800">
              <a:solidFill>
                <a:srgbClr val="000000"/>
              </a:solidFill>
              <a:cs typeface="Calibri"/>
            </a:endParaRPr>
          </a:p>
          <a:p>
            <a:pPr lvl="2"/>
            <a:r>
              <a:rPr lang="en-US" sz="2800">
                <a:solidFill>
                  <a:srgbClr val="000000"/>
                </a:solidFill>
                <a:ea typeface="+mn-lt"/>
                <a:cs typeface="+mn-lt"/>
              </a:rPr>
              <a:t>The expectation is that divisions will review and apply the </a:t>
            </a:r>
            <a:r>
              <a:rPr lang="en-US" sz="2800" u="sng">
                <a:cs typeface="Calibri"/>
                <a:hlinkClick r:id="rId2"/>
              </a:rPr>
              <a:t>2021 Model Guidance for Positive, Preventive Code of Student Conduct Policy and Alternatives to Suspension</a:t>
            </a:r>
            <a:r>
              <a:rPr lang="en-US" sz="2800">
                <a:cs typeface="Calibri"/>
              </a:rPr>
              <a:t> </a:t>
            </a:r>
            <a:r>
              <a:rPr lang="en-US" sz="2800">
                <a:solidFill>
                  <a:srgbClr val="000000"/>
                </a:solidFill>
                <a:ea typeface="+mn-lt"/>
                <a:cs typeface="+mn-lt"/>
              </a:rPr>
              <a:t> and the Code of Virginia when responding to behaviors within events</a:t>
            </a:r>
            <a:endParaRPr lang="en-US" sz="2800">
              <a:solidFill>
                <a:srgbClr val="000000"/>
              </a:solidFill>
              <a:cs typeface="Calibri"/>
            </a:endParaRPr>
          </a:p>
          <a:p>
            <a:pPr lvl="2"/>
            <a:r>
              <a:rPr lang="en-US" sz="2800">
                <a:solidFill>
                  <a:srgbClr val="000000"/>
                </a:solidFill>
                <a:cs typeface="Calibri"/>
              </a:rPr>
              <a:t>It is important that what actually occurred is what is reported on SBAR. </a:t>
            </a:r>
            <a:r>
              <a:rPr lang="en-US" sz="2800" b="1">
                <a:solidFill>
                  <a:srgbClr val="000000"/>
                </a:solidFill>
                <a:cs typeface="Calibri"/>
              </a:rPr>
              <a:t>Do not change the data to align with the edit if that is not what actually occurred.  </a:t>
            </a:r>
            <a:endParaRPr lang="en-US" sz="2800" b="1">
              <a:solidFill>
                <a:srgbClr val="000000"/>
              </a:solidFill>
            </a:endParaRPr>
          </a:p>
          <a:p>
            <a:pPr lvl="1"/>
            <a:r>
              <a:rPr lang="en-US" sz="2800">
                <a:solidFill>
                  <a:srgbClr val="000000"/>
                </a:solidFill>
              </a:rPr>
              <a:t>Code Conflict status acts as a Warning (not a Fatal error), and will allow for a successful submission</a:t>
            </a:r>
            <a:endParaRPr lang="en-US" sz="2800">
              <a:solidFill>
                <a:srgbClr val="000000"/>
              </a:solidFill>
              <a:cs typeface="Calibri"/>
            </a:endParaRPr>
          </a:p>
          <a:p>
            <a:pPr lvl="1"/>
            <a:r>
              <a:rPr lang="en-US" sz="2800">
                <a:solidFill>
                  <a:srgbClr val="000000"/>
                </a:solidFill>
              </a:rPr>
              <a:t>An Explanation </a:t>
            </a:r>
            <a:r>
              <a:rPr lang="en-US" sz="2800" u="sng">
                <a:solidFill>
                  <a:srgbClr val="000000"/>
                </a:solidFill>
              </a:rPr>
              <a:t>is required</a:t>
            </a:r>
            <a:r>
              <a:rPr lang="en-US" sz="2800">
                <a:solidFill>
                  <a:srgbClr val="000000"/>
                </a:solidFill>
              </a:rPr>
              <a:t> for Code Conflict</a:t>
            </a:r>
            <a:endParaRPr lang="en-US" sz="2800">
              <a:solidFill>
                <a:srgbClr val="000000"/>
              </a:solidFill>
              <a:cs typeface="Calibri"/>
            </a:endParaRPr>
          </a:p>
          <a:p>
            <a:endParaRPr lang="en-US" sz="2400">
              <a:solidFill>
                <a:srgbClr val="000000"/>
              </a:solidFill>
              <a:cs typeface="Calibri"/>
            </a:endParaRPr>
          </a:p>
        </p:txBody>
      </p:sp>
      <p:sp>
        <p:nvSpPr>
          <p:cNvPr id="4" name="Text Placeholder 3">
            <a:extLst>
              <a:ext uri="{FF2B5EF4-FFF2-40B4-BE49-F238E27FC236}">
                <a16:creationId xmlns:a16="http://schemas.microsoft.com/office/drawing/2014/main" id="{8EBF008A-F671-A0CB-B9B0-D425E832BC5D}"/>
              </a:ext>
            </a:extLst>
          </p:cNvPr>
          <p:cNvSpPr>
            <a:spLocks noGrp="1"/>
          </p:cNvSpPr>
          <p:nvPr>
            <p:ph type="body" sz="quarter" idx="13"/>
          </p:nvPr>
        </p:nvSpPr>
        <p:spPr/>
        <p:txBody>
          <a:bodyPr/>
          <a:lstStyle/>
          <a:p>
            <a:pPr algn="ctr"/>
            <a:r>
              <a:rPr lang="en-US"/>
              <a:t>Code Conflict </a:t>
            </a:r>
          </a:p>
        </p:txBody>
      </p:sp>
    </p:spTree>
    <p:extLst>
      <p:ext uri="{BB962C8B-B14F-4D97-AF65-F5344CB8AC3E}">
        <p14:creationId xmlns:p14="http://schemas.microsoft.com/office/powerpoint/2010/main" val="1344825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4211-01AA-D419-683B-5BFD7DC5B7D1}"/>
              </a:ext>
            </a:extLst>
          </p:cNvPr>
          <p:cNvSpPr>
            <a:spLocks noGrp="1"/>
          </p:cNvSpPr>
          <p:nvPr>
            <p:ph type="ctrTitle"/>
          </p:nvPr>
        </p:nvSpPr>
        <p:spPr>
          <a:xfrm>
            <a:off x="838199" y="1130909"/>
            <a:ext cx="6761205" cy="2387600"/>
          </a:xfrm>
        </p:spPr>
        <p:txBody>
          <a:bodyPr>
            <a:normAutofit fontScale="90000"/>
          </a:bodyPr>
          <a:lstStyle/>
          <a:p>
            <a:r>
              <a:rPr lang="en-US"/>
              <a:t>2023-2024 </a:t>
            </a:r>
            <a:br>
              <a:rPr lang="en-US"/>
            </a:br>
            <a:r>
              <a:rPr lang="en-US"/>
              <a:t>School Year Updates</a:t>
            </a:r>
          </a:p>
        </p:txBody>
      </p:sp>
      <p:sp>
        <p:nvSpPr>
          <p:cNvPr id="3" name="Subtitle 2">
            <a:extLst>
              <a:ext uri="{FF2B5EF4-FFF2-40B4-BE49-F238E27FC236}">
                <a16:creationId xmlns:a16="http://schemas.microsoft.com/office/drawing/2014/main" id="{193117BE-4F44-EA09-550A-35F60C5F0057}"/>
              </a:ext>
            </a:extLst>
          </p:cNvPr>
          <p:cNvSpPr>
            <a:spLocks noGrp="1"/>
          </p:cNvSpPr>
          <p:nvPr>
            <p:ph type="subTitle" idx="1"/>
          </p:nvPr>
        </p:nvSpPr>
        <p:spPr>
          <a:xfrm>
            <a:off x="838200" y="3636221"/>
            <a:ext cx="5584634" cy="1655762"/>
          </a:xfrm>
        </p:spPr>
        <p:txBody>
          <a:bodyPr/>
          <a:lstStyle/>
          <a:p>
            <a:endParaRPr lang="en-US"/>
          </a:p>
          <a:p>
            <a:endParaRPr lang="en-US"/>
          </a:p>
        </p:txBody>
      </p:sp>
      <p:sp>
        <p:nvSpPr>
          <p:cNvPr id="4" name="Slide Number Placeholder 3">
            <a:extLst>
              <a:ext uri="{FF2B5EF4-FFF2-40B4-BE49-F238E27FC236}">
                <a16:creationId xmlns:a16="http://schemas.microsoft.com/office/drawing/2014/main" id="{0A08627E-81AC-D458-9445-E57055BBE497}"/>
              </a:ext>
            </a:extLst>
          </p:cNvPr>
          <p:cNvSpPr>
            <a:spLocks noGrp="1"/>
          </p:cNvSpPr>
          <p:nvPr>
            <p:ph type="sldNum" sz="quarter" idx="12"/>
          </p:nvPr>
        </p:nvSpPr>
        <p:spPr/>
        <p:txBody>
          <a:bodyPr/>
          <a:lstStyle/>
          <a:p>
            <a:fld id="{B2102BAA-C61A-4A39-BDF1-4340D572B82C}" type="slidenum">
              <a:rPr lang="en-US" smtClean="0"/>
              <a:t>14</a:t>
            </a:fld>
            <a:endParaRPr lang="en-US"/>
          </a:p>
        </p:txBody>
      </p:sp>
    </p:spTree>
    <p:extLst>
      <p:ext uri="{BB962C8B-B14F-4D97-AF65-F5344CB8AC3E}">
        <p14:creationId xmlns:p14="http://schemas.microsoft.com/office/powerpoint/2010/main" val="3186620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7FB0E4-E0F9-68C1-FA81-046EE1192434}"/>
              </a:ext>
            </a:extLst>
          </p:cNvPr>
          <p:cNvSpPr>
            <a:spLocks noGrp="1"/>
          </p:cNvSpPr>
          <p:nvPr>
            <p:ph type="sldNum" sz="quarter" idx="12"/>
          </p:nvPr>
        </p:nvSpPr>
        <p:spPr/>
        <p:txBody>
          <a:bodyPr/>
          <a:lstStyle/>
          <a:p>
            <a:fld id="{B2102BAA-C61A-4A39-BDF1-4340D572B82C}" type="slidenum">
              <a:rPr lang="en-US" smtClean="0"/>
              <a:t>15</a:t>
            </a:fld>
            <a:endParaRPr lang="en-US"/>
          </a:p>
        </p:txBody>
      </p:sp>
      <p:sp>
        <p:nvSpPr>
          <p:cNvPr id="3" name="Content Placeholder 2">
            <a:extLst>
              <a:ext uri="{FF2B5EF4-FFF2-40B4-BE49-F238E27FC236}">
                <a16:creationId xmlns:a16="http://schemas.microsoft.com/office/drawing/2014/main" id="{E4349A9C-20B9-41F9-50A7-09ABC4612012}"/>
              </a:ext>
            </a:extLst>
          </p:cNvPr>
          <p:cNvSpPr>
            <a:spLocks noGrp="1"/>
          </p:cNvSpPr>
          <p:nvPr>
            <p:ph idx="1"/>
          </p:nvPr>
        </p:nvSpPr>
        <p:spPr/>
        <p:txBody>
          <a:bodyPr vert="horz" lIns="91440" tIns="45720" rIns="91440" bIns="45720" rtlCol="0" anchor="t">
            <a:normAutofit lnSpcReduction="10000"/>
          </a:bodyPr>
          <a:lstStyle/>
          <a:p>
            <a:pPr marL="0" indent="0">
              <a:buNone/>
            </a:pPr>
            <a:endParaRPr lang="en-US">
              <a:ea typeface="+mn-lt"/>
              <a:cs typeface="+mn-lt"/>
            </a:endParaRPr>
          </a:p>
          <a:p>
            <a:pPr marL="514350" indent="-514350">
              <a:buAutoNum type="arabicPeriod"/>
            </a:pPr>
            <a:r>
              <a:rPr lang="en-US" b="1">
                <a:ea typeface="+mn-lt"/>
                <a:cs typeface="+mn-lt"/>
              </a:rPr>
              <a:t>Why a new model?</a:t>
            </a:r>
          </a:p>
          <a:p>
            <a:pPr marL="914400" lvl="1" indent="-457200">
              <a:buFont typeface="+mj-lt"/>
              <a:buAutoNum type="alphaLcPeriod"/>
            </a:pPr>
            <a:r>
              <a:rPr lang="en-US">
                <a:ea typeface="+mn-lt"/>
                <a:cs typeface="+mn-lt"/>
              </a:rPr>
              <a:t>The current model requires data stewards to decide how to prioritize and connect behaviors with responses.</a:t>
            </a:r>
          </a:p>
          <a:p>
            <a:pPr marL="914400" lvl="1" indent="-457200">
              <a:buAutoNum type="alphaLcPeriod" startAt="2"/>
            </a:pPr>
            <a:r>
              <a:rPr lang="en-US">
                <a:ea typeface="+mn-lt"/>
                <a:cs typeface="+mn-lt"/>
              </a:rPr>
              <a:t>As a result, we are seeing reporting similar to DCV i.e. one behavior per event and many behaviors do not have behavioral interventions, just sanctions reported.  </a:t>
            </a:r>
          </a:p>
          <a:p>
            <a:pPr marL="457200" lvl="1" indent="0">
              <a:buNone/>
            </a:pPr>
            <a:r>
              <a:rPr lang="en-US" sz="4400" b="1">
                <a:solidFill>
                  <a:srgbClr val="1A4480"/>
                </a:solidFill>
              </a:rPr>
              <a:t>91% </a:t>
            </a:r>
            <a:r>
              <a:rPr lang="en-US" b="1">
                <a:solidFill>
                  <a:srgbClr val="1A4480"/>
                </a:solidFill>
              </a:rPr>
              <a:t>of events</a:t>
            </a:r>
            <a:r>
              <a:rPr lang="en-US" b="1" baseline="0">
                <a:solidFill>
                  <a:srgbClr val="1A4480"/>
                </a:solidFill>
              </a:rPr>
              <a:t> had only 1 behavior code reported </a:t>
            </a:r>
          </a:p>
          <a:p>
            <a:pPr marL="457200" lvl="1" indent="0">
              <a:buNone/>
            </a:pPr>
            <a:r>
              <a:rPr lang="en-US" sz="4400" b="1">
                <a:solidFill>
                  <a:srgbClr val="1A4480"/>
                </a:solidFill>
              </a:rPr>
              <a:t>22% </a:t>
            </a:r>
            <a:r>
              <a:rPr lang="en-US" b="1">
                <a:solidFill>
                  <a:srgbClr val="1A4480"/>
                </a:solidFill>
              </a:rPr>
              <a:t>of events</a:t>
            </a:r>
            <a:r>
              <a:rPr lang="en-US" b="1" baseline="0">
                <a:solidFill>
                  <a:srgbClr val="1A4480"/>
                </a:solidFill>
              </a:rPr>
              <a:t> had disciplinary sanctions and no behavioral interventions</a:t>
            </a:r>
          </a:p>
          <a:p>
            <a:pPr marL="457200" lvl="1" indent="0">
              <a:buNone/>
            </a:pPr>
            <a:endParaRPr lang="en-US" sz="2000" b="1">
              <a:solidFill>
                <a:srgbClr val="1A4480"/>
              </a:solidFill>
              <a:ea typeface="+mn-lt"/>
              <a:cs typeface="+mn-lt"/>
            </a:endParaRPr>
          </a:p>
          <a:p>
            <a:pPr marL="457200" lvl="1" indent="0">
              <a:buNone/>
            </a:pPr>
            <a:endParaRPr lang="en-US" sz="2000" b="1">
              <a:solidFill>
                <a:srgbClr val="1A4480"/>
              </a:solidFill>
              <a:ea typeface="+mn-lt"/>
              <a:cs typeface="+mn-lt"/>
            </a:endParaRPr>
          </a:p>
          <a:p>
            <a:pPr marL="457200" lvl="1" indent="0">
              <a:buNone/>
            </a:pPr>
            <a:r>
              <a:rPr lang="en-US" sz="1600" b="1">
                <a:solidFill>
                  <a:srgbClr val="1A4480"/>
                </a:solidFill>
                <a:ea typeface="+mn-lt"/>
                <a:cs typeface="+mn-lt"/>
              </a:rPr>
              <a:t>Source: 2022-2023 Preliminary SBAR</a:t>
            </a:r>
            <a:endParaRPr lang="en-US" sz="1600" b="1">
              <a:solidFill>
                <a:srgbClr val="1A4480"/>
              </a:solidFill>
            </a:endParaRPr>
          </a:p>
          <a:p>
            <a:pPr marL="457200" lvl="1" indent="0">
              <a:buNone/>
            </a:pPr>
            <a:endParaRPr lang="en-US">
              <a:ea typeface="+mn-lt"/>
              <a:cs typeface="+mn-lt"/>
            </a:endParaRPr>
          </a:p>
          <a:p>
            <a:endParaRPr lang="en-US">
              <a:cs typeface="Calibri"/>
            </a:endParaRPr>
          </a:p>
        </p:txBody>
      </p:sp>
      <p:sp>
        <p:nvSpPr>
          <p:cNvPr id="4" name="Text Placeholder 3">
            <a:extLst>
              <a:ext uri="{FF2B5EF4-FFF2-40B4-BE49-F238E27FC236}">
                <a16:creationId xmlns:a16="http://schemas.microsoft.com/office/drawing/2014/main" id="{CD963188-3443-3238-4DA4-A3606FFDACDF}"/>
              </a:ext>
            </a:extLst>
          </p:cNvPr>
          <p:cNvSpPr>
            <a:spLocks noGrp="1"/>
          </p:cNvSpPr>
          <p:nvPr>
            <p:ph type="body" sz="quarter" idx="13"/>
          </p:nvPr>
        </p:nvSpPr>
        <p:spPr/>
        <p:txBody>
          <a:bodyPr vert="horz" lIns="822960" tIns="640080" rIns="91440" bIns="45720" rtlCol="0" anchor="t">
            <a:normAutofit/>
          </a:bodyPr>
          <a:lstStyle/>
          <a:p>
            <a:r>
              <a:rPr lang="en-US"/>
              <a:t>Rethinking the SBAR Model</a:t>
            </a:r>
          </a:p>
        </p:txBody>
      </p:sp>
    </p:spTree>
    <p:extLst>
      <p:ext uri="{BB962C8B-B14F-4D97-AF65-F5344CB8AC3E}">
        <p14:creationId xmlns:p14="http://schemas.microsoft.com/office/powerpoint/2010/main" val="3037672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7FB0E4-E0F9-68C1-FA81-046EE1192434}"/>
              </a:ext>
            </a:extLst>
          </p:cNvPr>
          <p:cNvSpPr>
            <a:spLocks noGrp="1"/>
          </p:cNvSpPr>
          <p:nvPr>
            <p:ph type="sldNum" sz="quarter" idx="12"/>
          </p:nvPr>
        </p:nvSpPr>
        <p:spPr/>
        <p:txBody>
          <a:bodyPr/>
          <a:lstStyle/>
          <a:p>
            <a:fld id="{B2102BAA-C61A-4A39-BDF1-4340D572B82C}" type="slidenum">
              <a:rPr lang="en-US" smtClean="0"/>
              <a:t>16</a:t>
            </a:fld>
            <a:endParaRPr lang="en-US"/>
          </a:p>
        </p:txBody>
      </p:sp>
      <p:sp>
        <p:nvSpPr>
          <p:cNvPr id="3" name="Content Placeholder 2">
            <a:extLst>
              <a:ext uri="{FF2B5EF4-FFF2-40B4-BE49-F238E27FC236}">
                <a16:creationId xmlns:a16="http://schemas.microsoft.com/office/drawing/2014/main" id="{E4349A9C-20B9-41F9-50A7-09ABC4612012}"/>
              </a:ext>
            </a:extLst>
          </p:cNvPr>
          <p:cNvSpPr>
            <a:spLocks noGrp="1"/>
          </p:cNvSpPr>
          <p:nvPr>
            <p:ph idx="1"/>
          </p:nvPr>
        </p:nvSpPr>
        <p:spPr/>
        <p:txBody>
          <a:bodyPr vert="horz" lIns="91440" tIns="45720" rIns="91440" bIns="45720" rtlCol="0" anchor="t">
            <a:normAutofit fontScale="62500" lnSpcReduction="20000"/>
          </a:bodyPr>
          <a:lstStyle/>
          <a:p>
            <a:pPr marL="0" indent="0">
              <a:buNone/>
            </a:pPr>
            <a:endParaRPr lang="en-US">
              <a:ea typeface="+mn-lt"/>
              <a:cs typeface="+mn-lt"/>
            </a:endParaRPr>
          </a:p>
          <a:p>
            <a:pPr marL="0" indent="0">
              <a:buNone/>
            </a:pPr>
            <a:r>
              <a:rPr lang="en-US" sz="4200" b="1">
                <a:ea typeface="+mn-lt"/>
                <a:cs typeface="+mn-lt"/>
              </a:rPr>
              <a:t>2.  Benefits of a new model</a:t>
            </a:r>
          </a:p>
          <a:p>
            <a:pPr marL="914400" lvl="1" indent="-457200">
              <a:buFont typeface="+mj-lt"/>
              <a:buAutoNum type="alphaLcPeriod"/>
            </a:pPr>
            <a:r>
              <a:rPr lang="en-US" sz="3300">
                <a:ea typeface="+mn-lt"/>
                <a:cs typeface="+mn-lt"/>
              </a:rPr>
              <a:t>Simplify reporting with clearer guidelines</a:t>
            </a:r>
          </a:p>
          <a:p>
            <a:pPr marL="1428750" lvl="2" indent="-514350">
              <a:buFont typeface="+mj-lt"/>
              <a:buAutoNum type="romanLcPeriod"/>
            </a:pPr>
            <a:r>
              <a:rPr lang="en-US" sz="3300"/>
              <a:t>Will only consist of one record type instead of multiple record (eliminate possible over-reporting of responses)</a:t>
            </a:r>
          </a:p>
          <a:p>
            <a:pPr marL="1428750" lvl="2" indent="-514350">
              <a:buFont typeface="+mj-lt"/>
              <a:buAutoNum type="romanLcPeriod"/>
            </a:pPr>
            <a:r>
              <a:rPr lang="en-US" sz="3300"/>
              <a:t>Will still allow for multiple behaviors, interventions, supports, and sanctions to be reported</a:t>
            </a:r>
          </a:p>
          <a:p>
            <a:pPr marL="1428750" lvl="2" indent="-514350">
              <a:buFont typeface="+mj-lt"/>
              <a:buAutoNum type="romanLcPeriod"/>
            </a:pPr>
            <a:endParaRPr lang="en-US" sz="3300">
              <a:ea typeface="+mn-lt"/>
              <a:cs typeface="+mn-lt"/>
            </a:endParaRPr>
          </a:p>
          <a:p>
            <a:pPr marL="914400" lvl="1" indent="-457200">
              <a:buFont typeface="+mj-lt"/>
              <a:buAutoNum type="alphaLcPeriod"/>
            </a:pPr>
            <a:r>
              <a:rPr lang="en-US" sz="3300">
                <a:ea typeface="+mn-lt"/>
                <a:cs typeface="+mn-lt"/>
              </a:rPr>
              <a:t>Increase data integrity and adherence to reporting requirements</a:t>
            </a:r>
          </a:p>
          <a:p>
            <a:pPr marL="1428750" lvl="2" indent="-514350">
              <a:buFont typeface="+mj-lt"/>
              <a:buAutoNum type="romanLcPeriod"/>
            </a:pPr>
            <a:r>
              <a:rPr lang="en-US" sz="3300">
                <a:ea typeface="+mn-lt"/>
                <a:cs typeface="+mn-lt"/>
              </a:rPr>
              <a:t>Will collect details regarding sanctions that allows VDOE to better identify who is sanctioning the student and for how long</a:t>
            </a:r>
          </a:p>
          <a:p>
            <a:pPr marL="1428750" lvl="2" indent="-514350">
              <a:buFont typeface="+mj-lt"/>
              <a:buAutoNum type="romanLcPeriod"/>
            </a:pPr>
            <a:r>
              <a:rPr lang="en-US" sz="3300">
                <a:ea typeface="+mn-lt"/>
                <a:cs typeface="+mn-lt"/>
              </a:rPr>
              <a:t>Will collect details regarding alternative placements that allows VDOE to better identify whether the placement is being applied as an instructional support or a sanction</a:t>
            </a:r>
            <a:endParaRPr lang="en-US">
              <a:ea typeface="+mn-lt"/>
              <a:cs typeface="+mn-lt"/>
            </a:endParaRPr>
          </a:p>
          <a:p>
            <a:pPr marL="457200" lvl="1" indent="0">
              <a:buNone/>
            </a:pPr>
            <a:endParaRPr lang="en-US">
              <a:ea typeface="+mn-lt"/>
              <a:cs typeface="+mn-lt"/>
            </a:endParaRPr>
          </a:p>
          <a:p>
            <a:pPr marL="457200" lvl="1" indent="0">
              <a:buNone/>
            </a:pPr>
            <a:r>
              <a:rPr lang="en-US" sz="4800" b="1">
                <a:solidFill>
                  <a:srgbClr val="1A4480"/>
                </a:solidFill>
              </a:rPr>
              <a:t>	</a:t>
            </a:r>
            <a:endParaRPr lang="en-US">
              <a:ea typeface="+mn-lt"/>
              <a:cs typeface="+mn-lt"/>
            </a:endParaRPr>
          </a:p>
          <a:p>
            <a:endParaRPr lang="en-US">
              <a:cs typeface="Calibri"/>
            </a:endParaRPr>
          </a:p>
        </p:txBody>
      </p:sp>
      <p:sp>
        <p:nvSpPr>
          <p:cNvPr id="4" name="Text Placeholder 3">
            <a:extLst>
              <a:ext uri="{FF2B5EF4-FFF2-40B4-BE49-F238E27FC236}">
                <a16:creationId xmlns:a16="http://schemas.microsoft.com/office/drawing/2014/main" id="{CD963188-3443-3238-4DA4-A3606FFDACDF}"/>
              </a:ext>
            </a:extLst>
          </p:cNvPr>
          <p:cNvSpPr>
            <a:spLocks noGrp="1"/>
          </p:cNvSpPr>
          <p:nvPr>
            <p:ph type="body" sz="quarter" idx="13"/>
          </p:nvPr>
        </p:nvSpPr>
        <p:spPr/>
        <p:txBody>
          <a:bodyPr vert="horz" lIns="822960" tIns="640080" rIns="91440" bIns="45720" rtlCol="0" anchor="t">
            <a:normAutofit/>
          </a:bodyPr>
          <a:lstStyle/>
          <a:p>
            <a:r>
              <a:rPr lang="en-US"/>
              <a:t>Rethinking the SBAR Model</a:t>
            </a:r>
          </a:p>
        </p:txBody>
      </p:sp>
    </p:spTree>
    <p:extLst>
      <p:ext uri="{BB962C8B-B14F-4D97-AF65-F5344CB8AC3E}">
        <p14:creationId xmlns:p14="http://schemas.microsoft.com/office/powerpoint/2010/main" val="581972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7FB0E4-E0F9-68C1-FA81-046EE1192434}"/>
              </a:ext>
            </a:extLst>
          </p:cNvPr>
          <p:cNvSpPr>
            <a:spLocks noGrp="1"/>
          </p:cNvSpPr>
          <p:nvPr>
            <p:ph type="sldNum" sz="quarter" idx="12"/>
          </p:nvPr>
        </p:nvSpPr>
        <p:spPr/>
        <p:txBody>
          <a:bodyPr/>
          <a:lstStyle/>
          <a:p>
            <a:fld id="{B2102BAA-C61A-4A39-BDF1-4340D572B82C}" type="slidenum">
              <a:rPr lang="en-US" smtClean="0"/>
              <a:t>17</a:t>
            </a:fld>
            <a:endParaRPr lang="en-US"/>
          </a:p>
        </p:txBody>
      </p:sp>
      <p:sp>
        <p:nvSpPr>
          <p:cNvPr id="3" name="Content Placeholder 2">
            <a:extLst>
              <a:ext uri="{FF2B5EF4-FFF2-40B4-BE49-F238E27FC236}">
                <a16:creationId xmlns:a16="http://schemas.microsoft.com/office/drawing/2014/main" id="{E4349A9C-20B9-41F9-50A7-09ABC4612012}"/>
              </a:ext>
            </a:extLst>
          </p:cNvPr>
          <p:cNvSpPr>
            <a:spLocks noGrp="1"/>
          </p:cNvSpPr>
          <p:nvPr>
            <p:ph idx="1"/>
          </p:nvPr>
        </p:nvSpPr>
        <p:spPr/>
        <p:txBody>
          <a:bodyPr vert="horz" lIns="91440" tIns="45720" rIns="91440" bIns="45720" rtlCol="0" anchor="t">
            <a:normAutofit lnSpcReduction="10000"/>
          </a:bodyPr>
          <a:lstStyle/>
          <a:p>
            <a:pPr marL="0" indent="0">
              <a:buNone/>
            </a:pPr>
            <a:endParaRPr lang="en-US">
              <a:ea typeface="+mn-lt"/>
              <a:cs typeface="+mn-lt"/>
            </a:endParaRPr>
          </a:p>
          <a:p>
            <a:pPr marL="0" indent="0">
              <a:buNone/>
            </a:pPr>
            <a:r>
              <a:rPr lang="en-US" sz="4200" b="1">
                <a:ea typeface="+mn-lt"/>
                <a:cs typeface="+mn-lt"/>
              </a:rPr>
              <a:t>3.  Implementation</a:t>
            </a:r>
          </a:p>
          <a:p>
            <a:pPr marL="914400" lvl="1" indent="-457200">
              <a:buFont typeface="+mj-lt"/>
              <a:buAutoNum type="alphaLcPeriod"/>
            </a:pPr>
            <a:r>
              <a:rPr lang="en-US" sz="3300">
                <a:ea typeface="+mn-lt"/>
                <a:cs typeface="+mn-lt"/>
              </a:rPr>
              <a:t>VDOE will provide a draft of the new model by 5/22/2023</a:t>
            </a:r>
          </a:p>
          <a:p>
            <a:pPr marL="914400" lvl="1" indent="-457200">
              <a:buFont typeface="+mj-lt"/>
              <a:buAutoNum type="alphaLcPeriod"/>
            </a:pPr>
            <a:r>
              <a:rPr lang="en-US" sz="3300">
                <a:ea typeface="+mn-lt"/>
                <a:cs typeface="+mn-lt"/>
              </a:rPr>
              <a:t>Collect feedback and comments from division data stewards by 6/2/2023</a:t>
            </a:r>
          </a:p>
          <a:p>
            <a:pPr marL="914400" lvl="1" indent="-457200">
              <a:buFont typeface="+mj-lt"/>
              <a:buAutoNum type="alphaLcPeriod"/>
            </a:pPr>
            <a:r>
              <a:rPr lang="en-US" sz="3300">
                <a:ea typeface="+mn-lt"/>
                <a:cs typeface="+mn-lt"/>
              </a:rPr>
              <a:t>VDOE will provide final documentation by 7/1/2023 at the latest</a:t>
            </a:r>
          </a:p>
          <a:p>
            <a:pPr marL="457200" lvl="1" indent="0">
              <a:buNone/>
            </a:pPr>
            <a:endParaRPr lang="en-US">
              <a:ea typeface="+mn-lt"/>
              <a:cs typeface="+mn-lt"/>
            </a:endParaRPr>
          </a:p>
          <a:p>
            <a:pPr marL="457200" lvl="1" indent="0">
              <a:buNone/>
            </a:pPr>
            <a:r>
              <a:rPr lang="en-US" sz="4800" b="1">
                <a:solidFill>
                  <a:srgbClr val="1A4480"/>
                </a:solidFill>
              </a:rPr>
              <a:t>	</a:t>
            </a:r>
            <a:endParaRPr lang="en-US">
              <a:ea typeface="+mn-lt"/>
              <a:cs typeface="+mn-lt"/>
            </a:endParaRPr>
          </a:p>
          <a:p>
            <a:endParaRPr lang="en-US">
              <a:cs typeface="Calibri"/>
            </a:endParaRPr>
          </a:p>
        </p:txBody>
      </p:sp>
      <p:sp>
        <p:nvSpPr>
          <p:cNvPr id="4" name="Text Placeholder 3">
            <a:extLst>
              <a:ext uri="{FF2B5EF4-FFF2-40B4-BE49-F238E27FC236}">
                <a16:creationId xmlns:a16="http://schemas.microsoft.com/office/drawing/2014/main" id="{CD963188-3443-3238-4DA4-A3606FFDACDF}"/>
              </a:ext>
            </a:extLst>
          </p:cNvPr>
          <p:cNvSpPr>
            <a:spLocks noGrp="1"/>
          </p:cNvSpPr>
          <p:nvPr>
            <p:ph type="body" sz="quarter" idx="13"/>
          </p:nvPr>
        </p:nvSpPr>
        <p:spPr/>
        <p:txBody>
          <a:bodyPr vert="horz" lIns="822960" tIns="640080" rIns="91440" bIns="45720" rtlCol="0" anchor="t">
            <a:normAutofit/>
          </a:bodyPr>
          <a:lstStyle/>
          <a:p>
            <a:r>
              <a:rPr lang="en-US"/>
              <a:t>Rethinking the SBAR Model</a:t>
            </a:r>
          </a:p>
        </p:txBody>
      </p:sp>
    </p:spTree>
    <p:extLst>
      <p:ext uri="{BB962C8B-B14F-4D97-AF65-F5344CB8AC3E}">
        <p14:creationId xmlns:p14="http://schemas.microsoft.com/office/powerpoint/2010/main" val="1546925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6EA323-5B0A-6D14-07AB-0D00D6306BA4}"/>
              </a:ext>
            </a:extLst>
          </p:cNvPr>
          <p:cNvSpPr>
            <a:spLocks noGrp="1"/>
          </p:cNvSpPr>
          <p:nvPr>
            <p:ph sz="half" idx="1"/>
          </p:nvPr>
        </p:nvSpPr>
        <p:spPr>
          <a:xfrm>
            <a:off x="320403" y="1548622"/>
            <a:ext cx="6124463" cy="4628341"/>
          </a:xfrm>
        </p:spPr>
        <p:txBody>
          <a:bodyPr vert="horz" lIns="91440" tIns="45720" rIns="91440" bIns="45720" rtlCol="0" anchor="t">
            <a:normAutofit lnSpcReduction="10000"/>
          </a:bodyPr>
          <a:lstStyle/>
          <a:p>
            <a:pPr marL="0" indent="0">
              <a:buNone/>
            </a:pPr>
            <a:r>
              <a:rPr lang="en-US" b="1">
                <a:cs typeface="Calibri"/>
              </a:rPr>
              <a:t>PD Event Form</a:t>
            </a:r>
          </a:p>
          <a:p>
            <a:r>
              <a:rPr lang="en-US"/>
              <a:t>PD </a:t>
            </a:r>
            <a:r>
              <a:rPr lang="en-US" b="1"/>
              <a:t>Category 1</a:t>
            </a:r>
            <a:r>
              <a:rPr lang="en-US"/>
              <a:t> Behavior Codes </a:t>
            </a:r>
            <a:r>
              <a:rPr lang="en-US" b="1"/>
              <a:t>must </a:t>
            </a:r>
            <a:r>
              <a:rPr lang="en-US"/>
              <a:t>be entered </a:t>
            </a:r>
            <a:r>
              <a:rPr lang="en-US" b="1"/>
              <a:t>within 10 days</a:t>
            </a:r>
            <a:r>
              <a:rPr lang="en-US"/>
              <a:t> of the event</a:t>
            </a:r>
          </a:p>
          <a:p>
            <a:r>
              <a:rPr lang="en-US"/>
              <a:t>If there is an immediate response to a PD event that is pending investigation, then that response must be entered into SBAR</a:t>
            </a:r>
            <a:endParaRPr lang="en-US">
              <a:cs typeface="Calibri"/>
            </a:endParaRPr>
          </a:p>
          <a:p>
            <a:r>
              <a:rPr lang="en-US"/>
              <a:t>Entries in the form </a:t>
            </a:r>
            <a:r>
              <a:rPr lang="en-US" b="1"/>
              <a:t>do not </a:t>
            </a:r>
            <a:r>
              <a:rPr lang="en-US"/>
              <a:t>factor into the Persistently Dangerous Calculation</a:t>
            </a:r>
            <a:endParaRPr lang="en-US">
              <a:cs typeface="Calibri"/>
            </a:endParaRPr>
          </a:p>
          <a:p>
            <a:r>
              <a:rPr lang="en-US"/>
              <a:t>Entries will not be deleted and will remain as they were initially reported</a:t>
            </a:r>
            <a:endParaRPr lang="en-US">
              <a:cs typeface="Calibri"/>
            </a:endParaRPr>
          </a:p>
          <a:p>
            <a:endParaRPr lang="en-US"/>
          </a:p>
        </p:txBody>
      </p:sp>
      <p:sp>
        <p:nvSpPr>
          <p:cNvPr id="4" name="Slide Number Placeholder 3">
            <a:extLst>
              <a:ext uri="{FF2B5EF4-FFF2-40B4-BE49-F238E27FC236}">
                <a16:creationId xmlns:a16="http://schemas.microsoft.com/office/drawing/2014/main" id="{9763E2C5-A452-1FD5-08B8-8998D6BC98AC}"/>
              </a:ext>
            </a:extLst>
          </p:cNvPr>
          <p:cNvSpPr>
            <a:spLocks noGrp="1"/>
          </p:cNvSpPr>
          <p:nvPr>
            <p:ph type="sldNum" sz="quarter" idx="12"/>
          </p:nvPr>
        </p:nvSpPr>
        <p:spPr/>
        <p:txBody>
          <a:bodyPr/>
          <a:lstStyle/>
          <a:p>
            <a:fld id="{B2102BAA-C61A-4A39-BDF1-4340D572B82C}" type="slidenum">
              <a:rPr lang="en-US" smtClean="0"/>
              <a:t>18</a:t>
            </a:fld>
            <a:endParaRPr lang="en-US"/>
          </a:p>
        </p:txBody>
      </p:sp>
      <p:sp>
        <p:nvSpPr>
          <p:cNvPr id="5" name="Text Placeholder 4">
            <a:extLst>
              <a:ext uri="{FF2B5EF4-FFF2-40B4-BE49-F238E27FC236}">
                <a16:creationId xmlns:a16="http://schemas.microsoft.com/office/drawing/2014/main" id="{DB304F50-A94D-E5FD-F6B6-1365683651D9}"/>
              </a:ext>
            </a:extLst>
          </p:cNvPr>
          <p:cNvSpPr>
            <a:spLocks noGrp="1"/>
          </p:cNvSpPr>
          <p:nvPr>
            <p:ph type="body" sz="quarter" idx="13"/>
          </p:nvPr>
        </p:nvSpPr>
        <p:spPr/>
        <p:txBody>
          <a:bodyPr vert="horz" lIns="822960" tIns="640080" rIns="91440" bIns="45720" rtlCol="0" anchor="t">
            <a:normAutofit/>
          </a:bodyPr>
          <a:lstStyle/>
          <a:p>
            <a:r>
              <a:rPr lang="en-US" dirty="0">
                <a:latin typeface="Calibri"/>
                <a:ea typeface="Calibri" panose="020F0502020204030204" pitchFamily="34" charset="0"/>
                <a:cs typeface="Times New Roman"/>
              </a:rPr>
              <a:t>Reporting</a:t>
            </a:r>
            <a:r>
              <a:rPr lang="en-US" dirty="0">
                <a:effectLst/>
                <a:latin typeface="Calibri"/>
                <a:ea typeface="Calibri" panose="020F0502020204030204" pitchFamily="34" charset="0"/>
                <a:cs typeface="Times New Roman"/>
              </a:rPr>
              <a:t> Persistently </a:t>
            </a:r>
            <a:r>
              <a:rPr lang="en-US" dirty="0">
                <a:latin typeface="Calibri"/>
                <a:ea typeface="Calibri" panose="020F0502020204030204" pitchFamily="34" charset="0"/>
                <a:cs typeface="Times New Roman"/>
              </a:rPr>
              <a:t>Dangerous</a:t>
            </a:r>
            <a:r>
              <a:rPr lang="en-US" dirty="0">
                <a:effectLst/>
                <a:latin typeface="Calibri"/>
                <a:ea typeface="Calibri" panose="020F0502020204030204" pitchFamily="34" charset="0"/>
                <a:cs typeface="Times New Roman"/>
              </a:rPr>
              <a:t> Events</a:t>
            </a:r>
            <a:endParaRPr lang="en-US" dirty="0">
              <a:latin typeface="Calibri"/>
              <a:cs typeface="Times New Roman"/>
            </a:endParaRPr>
          </a:p>
        </p:txBody>
      </p:sp>
      <p:pic>
        <p:nvPicPr>
          <p:cNvPr id="6" name="Content Placeholder 5">
            <a:extLst>
              <a:ext uri="{FF2B5EF4-FFF2-40B4-BE49-F238E27FC236}">
                <a16:creationId xmlns:a16="http://schemas.microsoft.com/office/drawing/2014/main" id="{4085948B-C20B-ED7E-8111-70791E6D34DA}"/>
              </a:ext>
            </a:extLst>
          </p:cNvPr>
          <p:cNvPicPr>
            <a:picLocks noGrp="1" noChangeAspect="1"/>
          </p:cNvPicPr>
          <p:nvPr>
            <p:ph sz="half" idx="2"/>
          </p:nvPr>
        </p:nvPicPr>
        <p:blipFill>
          <a:blip r:embed="rId3"/>
          <a:stretch>
            <a:fillRect/>
          </a:stretch>
        </p:blipFill>
        <p:spPr>
          <a:xfrm>
            <a:off x="6689996" y="2378620"/>
            <a:ext cx="5181600" cy="2969123"/>
          </a:xfrm>
          <a:prstGeom prst="rect">
            <a:avLst/>
          </a:prstGeom>
        </p:spPr>
      </p:pic>
    </p:spTree>
    <p:extLst>
      <p:ext uri="{BB962C8B-B14F-4D97-AF65-F5344CB8AC3E}">
        <p14:creationId xmlns:p14="http://schemas.microsoft.com/office/powerpoint/2010/main" val="3544125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43C4BF-9587-B21F-A690-294A34074715}"/>
              </a:ext>
            </a:extLst>
          </p:cNvPr>
          <p:cNvSpPr>
            <a:spLocks noGrp="1"/>
          </p:cNvSpPr>
          <p:nvPr>
            <p:ph type="sldNum" sz="quarter" idx="12"/>
          </p:nvPr>
        </p:nvSpPr>
        <p:spPr/>
        <p:txBody>
          <a:bodyPr/>
          <a:lstStyle/>
          <a:p>
            <a:fld id="{B2102BAA-C61A-4A39-BDF1-4340D572B82C}" type="slidenum">
              <a:rPr lang="en-US" smtClean="0"/>
              <a:t>19</a:t>
            </a:fld>
            <a:endParaRPr lang="en-US"/>
          </a:p>
        </p:txBody>
      </p:sp>
      <p:sp>
        <p:nvSpPr>
          <p:cNvPr id="3" name="Content Placeholder 2">
            <a:extLst>
              <a:ext uri="{FF2B5EF4-FFF2-40B4-BE49-F238E27FC236}">
                <a16:creationId xmlns:a16="http://schemas.microsoft.com/office/drawing/2014/main" id="{72577C78-6B27-6B43-EB91-756F558C1A92}"/>
              </a:ext>
            </a:extLst>
          </p:cNvPr>
          <p:cNvSpPr>
            <a:spLocks noGrp="1"/>
          </p:cNvSpPr>
          <p:nvPr>
            <p:ph idx="1"/>
          </p:nvPr>
        </p:nvSpPr>
        <p:spPr/>
        <p:txBody>
          <a:bodyPr vert="horz" lIns="91440" tIns="45720" rIns="91440" bIns="45720" rtlCol="0" anchor="t">
            <a:normAutofit/>
          </a:bodyPr>
          <a:lstStyle/>
          <a:p>
            <a:pPr marL="0" indent="0">
              <a:buNone/>
            </a:pPr>
            <a:r>
              <a:rPr lang="en-US" b="1">
                <a:cs typeface="Calibri"/>
              </a:rPr>
              <a:t>New Fields in the PD Event Form</a:t>
            </a:r>
          </a:p>
          <a:p>
            <a:pPr marL="514350" indent="-514350">
              <a:buAutoNum type="arabicPeriod"/>
            </a:pPr>
            <a:r>
              <a:rPr lang="en-US">
                <a:solidFill>
                  <a:srgbClr val="0070C0"/>
                </a:solidFill>
                <a:cs typeface="Calibri"/>
              </a:rPr>
              <a:t>Pending Investigation (Yes or No)</a:t>
            </a:r>
            <a:endParaRPr lang="en-US">
              <a:cs typeface="Calibri"/>
            </a:endParaRPr>
          </a:p>
          <a:p>
            <a:pPr lvl="1"/>
            <a:r>
              <a:rPr lang="en-US" sz="2000">
                <a:solidFill>
                  <a:srgbClr val="000000"/>
                </a:solidFill>
                <a:ea typeface="+mn-lt"/>
                <a:cs typeface="+mn-lt"/>
              </a:rPr>
              <a:t>Pending Investigation "Yes" will let VDOE know that the event is being investigated and there has not been a final response</a:t>
            </a:r>
            <a:endParaRPr lang="en-US" sz="2000">
              <a:ea typeface="+mn-lt"/>
              <a:cs typeface="+mn-lt"/>
            </a:endParaRPr>
          </a:p>
          <a:p>
            <a:pPr marL="0" indent="0">
              <a:buNone/>
            </a:pPr>
            <a:r>
              <a:rPr lang="en-US">
                <a:solidFill>
                  <a:srgbClr val="0070C0"/>
                </a:solidFill>
                <a:cs typeface="Calibri"/>
              </a:rPr>
              <a:t>2.  Post Investigation Status (Substantiated or Not Substantiated)</a:t>
            </a:r>
          </a:p>
          <a:p>
            <a:pPr lvl="1">
              <a:buFont typeface="Calibri" panose="02070309020205020404" pitchFamily="49" charset="0"/>
              <a:buChar char="-"/>
            </a:pPr>
            <a:r>
              <a:rPr lang="en-US" sz="2000">
                <a:solidFill>
                  <a:srgbClr val="000000"/>
                </a:solidFill>
                <a:ea typeface="+mn-lt"/>
                <a:cs typeface="+mn-lt"/>
              </a:rPr>
              <a:t>Post Investigation Status indicates the outcome of the investigation</a:t>
            </a:r>
            <a:endParaRPr lang="en-US" sz="2000">
              <a:ea typeface="+mn-lt"/>
              <a:cs typeface="+mn-lt"/>
            </a:endParaRPr>
          </a:p>
          <a:p>
            <a:pPr lvl="1"/>
            <a:r>
              <a:rPr lang="en-US" sz="2000">
                <a:solidFill>
                  <a:srgbClr val="000000"/>
                </a:solidFill>
                <a:ea typeface="+mn-lt"/>
                <a:cs typeface="+mn-lt"/>
              </a:rPr>
              <a:t>When the outcome is Not Substantiated, the PD Behavior Code that was entered in the PD Events Form does not have to be reported in the SBAR Data File.  </a:t>
            </a:r>
            <a:endParaRPr lang="en-US" sz="2000">
              <a:ea typeface="+mn-lt"/>
              <a:cs typeface="+mn-lt"/>
            </a:endParaRPr>
          </a:p>
          <a:p>
            <a:pPr lvl="1"/>
            <a:r>
              <a:rPr lang="en-US" sz="2000">
                <a:solidFill>
                  <a:srgbClr val="000000"/>
                </a:solidFill>
                <a:ea typeface="+mn-lt"/>
                <a:cs typeface="+mn-lt"/>
              </a:rPr>
              <a:t>The user can report the appropriate Behavior Code for the local event id in the SBAR data file</a:t>
            </a:r>
            <a:endParaRPr lang="en-US" sz="2000">
              <a:ea typeface="+mn-lt"/>
              <a:cs typeface="+mn-lt"/>
            </a:endParaRPr>
          </a:p>
          <a:p>
            <a:pPr lvl="1"/>
            <a:r>
              <a:rPr lang="en-US" sz="2000">
                <a:solidFill>
                  <a:srgbClr val="000000"/>
                </a:solidFill>
                <a:ea typeface="+mn-lt"/>
                <a:cs typeface="+mn-lt"/>
              </a:rPr>
              <a:t>When the outcome is Substantiated, the user must report the exact PD Behavior Code that was entered in the PD Events Form for the local event id</a:t>
            </a:r>
            <a:endParaRPr lang="en-US" sz="2000">
              <a:cs typeface="Calibri"/>
            </a:endParaRPr>
          </a:p>
          <a:p>
            <a:pPr lvl="1"/>
            <a:endParaRPr lang="en-US">
              <a:cs typeface="Calibri"/>
            </a:endParaRPr>
          </a:p>
          <a:p>
            <a:pPr lvl="1"/>
            <a:endParaRPr lang="en-US">
              <a:cs typeface="Calibri"/>
            </a:endParaRPr>
          </a:p>
        </p:txBody>
      </p:sp>
      <p:sp>
        <p:nvSpPr>
          <p:cNvPr id="4" name="Text Placeholder 3">
            <a:extLst>
              <a:ext uri="{FF2B5EF4-FFF2-40B4-BE49-F238E27FC236}">
                <a16:creationId xmlns:a16="http://schemas.microsoft.com/office/drawing/2014/main" id="{076CC1D7-D9CD-E03C-6E67-658E501B4F7C}"/>
              </a:ext>
            </a:extLst>
          </p:cNvPr>
          <p:cNvSpPr>
            <a:spLocks noGrp="1"/>
          </p:cNvSpPr>
          <p:nvPr>
            <p:ph type="body" sz="quarter" idx="13"/>
          </p:nvPr>
        </p:nvSpPr>
        <p:spPr/>
        <p:txBody>
          <a:bodyPr vert="horz" lIns="822960" tIns="640080" rIns="91440" bIns="45720" rtlCol="0" anchor="t">
            <a:normAutofit fontScale="92500"/>
          </a:bodyPr>
          <a:lstStyle/>
          <a:p>
            <a:r>
              <a:rPr lang="en-US"/>
              <a:t>Reporting PD Events pending investigation</a:t>
            </a:r>
          </a:p>
        </p:txBody>
      </p:sp>
    </p:spTree>
    <p:extLst>
      <p:ext uri="{BB962C8B-B14F-4D97-AF65-F5344CB8AC3E}">
        <p14:creationId xmlns:p14="http://schemas.microsoft.com/office/powerpoint/2010/main" val="1888554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0"/>
          <p:cNvSpPr txBox="1">
            <a:spLocks noGrp="1"/>
          </p:cNvSpPr>
          <p:nvPr>
            <p:ph type="title" idx="4294967295"/>
          </p:nvPr>
        </p:nvSpPr>
        <p:spPr>
          <a:xfrm>
            <a:off x="0" y="0"/>
            <a:ext cx="12192000" cy="1462524"/>
          </a:xfrm>
          <a:prstGeom prst="rect">
            <a:avLst/>
          </a:prstGeom>
          <a:solidFill>
            <a:schemeClr val="tx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300">
                <a:solidFill>
                  <a:schemeClr val="bg2"/>
                </a:solidFill>
              </a:rPr>
              <a:t>WEBINAR PARTICIPATION</a:t>
            </a:r>
            <a:endParaRPr sz="4300">
              <a:solidFill>
                <a:schemeClr val="bg2"/>
              </a:solidFill>
            </a:endParaRPr>
          </a:p>
        </p:txBody>
      </p:sp>
      <p:pic>
        <p:nvPicPr>
          <p:cNvPr id="232" name="Google Shape;232;p30"/>
          <p:cNvPicPr preferRelativeResize="0"/>
          <p:nvPr/>
        </p:nvPicPr>
        <p:blipFill rotWithShape="1">
          <a:blip r:embed="rId3">
            <a:alphaModFix/>
          </a:blip>
          <a:srcRect/>
          <a:stretch/>
        </p:blipFill>
        <p:spPr>
          <a:xfrm>
            <a:off x="2335350" y="1765450"/>
            <a:ext cx="2891200" cy="1998975"/>
          </a:xfrm>
          <a:prstGeom prst="rect">
            <a:avLst/>
          </a:prstGeom>
          <a:noFill/>
          <a:ln>
            <a:noFill/>
          </a:ln>
        </p:spPr>
      </p:pic>
      <p:pic>
        <p:nvPicPr>
          <p:cNvPr id="233" name="Google Shape;233;p30"/>
          <p:cNvPicPr preferRelativeResize="0"/>
          <p:nvPr/>
        </p:nvPicPr>
        <p:blipFill rotWithShape="1">
          <a:blip r:embed="rId4">
            <a:alphaModFix/>
          </a:blip>
          <a:srcRect/>
          <a:stretch/>
        </p:blipFill>
        <p:spPr>
          <a:xfrm>
            <a:off x="7349317" y="3288370"/>
            <a:ext cx="1786375" cy="1237600"/>
          </a:xfrm>
          <a:prstGeom prst="rect">
            <a:avLst/>
          </a:prstGeom>
          <a:noFill/>
          <a:ln>
            <a:noFill/>
          </a:ln>
        </p:spPr>
      </p:pic>
      <p:pic>
        <p:nvPicPr>
          <p:cNvPr id="234" name="Google Shape;234;p30"/>
          <p:cNvPicPr preferRelativeResize="0"/>
          <p:nvPr/>
        </p:nvPicPr>
        <p:blipFill rotWithShape="1">
          <a:blip r:embed="rId5">
            <a:alphaModFix/>
          </a:blip>
          <a:srcRect/>
          <a:stretch/>
        </p:blipFill>
        <p:spPr>
          <a:xfrm>
            <a:off x="5378950" y="2441150"/>
            <a:ext cx="1507625" cy="656954"/>
          </a:xfrm>
          <a:prstGeom prst="rect">
            <a:avLst/>
          </a:prstGeom>
          <a:noFill/>
          <a:ln>
            <a:noFill/>
          </a:ln>
        </p:spPr>
      </p:pic>
      <p:sp>
        <p:nvSpPr>
          <p:cNvPr id="235" name="Google Shape;235;p30"/>
          <p:cNvSpPr txBox="1"/>
          <p:nvPr/>
        </p:nvSpPr>
        <p:spPr>
          <a:xfrm>
            <a:off x="2220225" y="4923950"/>
            <a:ext cx="7795200" cy="1037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Trebuchet MS"/>
                <a:ea typeface="Trebuchet MS"/>
                <a:cs typeface="Trebuchet MS"/>
                <a:sym typeface="Trebuchet MS"/>
              </a:rPr>
              <a:t>This presentation will be available to participants once all webinars have been completed</a:t>
            </a:r>
            <a:endParaRPr sz="1800" b="1"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rebuchet MS"/>
              <a:ea typeface="Trebuchet MS"/>
              <a:cs typeface="Trebuchet MS"/>
              <a:sym typeface="Trebuchet MS"/>
            </a:endParaRPr>
          </a:p>
        </p:txBody>
      </p:sp>
    </p:spTree>
    <p:extLst>
      <p:ext uri="{BB962C8B-B14F-4D97-AF65-F5344CB8AC3E}">
        <p14:creationId xmlns:p14="http://schemas.microsoft.com/office/powerpoint/2010/main" val="2951324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663B3B-D825-2BEC-525F-69D90A309CE4}"/>
              </a:ext>
            </a:extLst>
          </p:cNvPr>
          <p:cNvSpPr>
            <a:spLocks noGrp="1"/>
          </p:cNvSpPr>
          <p:nvPr>
            <p:ph type="body" idx="1"/>
          </p:nvPr>
        </p:nvSpPr>
        <p:spPr>
          <a:xfrm>
            <a:off x="638978" y="1525199"/>
            <a:ext cx="5358597" cy="823912"/>
          </a:xfrm>
        </p:spPr>
        <p:txBody>
          <a:bodyPr/>
          <a:lstStyle/>
          <a:p>
            <a:r>
              <a:rPr lang="en-US"/>
              <a:t>School Divisions and Regional Programs</a:t>
            </a:r>
          </a:p>
        </p:txBody>
      </p:sp>
      <p:sp>
        <p:nvSpPr>
          <p:cNvPr id="3" name="Content Placeholder 2">
            <a:extLst>
              <a:ext uri="{FF2B5EF4-FFF2-40B4-BE49-F238E27FC236}">
                <a16:creationId xmlns:a16="http://schemas.microsoft.com/office/drawing/2014/main" id="{688DDD70-D4B9-D708-5054-ADE3A6FEC7AB}"/>
              </a:ext>
            </a:extLst>
          </p:cNvPr>
          <p:cNvSpPr>
            <a:spLocks noGrp="1"/>
          </p:cNvSpPr>
          <p:nvPr>
            <p:ph sz="half" idx="2"/>
          </p:nvPr>
        </p:nvSpPr>
        <p:spPr/>
        <p:txBody>
          <a:bodyPr vert="horz" lIns="91440" tIns="45720" rIns="91440" bIns="45720" rtlCol="0" anchor="t">
            <a:normAutofit lnSpcReduction="10000"/>
          </a:bodyPr>
          <a:lstStyle/>
          <a:p>
            <a:r>
              <a:rPr lang="en-US">
                <a:solidFill>
                  <a:srgbClr val="000000"/>
                </a:solidFill>
              </a:rPr>
              <a:t>Will be able to modify data fields</a:t>
            </a:r>
          </a:p>
          <a:p>
            <a:pPr lvl="1"/>
            <a:r>
              <a:rPr lang="en-US">
                <a:solidFill>
                  <a:srgbClr val="000000"/>
                </a:solidFill>
              </a:rPr>
              <a:t>Event Location</a:t>
            </a:r>
            <a:endParaRPr lang="en-US">
              <a:solidFill>
                <a:srgbClr val="000000"/>
              </a:solidFill>
              <a:cs typeface="Calibri"/>
            </a:endParaRPr>
          </a:p>
          <a:p>
            <a:pPr lvl="1"/>
            <a:r>
              <a:rPr lang="en-US">
                <a:solidFill>
                  <a:srgbClr val="000000"/>
                </a:solidFill>
              </a:rPr>
              <a:t>Event Division Name</a:t>
            </a:r>
            <a:endParaRPr lang="en-US">
              <a:solidFill>
                <a:srgbClr val="000000"/>
              </a:solidFill>
              <a:cs typeface="Calibri"/>
            </a:endParaRPr>
          </a:p>
          <a:p>
            <a:pPr lvl="1"/>
            <a:r>
              <a:rPr lang="en-US">
                <a:solidFill>
                  <a:srgbClr val="000000"/>
                </a:solidFill>
              </a:rPr>
              <a:t>Event School Name</a:t>
            </a:r>
            <a:endParaRPr lang="en-US">
              <a:solidFill>
                <a:srgbClr val="000000"/>
              </a:solidFill>
              <a:cs typeface="Calibri"/>
            </a:endParaRPr>
          </a:p>
          <a:p>
            <a:pPr lvl="1"/>
            <a:r>
              <a:rPr lang="en-US">
                <a:solidFill>
                  <a:srgbClr val="000000"/>
                </a:solidFill>
              </a:rPr>
              <a:t>Event Date </a:t>
            </a:r>
            <a:endParaRPr lang="en-US">
              <a:solidFill>
                <a:srgbClr val="000000"/>
              </a:solidFill>
              <a:cs typeface="Calibri"/>
            </a:endParaRPr>
          </a:p>
          <a:p>
            <a:pPr lvl="1"/>
            <a:r>
              <a:rPr lang="en-US">
                <a:solidFill>
                  <a:srgbClr val="000000"/>
                </a:solidFill>
              </a:rPr>
              <a:t>Event Time</a:t>
            </a:r>
            <a:endParaRPr lang="en-US">
              <a:solidFill>
                <a:srgbClr val="000000"/>
              </a:solidFill>
              <a:cs typeface="Calibri"/>
            </a:endParaRPr>
          </a:p>
          <a:p>
            <a:pPr lvl="1"/>
            <a:r>
              <a:rPr lang="en-US">
                <a:solidFill>
                  <a:srgbClr val="000000"/>
                </a:solidFill>
              </a:rPr>
              <a:t>Reported by</a:t>
            </a:r>
            <a:endParaRPr lang="en-US">
              <a:solidFill>
                <a:srgbClr val="000000"/>
              </a:solidFill>
              <a:cs typeface="Calibri"/>
            </a:endParaRPr>
          </a:p>
          <a:p>
            <a:pPr lvl="1"/>
            <a:r>
              <a:rPr lang="en-US">
                <a:solidFill>
                  <a:srgbClr val="000000"/>
                </a:solidFill>
              </a:rPr>
              <a:t>Pending Investigation</a:t>
            </a:r>
            <a:endParaRPr lang="en-US">
              <a:solidFill>
                <a:srgbClr val="000000"/>
              </a:solidFill>
              <a:cs typeface="Calibri"/>
            </a:endParaRPr>
          </a:p>
          <a:p>
            <a:pPr lvl="1"/>
            <a:r>
              <a:rPr lang="en-US">
                <a:solidFill>
                  <a:srgbClr val="000000"/>
                </a:solidFill>
              </a:rPr>
              <a:t>Post Investigation</a:t>
            </a:r>
            <a:endParaRPr lang="en-US">
              <a:solidFill>
                <a:srgbClr val="000000"/>
              </a:solidFill>
              <a:cs typeface="Calibri"/>
            </a:endParaRPr>
          </a:p>
          <a:p>
            <a:endParaRPr lang="en-US">
              <a:cs typeface="Calibri"/>
            </a:endParaRPr>
          </a:p>
        </p:txBody>
      </p:sp>
      <p:sp>
        <p:nvSpPr>
          <p:cNvPr id="4" name="Text Placeholder 3">
            <a:extLst>
              <a:ext uri="{FF2B5EF4-FFF2-40B4-BE49-F238E27FC236}">
                <a16:creationId xmlns:a16="http://schemas.microsoft.com/office/drawing/2014/main" id="{7ECA01BF-F1D9-B4DC-5387-A8CB0FA1B2F7}"/>
              </a:ext>
            </a:extLst>
          </p:cNvPr>
          <p:cNvSpPr>
            <a:spLocks noGrp="1"/>
          </p:cNvSpPr>
          <p:nvPr>
            <p:ph type="body" sz="quarter" idx="3"/>
          </p:nvPr>
        </p:nvSpPr>
        <p:spPr/>
        <p:txBody>
          <a:bodyPr/>
          <a:lstStyle/>
          <a:p>
            <a:r>
              <a:rPr lang="en-US" dirty="0"/>
              <a:t>VDOE</a:t>
            </a:r>
          </a:p>
        </p:txBody>
      </p:sp>
      <p:sp>
        <p:nvSpPr>
          <p:cNvPr id="5" name="Content Placeholder 4">
            <a:extLst>
              <a:ext uri="{FF2B5EF4-FFF2-40B4-BE49-F238E27FC236}">
                <a16:creationId xmlns:a16="http://schemas.microsoft.com/office/drawing/2014/main" id="{480FE0EE-12B5-37FF-EDC5-C84726F39629}"/>
              </a:ext>
            </a:extLst>
          </p:cNvPr>
          <p:cNvSpPr>
            <a:spLocks noGrp="1"/>
          </p:cNvSpPr>
          <p:nvPr>
            <p:ph sz="quarter" idx="4"/>
          </p:nvPr>
        </p:nvSpPr>
        <p:spPr/>
        <p:txBody>
          <a:bodyPr/>
          <a:lstStyle/>
          <a:p>
            <a:r>
              <a:rPr lang="en-US" sz="2600" dirty="0">
                <a:solidFill>
                  <a:srgbClr val="000000"/>
                </a:solidFill>
              </a:rPr>
              <a:t>Will modify Local Event ID and Persistently Dangerous Behavior Code Fields</a:t>
            </a:r>
          </a:p>
          <a:p>
            <a:r>
              <a:rPr lang="en-US" sz="2600" dirty="0">
                <a:solidFill>
                  <a:srgbClr val="000000"/>
                </a:solidFill>
              </a:rPr>
              <a:t>Require Email and/or supporting documentation to modify Local Event ID and Persistently Dangerous Behavior Code Field </a:t>
            </a:r>
          </a:p>
          <a:p>
            <a:endParaRPr lang="en-US" dirty="0"/>
          </a:p>
        </p:txBody>
      </p:sp>
      <p:sp>
        <p:nvSpPr>
          <p:cNvPr id="6" name="Slide Number Placeholder 5">
            <a:extLst>
              <a:ext uri="{FF2B5EF4-FFF2-40B4-BE49-F238E27FC236}">
                <a16:creationId xmlns:a16="http://schemas.microsoft.com/office/drawing/2014/main" id="{15CA10AE-10F6-B778-1337-DE16E1417B7C}"/>
              </a:ext>
            </a:extLst>
          </p:cNvPr>
          <p:cNvSpPr>
            <a:spLocks noGrp="1"/>
          </p:cNvSpPr>
          <p:nvPr>
            <p:ph type="sldNum" sz="quarter" idx="12"/>
          </p:nvPr>
        </p:nvSpPr>
        <p:spPr/>
        <p:txBody>
          <a:bodyPr/>
          <a:lstStyle/>
          <a:p>
            <a:fld id="{B2102BAA-C61A-4A39-BDF1-4340D572B82C}" type="slidenum">
              <a:rPr lang="en-US" smtClean="0"/>
              <a:t>20</a:t>
            </a:fld>
            <a:endParaRPr lang="en-US"/>
          </a:p>
        </p:txBody>
      </p:sp>
      <p:sp>
        <p:nvSpPr>
          <p:cNvPr id="7" name="Text Placeholder 6">
            <a:extLst>
              <a:ext uri="{FF2B5EF4-FFF2-40B4-BE49-F238E27FC236}">
                <a16:creationId xmlns:a16="http://schemas.microsoft.com/office/drawing/2014/main" id="{045F715D-E6B2-2E8E-06D2-E65CEDB16208}"/>
              </a:ext>
            </a:extLst>
          </p:cNvPr>
          <p:cNvSpPr>
            <a:spLocks noGrp="1"/>
          </p:cNvSpPr>
          <p:nvPr>
            <p:ph type="body" sz="quarter" idx="13"/>
          </p:nvPr>
        </p:nvSpPr>
        <p:spPr/>
        <p:txBody>
          <a:bodyPr vert="horz" lIns="822960" tIns="640080" rIns="91440" bIns="45720" rtlCol="0" anchor="t">
            <a:normAutofit/>
          </a:bodyPr>
          <a:lstStyle/>
          <a:p>
            <a:r>
              <a:rPr lang="en-US" sz="3600">
                <a:latin typeface="Calibri"/>
                <a:ea typeface="Calibri" panose="020F0502020204030204" pitchFamily="34" charset="0"/>
                <a:cs typeface="Times New Roman"/>
              </a:rPr>
              <a:t>Making Corrections to the PD</a:t>
            </a:r>
            <a:r>
              <a:rPr lang="en-US" sz="3600">
                <a:effectLst/>
                <a:latin typeface="Calibri"/>
                <a:ea typeface="Calibri" panose="020F0502020204030204" pitchFamily="34" charset="0"/>
                <a:cs typeface="Times New Roman"/>
              </a:rPr>
              <a:t> Events Form</a:t>
            </a:r>
            <a:r>
              <a:rPr lang="en-US" sz="3600">
                <a:latin typeface="Calibri"/>
                <a:ea typeface="Calibri" panose="020F0502020204030204" pitchFamily="34" charset="0"/>
                <a:cs typeface="Times New Roman"/>
              </a:rPr>
              <a:t> </a:t>
            </a:r>
            <a:endParaRPr lang="en-US" sz="3600">
              <a:latin typeface="Calibri"/>
              <a:cs typeface="Times New Roman"/>
            </a:endParaRPr>
          </a:p>
          <a:p>
            <a:endParaRPr lang="en-US"/>
          </a:p>
        </p:txBody>
      </p:sp>
    </p:spTree>
    <p:extLst>
      <p:ext uri="{BB962C8B-B14F-4D97-AF65-F5344CB8AC3E}">
        <p14:creationId xmlns:p14="http://schemas.microsoft.com/office/powerpoint/2010/main" val="1755873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a:xfrm>
            <a:off x="831850" y="1709738"/>
            <a:ext cx="10363019" cy="2852737"/>
          </a:xfrm>
        </p:spPr>
        <p:txBody>
          <a:bodyPr>
            <a:normAutofit/>
          </a:bodyPr>
          <a:lstStyle/>
          <a:p>
            <a:r>
              <a:rPr lang="en-US" dirty="0"/>
              <a:t> SBAR Resources </a:t>
            </a:r>
          </a:p>
        </p:txBody>
      </p:sp>
      <p:sp>
        <p:nvSpPr>
          <p:cNvPr id="3" name="Text Placeholder 2">
            <a:extLst>
              <a:ext uri="{FF2B5EF4-FFF2-40B4-BE49-F238E27FC236}">
                <a16:creationId xmlns:a16="http://schemas.microsoft.com/office/drawing/2014/main" id="{923C92EA-016D-AF76-BA92-26C706A86E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8943E4-7A5C-C33C-5A80-970143976D15}"/>
              </a:ext>
            </a:extLst>
          </p:cNvPr>
          <p:cNvSpPr>
            <a:spLocks noGrp="1"/>
          </p:cNvSpPr>
          <p:nvPr>
            <p:ph type="sldNum" sz="quarter" idx="12"/>
          </p:nvPr>
        </p:nvSpPr>
        <p:spPr/>
        <p:txBody>
          <a:bodyPr/>
          <a:lstStyle/>
          <a:p>
            <a:fld id="{B2102BAA-C61A-4A39-BDF1-4340D572B82C}" type="slidenum">
              <a:rPr lang="en-US" smtClean="0"/>
              <a:t>21</a:t>
            </a:fld>
            <a:endParaRPr lang="en-US"/>
          </a:p>
        </p:txBody>
      </p:sp>
    </p:spTree>
    <p:extLst>
      <p:ext uri="{BB962C8B-B14F-4D97-AF65-F5344CB8AC3E}">
        <p14:creationId xmlns:p14="http://schemas.microsoft.com/office/powerpoint/2010/main" val="1278430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8" name="Google Shape;488;p6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
        <p:nvSpPr>
          <p:cNvPr id="487" name="Google Shape;487;p63"/>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10000"/>
          </a:bodyPr>
          <a:lstStyle/>
          <a:p>
            <a:pPr marL="114300" lvl="0" indent="0" algn="l" rtl="0">
              <a:lnSpc>
                <a:spcPct val="90000"/>
              </a:lnSpc>
              <a:spcBef>
                <a:spcPts val="1000"/>
              </a:spcBef>
              <a:spcAft>
                <a:spcPts val="0"/>
              </a:spcAft>
              <a:buClr>
                <a:schemeClr val="dk1"/>
              </a:buClr>
              <a:buSzPct val="69498"/>
              <a:buNone/>
            </a:pPr>
            <a:r>
              <a:rPr lang="en-US" sz="4000">
                <a:solidFill>
                  <a:srgbClr val="000000"/>
                </a:solidFill>
              </a:rPr>
              <a:t>Contact your local SSWS Account or back-up Account Manager if you need assistance with the following:</a:t>
            </a:r>
            <a:endParaRPr lang="en-US" sz="3200">
              <a:solidFill>
                <a:srgbClr val="000000"/>
              </a:solidFill>
            </a:endParaRPr>
          </a:p>
          <a:p>
            <a:pPr marL="628650" indent="-514350">
              <a:buClr>
                <a:schemeClr val="dk1"/>
              </a:buClr>
              <a:buSzPct val="69498"/>
              <a:buFont typeface="Arial" panose="020B0604020202020204" pitchFamily="34" charset="0"/>
              <a:buAutoNum type="arabicPeriod"/>
            </a:pPr>
            <a:r>
              <a:rPr lang="en-US" sz="3200">
                <a:solidFill>
                  <a:srgbClr val="000000"/>
                </a:solidFill>
              </a:rPr>
              <a:t>Assigning the SBAR application contact in ERA</a:t>
            </a:r>
          </a:p>
          <a:p>
            <a:pPr marL="1085850" lvl="1" indent="-514350">
              <a:buClr>
                <a:schemeClr val="dk1"/>
              </a:buClr>
              <a:buSzPct val="69498"/>
              <a:buFont typeface="+mj-lt"/>
              <a:buAutoNum type="alphaLcParenR"/>
            </a:pPr>
            <a:r>
              <a:rPr lang="en-US" sz="2800">
                <a:solidFill>
                  <a:srgbClr val="000000"/>
                </a:solidFill>
              </a:rPr>
              <a:t>This is critical for VDOE to contact the correct person with important updates regarding SBAR</a:t>
            </a:r>
          </a:p>
          <a:p>
            <a:pPr marL="628650" lvl="0" indent="-514350" algn="l" rtl="0">
              <a:lnSpc>
                <a:spcPct val="90000"/>
              </a:lnSpc>
              <a:spcBef>
                <a:spcPts val="1000"/>
              </a:spcBef>
              <a:spcAft>
                <a:spcPts val="0"/>
              </a:spcAft>
              <a:buClr>
                <a:schemeClr val="dk1"/>
              </a:buClr>
              <a:buSzPct val="69498"/>
              <a:buAutoNum type="arabicPeriod"/>
            </a:pPr>
            <a:r>
              <a:rPr lang="en-US" sz="3200">
                <a:solidFill>
                  <a:srgbClr val="000000"/>
                </a:solidFill>
              </a:rPr>
              <a:t>Determining rights and privileges to the SBAR application </a:t>
            </a:r>
          </a:p>
          <a:p>
            <a:pPr marL="1085850" lvl="1" indent="-514350">
              <a:spcBef>
                <a:spcPts val="1000"/>
              </a:spcBef>
              <a:buClr>
                <a:schemeClr val="dk1"/>
              </a:buClr>
              <a:buSzPct val="69498"/>
              <a:buFont typeface="+mj-lt"/>
              <a:buAutoNum type="alphaLcParenR"/>
            </a:pPr>
            <a:r>
              <a:rPr lang="en-US" sz="2800">
                <a:solidFill>
                  <a:srgbClr val="000000"/>
                </a:solidFill>
              </a:rPr>
              <a:t>This includes setting up the SBAR collection manager, local approvers, and rights to submit the data or access reports</a:t>
            </a:r>
          </a:p>
          <a:p>
            <a:pPr marL="628650" lvl="0" indent="-514350" algn="l" rtl="0">
              <a:lnSpc>
                <a:spcPct val="90000"/>
              </a:lnSpc>
              <a:spcBef>
                <a:spcPts val="1000"/>
              </a:spcBef>
              <a:spcAft>
                <a:spcPts val="0"/>
              </a:spcAft>
              <a:buClr>
                <a:schemeClr val="dk1"/>
              </a:buClr>
              <a:buSzPct val="69498"/>
              <a:buAutoNum type="arabicPeriod"/>
            </a:pPr>
            <a:r>
              <a:rPr lang="en-US" sz="3200">
                <a:solidFill>
                  <a:srgbClr val="000000"/>
                </a:solidFill>
              </a:rPr>
              <a:t>Establishing Superintendent Data Collection Approval (SDCA) account for Superintendent or Director</a:t>
            </a:r>
            <a:endParaRPr sz="3200">
              <a:solidFill>
                <a:srgbClr val="000000"/>
              </a:solidFill>
            </a:endParaRPr>
          </a:p>
          <a:p>
            <a:pPr marL="914400" lvl="1" indent="-228600" algn="l" rtl="0">
              <a:lnSpc>
                <a:spcPct val="90000"/>
              </a:lnSpc>
              <a:spcBef>
                <a:spcPts val="500"/>
              </a:spcBef>
              <a:spcAft>
                <a:spcPts val="0"/>
              </a:spcAft>
              <a:buSzPct val="81081"/>
              <a:buNone/>
            </a:pPr>
            <a:endParaRPr/>
          </a:p>
          <a:p>
            <a:pPr marL="914400" lvl="1" indent="-228600" algn="l" rtl="0">
              <a:lnSpc>
                <a:spcPct val="90000"/>
              </a:lnSpc>
              <a:spcBef>
                <a:spcPts val="500"/>
              </a:spcBef>
              <a:spcAft>
                <a:spcPts val="0"/>
              </a:spcAft>
              <a:buSzPct val="81081"/>
              <a:buNone/>
            </a:pPr>
            <a:endParaRPr/>
          </a:p>
          <a:p>
            <a:pPr marL="457200" lvl="0" indent="-228600" algn="l" rtl="0">
              <a:lnSpc>
                <a:spcPct val="90000"/>
              </a:lnSpc>
              <a:spcBef>
                <a:spcPts val="1000"/>
              </a:spcBef>
              <a:spcAft>
                <a:spcPts val="0"/>
              </a:spcAft>
              <a:buClr>
                <a:schemeClr val="dk1"/>
              </a:buClr>
              <a:buSzPct val="69498"/>
              <a:buNone/>
            </a:pPr>
            <a:endParaRPr/>
          </a:p>
          <a:p>
            <a:pPr marL="457200" lvl="0" indent="-228600" algn="l" rtl="0">
              <a:lnSpc>
                <a:spcPct val="90000"/>
              </a:lnSpc>
              <a:spcBef>
                <a:spcPts val="1000"/>
              </a:spcBef>
              <a:spcAft>
                <a:spcPts val="0"/>
              </a:spcAft>
              <a:buClr>
                <a:schemeClr val="dk1"/>
              </a:buClr>
              <a:buSzPct val="69498"/>
              <a:buNone/>
            </a:pPr>
            <a:endParaRPr/>
          </a:p>
        </p:txBody>
      </p:sp>
      <p:sp>
        <p:nvSpPr>
          <p:cNvPr id="2" name="Text Placeholder 1"/>
          <p:cNvSpPr>
            <a:spLocks noGrp="1"/>
          </p:cNvSpPr>
          <p:nvPr>
            <p:ph type="body" sz="quarter" idx="13"/>
          </p:nvPr>
        </p:nvSpPr>
        <p:spPr/>
        <p:txBody>
          <a:bodyPr>
            <a:normAutofit/>
          </a:bodyPr>
          <a:lstStyle/>
          <a:p>
            <a:r>
              <a:rPr lang="en-US"/>
              <a:t>SBAR Application Support</a:t>
            </a:r>
          </a:p>
        </p:txBody>
      </p:sp>
    </p:spTree>
    <p:extLst>
      <p:ext uri="{BB962C8B-B14F-4D97-AF65-F5344CB8AC3E}">
        <p14:creationId xmlns:p14="http://schemas.microsoft.com/office/powerpoint/2010/main" val="738746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5" name="Google Shape;495;p64"/>
          <p:cNvSpPr txBox="1">
            <a:spLocks noGrp="1"/>
          </p:cNvSpPr>
          <p:nvPr>
            <p:ph idx="1"/>
          </p:nvPr>
        </p:nvSpPr>
        <p:spPr>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1800"/>
              <a:buNone/>
            </a:pPr>
            <a:endParaRPr sz="2353">
              <a:solidFill>
                <a:srgbClr val="0F150D"/>
              </a:solidFill>
            </a:endParaRPr>
          </a:p>
          <a:p>
            <a:pPr marL="0" lvl="0" indent="0" algn="l" rtl="0">
              <a:lnSpc>
                <a:spcPct val="90000"/>
              </a:lnSpc>
              <a:spcBef>
                <a:spcPts val="1000"/>
              </a:spcBef>
              <a:spcAft>
                <a:spcPts val="0"/>
              </a:spcAft>
              <a:buSzPts val="1800"/>
              <a:buNone/>
            </a:pPr>
            <a:r>
              <a:rPr lang="en-US" sz="2353">
                <a:solidFill>
                  <a:srgbClr val="0F150D"/>
                </a:solidFill>
              </a:rPr>
              <a:t>Student Behavior And Administrative Response Collection website:</a:t>
            </a:r>
            <a:endParaRPr sz="2353">
              <a:solidFill>
                <a:srgbClr val="0F150D"/>
              </a:solidFill>
            </a:endParaRPr>
          </a:p>
          <a:p>
            <a:pPr marL="0" lvl="0" indent="0" algn="l" rtl="0">
              <a:lnSpc>
                <a:spcPct val="90000"/>
              </a:lnSpc>
              <a:spcBef>
                <a:spcPts val="1000"/>
              </a:spcBef>
              <a:spcAft>
                <a:spcPts val="0"/>
              </a:spcAft>
              <a:buSzPts val="1800"/>
              <a:buNone/>
            </a:pPr>
            <a:r>
              <a:rPr lang="en-US" sz="2353">
                <a:hlinkClick r:id="rId3"/>
              </a:rPr>
              <a:t>https://www.doe.virginia.gov/data-policy-funding/data-reports/data-collection/student-behavior-and-administrative-response-collection</a:t>
            </a:r>
            <a:endParaRPr lang="en-US" sz="2353"/>
          </a:p>
          <a:p>
            <a:pPr marL="0" lvl="0" indent="0" algn="l" rtl="0">
              <a:lnSpc>
                <a:spcPct val="90000"/>
              </a:lnSpc>
              <a:spcBef>
                <a:spcPts val="1000"/>
              </a:spcBef>
              <a:spcAft>
                <a:spcPts val="0"/>
              </a:spcAft>
              <a:buSzPts val="1800"/>
              <a:buNone/>
            </a:pPr>
            <a:endParaRPr lang="en-US" sz="2353">
              <a:solidFill>
                <a:srgbClr val="0F150D"/>
              </a:solidFill>
            </a:endParaRPr>
          </a:p>
          <a:p>
            <a:pPr marL="0" lvl="0" indent="0" algn="l" rtl="0">
              <a:lnSpc>
                <a:spcPct val="90000"/>
              </a:lnSpc>
              <a:spcBef>
                <a:spcPts val="1000"/>
              </a:spcBef>
              <a:spcAft>
                <a:spcPts val="0"/>
              </a:spcAft>
              <a:buSzPts val="1800"/>
              <a:buNone/>
            </a:pPr>
            <a:r>
              <a:rPr lang="en-US" sz="2353">
                <a:solidFill>
                  <a:srgbClr val="0F150D"/>
                </a:solidFill>
              </a:rPr>
              <a:t>Patricia Mealy, Data Specialist, Office of Data Services</a:t>
            </a:r>
            <a:endParaRPr/>
          </a:p>
          <a:p>
            <a:pPr marL="0" lvl="0" indent="0" algn="l" rtl="0">
              <a:lnSpc>
                <a:spcPct val="90000"/>
              </a:lnSpc>
              <a:spcBef>
                <a:spcPts val="1000"/>
              </a:spcBef>
              <a:spcAft>
                <a:spcPts val="0"/>
              </a:spcAft>
              <a:buSzPts val="1800"/>
              <a:buNone/>
            </a:pPr>
            <a:r>
              <a:rPr lang="en-US" sz="2353"/>
              <a:t>Email: </a:t>
            </a:r>
            <a:r>
              <a:rPr lang="en-US" sz="2353" u="sng">
                <a:solidFill>
                  <a:schemeClr val="hlink"/>
                </a:solidFill>
                <a:hlinkClick r:id="rId4"/>
              </a:rPr>
              <a:t>patricia.mealy@doe.virginia.gov</a:t>
            </a:r>
            <a:r>
              <a:rPr lang="en-US" sz="2353"/>
              <a:t> or</a:t>
            </a:r>
            <a:endParaRPr/>
          </a:p>
          <a:p>
            <a:pPr marL="0" lvl="0" indent="0" algn="l" rtl="0">
              <a:lnSpc>
                <a:spcPct val="90000"/>
              </a:lnSpc>
              <a:spcBef>
                <a:spcPts val="1000"/>
              </a:spcBef>
              <a:spcAft>
                <a:spcPts val="0"/>
              </a:spcAft>
              <a:buSzPts val="1800"/>
              <a:buNone/>
            </a:pPr>
            <a:r>
              <a:rPr lang="en-US" sz="2353"/>
              <a:t>          </a:t>
            </a:r>
            <a:r>
              <a:rPr lang="en-US" sz="2353" u="sng">
                <a:solidFill>
                  <a:schemeClr val="hlink"/>
                </a:solidFill>
                <a:hlinkClick r:id="rId5"/>
              </a:rPr>
              <a:t>resultshelp@doe.virginia.gov</a:t>
            </a:r>
            <a:r>
              <a:rPr lang="en-US" sz="2353"/>
              <a:t> </a:t>
            </a:r>
            <a:endParaRPr/>
          </a:p>
          <a:p>
            <a:pPr marL="0" lvl="0" indent="0" algn="l" rtl="0">
              <a:lnSpc>
                <a:spcPct val="90000"/>
              </a:lnSpc>
              <a:spcBef>
                <a:spcPts val="1000"/>
              </a:spcBef>
              <a:spcAft>
                <a:spcPts val="0"/>
              </a:spcAft>
              <a:buSzPts val="1800"/>
              <a:buNone/>
            </a:pPr>
            <a:endParaRPr sz="2353"/>
          </a:p>
          <a:p>
            <a:pPr marL="0" lvl="0" indent="0" algn="l" rtl="0">
              <a:lnSpc>
                <a:spcPct val="90000"/>
              </a:lnSpc>
              <a:spcBef>
                <a:spcPts val="1000"/>
              </a:spcBef>
              <a:spcAft>
                <a:spcPts val="0"/>
              </a:spcAft>
              <a:buSzPts val="1800"/>
              <a:buNone/>
            </a:pPr>
            <a:r>
              <a:rPr lang="en-US" sz="2353">
                <a:solidFill>
                  <a:srgbClr val="0F150D"/>
                </a:solidFill>
              </a:rPr>
              <a:t>Rebecca Kahila, School Safety and Discipline Specialist, Office of Student Services</a:t>
            </a:r>
            <a:endParaRPr/>
          </a:p>
          <a:p>
            <a:pPr marL="0" lvl="0" indent="0" algn="l" rtl="0">
              <a:lnSpc>
                <a:spcPct val="90000"/>
              </a:lnSpc>
              <a:spcBef>
                <a:spcPts val="1000"/>
              </a:spcBef>
              <a:spcAft>
                <a:spcPts val="0"/>
              </a:spcAft>
              <a:buSzPts val="1800"/>
              <a:buNone/>
            </a:pPr>
            <a:r>
              <a:rPr lang="en-US" sz="2353"/>
              <a:t>Email: </a:t>
            </a:r>
            <a:r>
              <a:rPr lang="en-US" sz="2350" u="sng">
                <a:solidFill>
                  <a:srgbClr val="0070C0"/>
                </a:solidFill>
              </a:rPr>
              <a:t>rebecca.kahila@doe.virginia.gov</a:t>
            </a:r>
            <a:r>
              <a:rPr lang="en-US" sz="2353" u="sng">
                <a:solidFill>
                  <a:srgbClr val="0070C0"/>
                </a:solidFill>
              </a:rPr>
              <a:t> </a:t>
            </a:r>
            <a:endParaRPr>
              <a:solidFill>
                <a:srgbClr val="0070C0"/>
              </a:solidFill>
            </a:endParaRPr>
          </a:p>
        </p:txBody>
      </p:sp>
      <p:sp>
        <p:nvSpPr>
          <p:cNvPr id="2" name="Text Placeholder 1"/>
          <p:cNvSpPr>
            <a:spLocks noGrp="1"/>
          </p:cNvSpPr>
          <p:nvPr>
            <p:ph type="body" sz="quarter" idx="13"/>
          </p:nvPr>
        </p:nvSpPr>
        <p:spPr/>
        <p:txBody>
          <a:bodyPr/>
          <a:lstStyle/>
          <a:p>
            <a:pPr algn="ctr"/>
            <a:r>
              <a:rPr lang="en-US"/>
              <a:t>VDOE Contacts</a:t>
            </a:r>
          </a:p>
        </p:txBody>
      </p:sp>
    </p:spTree>
    <p:extLst>
      <p:ext uri="{BB962C8B-B14F-4D97-AF65-F5344CB8AC3E}">
        <p14:creationId xmlns:p14="http://schemas.microsoft.com/office/powerpoint/2010/main" val="1818412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2" name="Google Shape;502;p65"/>
          <p:cNvSpPr txBox="1">
            <a:spLocks noGrp="1"/>
          </p:cNvSpPr>
          <p:nvPr>
            <p:ph type="ctrTitle"/>
          </p:nvPr>
        </p:nvSpPr>
        <p:spPr>
          <a:prstGeom prst="rect">
            <a:avLst/>
          </a:prstGeom>
          <a:solidFill>
            <a:schemeClr val="lt1">
              <a:alpha val="61568"/>
            </a:schemeClr>
          </a:solidFill>
          <a:ln w="79375" cap="rnd" cmpd="sng">
            <a:solidFill>
              <a:schemeClr val="tx1">
                <a:lumMod val="60000"/>
                <a:lumOff val="40000"/>
                <a:alpha val="77647"/>
              </a:schemeClr>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6000"/>
              <a:buFont typeface="Trebuchet MS"/>
              <a:buNone/>
            </a:pPr>
            <a:r>
              <a:rPr lang="en-US"/>
              <a:t>Thank You </a:t>
            </a:r>
            <a:endParaRPr/>
          </a:p>
        </p:txBody>
      </p:sp>
      <p:sp>
        <p:nvSpPr>
          <p:cNvPr id="501" name="Google Shape;501;p6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extLst>
      <p:ext uri="{BB962C8B-B14F-4D97-AF65-F5344CB8AC3E}">
        <p14:creationId xmlns:p14="http://schemas.microsoft.com/office/powerpoint/2010/main" val="3672825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p3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
        <p:nvSpPr>
          <p:cNvPr id="242" name="Google Shape;242;p31"/>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10000"/>
          </a:bodyPr>
          <a:lstStyle/>
          <a:p>
            <a:pPr marL="457200" lvl="0" indent="-370840" algn="l" rtl="0">
              <a:lnSpc>
                <a:spcPct val="150000"/>
              </a:lnSpc>
              <a:spcBef>
                <a:spcPts val="0"/>
              </a:spcBef>
              <a:spcAft>
                <a:spcPts val="0"/>
              </a:spcAft>
              <a:buSzPct val="78975"/>
              <a:buChar char="•"/>
            </a:pPr>
            <a:r>
              <a:rPr lang="en-US" sz="4550">
                <a:solidFill>
                  <a:schemeClr val="dk1"/>
                </a:solidFill>
              </a:rPr>
              <a:t>Data Collection Overview</a:t>
            </a:r>
            <a:endParaRPr lang="en-US" sz="4550">
              <a:solidFill>
                <a:schemeClr val="dk1"/>
              </a:solidFill>
              <a:cs typeface="Calibri"/>
            </a:endParaRPr>
          </a:p>
          <a:p>
            <a:pPr marL="457200" lvl="0" indent="-370840" algn="l" rtl="0">
              <a:lnSpc>
                <a:spcPct val="150000"/>
              </a:lnSpc>
              <a:spcBef>
                <a:spcPts val="0"/>
              </a:spcBef>
              <a:spcAft>
                <a:spcPts val="0"/>
              </a:spcAft>
              <a:buSzPct val="78975"/>
              <a:buChar char="•"/>
            </a:pPr>
            <a:r>
              <a:rPr lang="en-US" sz="4550">
                <a:solidFill>
                  <a:schemeClr val="dk1"/>
                </a:solidFill>
              </a:rPr>
              <a:t>EOY Updates</a:t>
            </a:r>
            <a:endParaRPr lang="en-US" sz="4550">
              <a:solidFill>
                <a:schemeClr val="dk1"/>
              </a:solidFill>
              <a:cs typeface="Calibri"/>
            </a:endParaRPr>
          </a:p>
          <a:p>
            <a:pPr marL="457200" lvl="0" indent="-370840" algn="l" rtl="0">
              <a:lnSpc>
                <a:spcPct val="150000"/>
              </a:lnSpc>
              <a:spcBef>
                <a:spcPts val="0"/>
              </a:spcBef>
              <a:spcAft>
                <a:spcPts val="0"/>
              </a:spcAft>
              <a:buSzPct val="78975"/>
              <a:buChar char="•"/>
            </a:pPr>
            <a:r>
              <a:rPr lang="en-US" sz="4550">
                <a:solidFill>
                  <a:schemeClr val="dk1"/>
                </a:solidFill>
              </a:rPr>
              <a:t>2023-2024 School Year Updates</a:t>
            </a:r>
            <a:endParaRPr lang="en-US" sz="4550">
              <a:solidFill>
                <a:schemeClr val="dk1"/>
              </a:solidFill>
              <a:cs typeface="Calibri"/>
            </a:endParaRPr>
          </a:p>
          <a:p>
            <a:pPr marL="457200" lvl="0" indent="-370840" algn="l" rtl="0">
              <a:lnSpc>
                <a:spcPct val="150000"/>
              </a:lnSpc>
              <a:spcBef>
                <a:spcPts val="0"/>
              </a:spcBef>
              <a:spcAft>
                <a:spcPts val="0"/>
              </a:spcAft>
              <a:buSzPct val="78975"/>
              <a:buChar char="•"/>
            </a:pPr>
            <a:r>
              <a:rPr lang="en-US" sz="4550">
                <a:solidFill>
                  <a:schemeClr val="dk1"/>
                </a:solidFill>
              </a:rPr>
              <a:t>SBAR Resources</a:t>
            </a:r>
            <a:endParaRPr sz="4550">
              <a:solidFill>
                <a:schemeClr val="dk1"/>
              </a:solidFill>
              <a:cs typeface="Calibri"/>
            </a:endParaRPr>
          </a:p>
          <a:p>
            <a:pPr marL="457200" lvl="0" indent="-370840" algn="l" rtl="0">
              <a:lnSpc>
                <a:spcPct val="150000"/>
              </a:lnSpc>
              <a:spcBef>
                <a:spcPts val="0"/>
              </a:spcBef>
              <a:spcAft>
                <a:spcPts val="0"/>
              </a:spcAft>
              <a:buSzPct val="78975"/>
              <a:buChar char="•"/>
            </a:pPr>
            <a:r>
              <a:rPr lang="en-US" sz="4550">
                <a:solidFill>
                  <a:schemeClr val="dk1"/>
                </a:solidFill>
              </a:rPr>
              <a:t>Questions</a:t>
            </a:r>
            <a:endParaRPr lang="en-US" sz="4550">
              <a:solidFill>
                <a:schemeClr val="dk1"/>
              </a:solidFill>
              <a:cs typeface="Calibri"/>
            </a:endParaRPr>
          </a:p>
          <a:p>
            <a:pPr marL="457200" lvl="0" indent="-228600" algn="l" rtl="0">
              <a:lnSpc>
                <a:spcPct val="90000"/>
              </a:lnSpc>
              <a:spcBef>
                <a:spcPts val="1000"/>
              </a:spcBef>
              <a:spcAft>
                <a:spcPts val="0"/>
              </a:spcAft>
              <a:buClr>
                <a:schemeClr val="dk1"/>
              </a:buClr>
              <a:buSzPct val="91836"/>
              <a:buNone/>
            </a:pPr>
            <a:endParaRPr/>
          </a:p>
        </p:txBody>
      </p:sp>
      <p:sp>
        <p:nvSpPr>
          <p:cNvPr id="2" name="Text Placeholder 1"/>
          <p:cNvSpPr>
            <a:spLocks noGrp="1"/>
          </p:cNvSpPr>
          <p:nvPr>
            <p:ph type="body" sz="quarter" idx="13"/>
          </p:nvPr>
        </p:nvSpPr>
        <p:spPr/>
        <p:txBody>
          <a:bodyPr/>
          <a:lstStyle/>
          <a:p>
            <a:r>
              <a:rPr lang="en-US"/>
              <a:t>AGENDA</a:t>
            </a:r>
          </a:p>
        </p:txBody>
      </p:sp>
      <p:sp>
        <p:nvSpPr>
          <p:cNvPr id="241" name="Google Shape;241;p31"/>
          <p:cNvSpPr txBox="1">
            <a:spLocks noGrp="1"/>
          </p:cNvSpPr>
          <p:nvPr>
            <p:ph type="title" idx="4294967295"/>
          </p:nvPr>
        </p:nvSpPr>
        <p:spPr>
          <a:xfrm>
            <a:off x="0" y="1143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1800"/>
              <a:buNone/>
            </a:pPr>
            <a:r>
              <a:rPr lang="en-US"/>
              <a:t>A</a:t>
            </a:r>
            <a:endParaRPr/>
          </a:p>
        </p:txBody>
      </p:sp>
    </p:spTree>
    <p:extLst>
      <p:ext uri="{BB962C8B-B14F-4D97-AF65-F5344CB8AC3E}">
        <p14:creationId xmlns:p14="http://schemas.microsoft.com/office/powerpoint/2010/main" val="119226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Google Shape;250;p3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249" name="Google Shape;249;p32"/>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Clr>
                <a:schemeClr val="accent1"/>
              </a:buClr>
              <a:buSzPts val="2800"/>
              <a:buChar char="•"/>
            </a:pPr>
            <a:r>
              <a:rPr lang="en-US" sz="2400">
                <a:solidFill>
                  <a:srgbClr val="000000"/>
                </a:solidFill>
              </a:rPr>
              <a:t>Required by the </a:t>
            </a:r>
            <a:r>
              <a:rPr lang="en-US" sz="2400" i="1">
                <a:solidFill>
                  <a:srgbClr val="000000"/>
                </a:solidFill>
              </a:rPr>
              <a:t>Code of Virginia</a:t>
            </a:r>
            <a:r>
              <a:rPr lang="en-US" sz="2400">
                <a:solidFill>
                  <a:srgbClr val="000000"/>
                </a:solidFill>
              </a:rPr>
              <a:t> (§22.1-279.3:1) and used to satisfy federal assurances for ESSA, the </a:t>
            </a:r>
            <a:r>
              <a:rPr lang="en-US" sz="2400" i="1">
                <a:solidFill>
                  <a:srgbClr val="000000"/>
                </a:solidFill>
              </a:rPr>
              <a:t>Gun-Free Schools Act of 1994, </a:t>
            </a:r>
            <a:r>
              <a:rPr lang="en-US" sz="2400">
                <a:solidFill>
                  <a:srgbClr val="000000"/>
                </a:solidFill>
              </a:rPr>
              <a:t>and</a:t>
            </a:r>
            <a:r>
              <a:rPr lang="en-US" sz="2400" i="1">
                <a:solidFill>
                  <a:srgbClr val="000000"/>
                </a:solidFill>
              </a:rPr>
              <a:t> </a:t>
            </a:r>
            <a:r>
              <a:rPr lang="en-US" sz="2400">
                <a:solidFill>
                  <a:srgbClr val="000000"/>
                </a:solidFill>
              </a:rPr>
              <a:t>the </a:t>
            </a:r>
            <a:r>
              <a:rPr lang="en-US" sz="2400" i="1">
                <a:solidFill>
                  <a:srgbClr val="000000"/>
                </a:solidFill>
              </a:rPr>
              <a:t>Individuals with Disabilities Education Act</a:t>
            </a:r>
            <a:r>
              <a:rPr lang="en-US" sz="2400">
                <a:solidFill>
                  <a:srgbClr val="000000"/>
                </a:solidFill>
              </a:rPr>
              <a:t> (IDEA)</a:t>
            </a:r>
            <a:endParaRPr sz="2400">
              <a:solidFill>
                <a:srgbClr val="000000"/>
              </a:solidFill>
            </a:endParaRPr>
          </a:p>
          <a:p>
            <a:pPr marL="914400" lvl="1" indent="-248996" algn="l" rtl="0">
              <a:lnSpc>
                <a:spcPct val="90000"/>
              </a:lnSpc>
              <a:spcBef>
                <a:spcPts val="500"/>
              </a:spcBef>
              <a:spcAft>
                <a:spcPts val="0"/>
              </a:spcAft>
              <a:buClr>
                <a:schemeClr val="dk1"/>
              </a:buClr>
              <a:buSzPts val="2200"/>
              <a:buChar char="•"/>
            </a:pPr>
            <a:r>
              <a:rPr lang="en-US">
                <a:solidFill>
                  <a:srgbClr val="000000"/>
                </a:solidFill>
              </a:rPr>
              <a:t>Replaced the Discipline, Crime, and Violence Collection (DCV) in 2021-2022</a:t>
            </a:r>
            <a:endParaRPr>
              <a:solidFill>
                <a:srgbClr val="000000"/>
              </a:solidFill>
            </a:endParaRPr>
          </a:p>
          <a:p>
            <a:pPr marL="914400" lvl="1" indent="-248996" algn="l" rtl="0">
              <a:lnSpc>
                <a:spcPct val="90000"/>
              </a:lnSpc>
              <a:spcBef>
                <a:spcPts val="500"/>
              </a:spcBef>
              <a:spcAft>
                <a:spcPts val="0"/>
              </a:spcAft>
              <a:buClr>
                <a:schemeClr val="dk1"/>
              </a:buClr>
              <a:buSzPts val="2200"/>
              <a:buChar char="•"/>
            </a:pPr>
            <a:r>
              <a:rPr lang="en-US">
                <a:solidFill>
                  <a:srgbClr val="000000"/>
                </a:solidFill>
              </a:rPr>
              <a:t>SBAR enables reporting of all administrative responses (behavioral interventions, instructional supports, and disciplinary sanctions) to student behaviors that occurred</a:t>
            </a:r>
            <a:endParaRPr>
              <a:solidFill>
                <a:srgbClr val="000000"/>
              </a:solidFill>
            </a:endParaRPr>
          </a:p>
          <a:p>
            <a:pPr marL="1371600" lvl="2" indent="-236546" algn="l" rtl="0">
              <a:lnSpc>
                <a:spcPct val="90000"/>
              </a:lnSpc>
              <a:spcBef>
                <a:spcPts val="500"/>
              </a:spcBef>
              <a:spcAft>
                <a:spcPts val="0"/>
              </a:spcAft>
              <a:buClr>
                <a:schemeClr val="accent1"/>
              </a:buClr>
              <a:buSzPts val="2000"/>
              <a:buChar char="•"/>
            </a:pPr>
            <a:r>
              <a:rPr lang="en-US" sz="2400" b="0">
                <a:solidFill>
                  <a:srgbClr val="000000"/>
                </a:solidFill>
              </a:rPr>
              <a:t>On school property, a school bus, or at a school-sponsored activity </a:t>
            </a:r>
            <a:endParaRPr sz="2400">
              <a:solidFill>
                <a:srgbClr val="000000"/>
              </a:solidFill>
            </a:endParaRPr>
          </a:p>
          <a:p>
            <a:pPr marL="1371600" lvl="2" indent="-236546" algn="l" rtl="0">
              <a:lnSpc>
                <a:spcPct val="90000"/>
              </a:lnSpc>
              <a:spcBef>
                <a:spcPts val="500"/>
              </a:spcBef>
              <a:spcAft>
                <a:spcPts val="0"/>
              </a:spcAft>
              <a:buClr>
                <a:schemeClr val="accent1"/>
              </a:buClr>
              <a:buSzPts val="2000"/>
              <a:buChar char="•"/>
            </a:pPr>
            <a:r>
              <a:rPr lang="en-US" sz="2400" b="0">
                <a:solidFill>
                  <a:srgbClr val="000000"/>
                </a:solidFill>
              </a:rPr>
              <a:t>OR, occurred in the community with in charges filed and an administrative response from the school that resulted in the student being alternatively placed </a:t>
            </a:r>
            <a:endParaRPr sz="2400">
              <a:solidFill>
                <a:srgbClr val="000000"/>
              </a:solidFill>
            </a:endParaRPr>
          </a:p>
          <a:p>
            <a:pPr marL="914400" lvl="1" indent="-248996" algn="l" rtl="0">
              <a:lnSpc>
                <a:spcPct val="90000"/>
              </a:lnSpc>
              <a:spcBef>
                <a:spcPts val="500"/>
              </a:spcBef>
              <a:spcAft>
                <a:spcPts val="0"/>
              </a:spcAft>
              <a:buClr>
                <a:schemeClr val="dk1"/>
              </a:buClr>
              <a:buSzPts val="2200"/>
              <a:buChar char="•"/>
            </a:pPr>
            <a:r>
              <a:rPr lang="en-US">
                <a:solidFill>
                  <a:srgbClr val="000000"/>
                </a:solidFill>
              </a:rPr>
              <a:t>Allows VDOE to identify inequities in disciplinary outcomes, exclusionary practices, and school safety issues</a:t>
            </a:r>
            <a:endParaRPr>
              <a:solidFill>
                <a:srgbClr val="000000"/>
              </a:solidFill>
            </a:endParaRPr>
          </a:p>
          <a:p>
            <a:pPr marL="457200" lvl="0" indent="-228600" algn="l" rtl="0">
              <a:lnSpc>
                <a:spcPct val="90000"/>
              </a:lnSpc>
              <a:spcBef>
                <a:spcPts val="1000"/>
              </a:spcBef>
              <a:spcAft>
                <a:spcPts val="0"/>
              </a:spcAft>
              <a:buClr>
                <a:schemeClr val="dk1"/>
              </a:buClr>
              <a:buSzPts val="1800"/>
              <a:buNone/>
            </a:pPr>
            <a:endParaRPr/>
          </a:p>
        </p:txBody>
      </p:sp>
      <p:sp>
        <p:nvSpPr>
          <p:cNvPr id="4" name="Text Placeholder 3"/>
          <p:cNvSpPr>
            <a:spLocks noGrp="1"/>
          </p:cNvSpPr>
          <p:nvPr>
            <p:ph type="body" sz="quarter" idx="13"/>
          </p:nvPr>
        </p:nvSpPr>
        <p:spPr/>
        <p:txBody>
          <a:bodyPr>
            <a:normAutofit/>
          </a:bodyPr>
          <a:lstStyle/>
          <a:p>
            <a:pPr algn="ctr"/>
            <a:r>
              <a:rPr lang="en-US"/>
              <a:t>SBAR Data Collection Governance</a:t>
            </a:r>
          </a:p>
        </p:txBody>
      </p:sp>
    </p:spTree>
    <p:extLst>
      <p:ext uri="{BB962C8B-B14F-4D97-AF65-F5344CB8AC3E}">
        <p14:creationId xmlns:p14="http://schemas.microsoft.com/office/powerpoint/2010/main" val="1025593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Google Shape;250;p3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
        <p:nvSpPr>
          <p:cNvPr id="249" name="Google Shape;249;p32"/>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a:spcBef>
                <a:spcPts val="0"/>
              </a:spcBef>
              <a:buClr>
                <a:schemeClr val="accent1"/>
              </a:buClr>
              <a:buSzPts val="2800"/>
            </a:pPr>
            <a:r>
              <a:rPr lang="en-US">
                <a:solidFill>
                  <a:srgbClr val="002060"/>
                </a:solidFill>
              </a:rPr>
              <a:t>Pre-Submission Window</a:t>
            </a:r>
          </a:p>
          <a:p>
            <a:pPr lvl="1">
              <a:spcBef>
                <a:spcPts val="0"/>
              </a:spcBef>
              <a:buSzPts val="2800"/>
            </a:pPr>
            <a:r>
              <a:rPr lang="en-US">
                <a:solidFill>
                  <a:srgbClr val="000000"/>
                </a:solidFill>
              </a:rPr>
              <a:t>Currently open until July 4</a:t>
            </a:r>
            <a:r>
              <a:rPr lang="en-US" baseline="30000">
                <a:solidFill>
                  <a:srgbClr val="000000"/>
                </a:solidFill>
              </a:rPr>
              <a:t>th</a:t>
            </a:r>
            <a:r>
              <a:rPr lang="en-US">
                <a:solidFill>
                  <a:srgbClr val="000000"/>
                </a:solidFill>
              </a:rPr>
              <a:t> 	</a:t>
            </a:r>
          </a:p>
          <a:p>
            <a:pPr lvl="1">
              <a:spcBef>
                <a:spcPts val="0"/>
              </a:spcBef>
              <a:buSzPts val="2800"/>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Pre-submission window allows school divisions and regional programs to continue to review data, upload files, troubleshoot fatal errors, and prepare for EOY SBAR which will open on July 5, 2023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buClr>
                <a:schemeClr val="dk1"/>
              </a:buClr>
              <a:buSzPts val="1800"/>
              <a:buNone/>
            </a:pPr>
            <a:endParaRPr lang="en-US">
              <a:solidFill>
                <a:srgbClr val="1A4480"/>
              </a:solidFill>
              <a:latin typeface="Trebuchet MS"/>
              <a:sym typeface="Trebuchet MS"/>
            </a:endParaRPr>
          </a:p>
          <a:p>
            <a:pPr>
              <a:spcBef>
                <a:spcPts val="0"/>
              </a:spcBef>
              <a:buClr>
                <a:schemeClr val="accent1"/>
              </a:buClr>
              <a:buSzPts val="2800"/>
            </a:pPr>
            <a:r>
              <a:rPr lang="en-US">
                <a:solidFill>
                  <a:srgbClr val="002060"/>
                </a:solidFill>
              </a:rPr>
              <a:t>End of Year (EOY) SBAR Window</a:t>
            </a:r>
          </a:p>
          <a:p>
            <a:pPr lvl="1">
              <a:spcBef>
                <a:spcPts val="0"/>
              </a:spcBef>
              <a:buSzPts val="2800"/>
            </a:pPr>
            <a:r>
              <a:rPr lang="en-US" b="1">
                <a:solidFill>
                  <a:schemeClr val="tx1">
                    <a:lumMod val="60000"/>
                    <a:lumOff val="40000"/>
                  </a:schemeClr>
                </a:solidFill>
              </a:rPr>
              <a:t>July 5 </a:t>
            </a:r>
            <a:r>
              <a:rPr lang="en-US">
                <a:solidFill>
                  <a:srgbClr val="000000"/>
                </a:solidFill>
              </a:rPr>
              <a:t>– EOY SBAR Window Opens </a:t>
            </a:r>
          </a:p>
          <a:p>
            <a:pPr lvl="1">
              <a:spcBef>
                <a:spcPts val="0"/>
              </a:spcBef>
              <a:buSzPts val="2800"/>
            </a:pPr>
            <a:r>
              <a:rPr lang="en-US" b="1">
                <a:solidFill>
                  <a:schemeClr val="tx1">
                    <a:lumMod val="60000"/>
                    <a:lumOff val="40000"/>
                  </a:schemeClr>
                </a:solidFill>
              </a:rPr>
              <a:t>July 28 </a:t>
            </a:r>
            <a:r>
              <a:rPr lang="en-US">
                <a:solidFill>
                  <a:srgbClr val="000000"/>
                </a:solidFill>
              </a:rPr>
              <a:t>– EOY SBAR Successful Submission Due</a:t>
            </a:r>
          </a:p>
          <a:p>
            <a:pPr lvl="1">
              <a:spcBef>
                <a:spcPts val="0"/>
              </a:spcBef>
              <a:buSzPts val="2800"/>
            </a:pPr>
            <a:r>
              <a:rPr lang="en-US" b="1">
                <a:solidFill>
                  <a:schemeClr val="tx1">
                    <a:lumMod val="60000"/>
                    <a:lumOff val="40000"/>
                  </a:schemeClr>
                </a:solidFill>
              </a:rPr>
              <a:t>August 11 </a:t>
            </a:r>
            <a:r>
              <a:rPr lang="en-US">
                <a:solidFill>
                  <a:srgbClr val="000000"/>
                </a:solidFill>
              </a:rPr>
              <a:t>– EOY Final Verification Due </a:t>
            </a:r>
          </a:p>
          <a:p>
            <a:pPr lvl="2">
              <a:spcBef>
                <a:spcPts val="0"/>
              </a:spcBef>
              <a:buSzPts val="2800"/>
            </a:pPr>
            <a:r>
              <a:rPr lang="en-US">
                <a:solidFill>
                  <a:srgbClr val="000000"/>
                </a:solidFill>
              </a:rPr>
              <a:t>Division Superintendents and Program Directors verification and signatures are required</a:t>
            </a:r>
          </a:p>
          <a:p>
            <a:pPr marL="0" indent="0">
              <a:spcBef>
                <a:spcPts val="0"/>
              </a:spcBef>
              <a:buClr>
                <a:schemeClr val="accent1"/>
              </a:buClr>
              <a:buSzPts val="2800"/>
              <a:buNone/>
            </a:pPr>
            <a:endParaRPr lang="en-US">
              <a:solidFill>
                <a:srgbClr val="000000"/>
              </a:solidFill>
            </a:endParaRPr>
          </a:p>
          <a:p>
            <a:pPr marL="457200" lvl="0" indent="-228600" algn="l" rtl="0">
              <a:lnSpc>
                <a:spcPct val="90000"/>
              </a:lnSpc>
              <a:spcBef>
                <a:spcPts val="1000"/>
              </a:spcBef>
              <a:spcAft>
                <a:spcPts val="0"/>
              </a:spcAft>
              <a:buClr>
                <a:schemeClr val="dk1"/>
              </a:buClr>
              <a:buSzPts val="1800"/>
              <a:buNone/>
            </a:pPr>
            <a:endParaRPr/>
          </a:p>
        </p:txBody>
      </p:sp>
      <p:sp>
        <p:nvSpPr>
          <p:cNvPr id="4" name="Text Placeholder 3"/>
          <p:cNvSpPr>
            <a:spLocks noGrp="1"/>
          </p:cNvSpPr>
          <p:nvPr>
            <p:ph type="body" sz="quarter" idx="13"/>
          </p:nvPr>
        </p:nvSpPr>
        <p:spPr/>
        <p:txBody>
          <a:bodyPr>
            <a:normAutofit/>
          </a:bodyPr>
          <a:lstStyle/>
          <a:p>
            <a:pPr algn="ctr"/>
            <a:r>
              <a:rPr lang="en-US"/>
              <a:t>File Submissions</a:t>
            </a:r>
          </a:p>
        </p:txBody>
      </p:sp>
    </p:spTree>
    <p:extLst>
      <p:ext uri="{BB962C8B-B14F-4D97-AF65-F5344CB8AC3E}">
        <p14:creationId xmlns:p14="http://schemas.microsoft.com/office/powerpoint/2010/main" val="355007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Google Shape;250;p3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
        <p:nvSpPr>
          <p:cNvPr id="249" name="Google Shape;249;p32"/>
          <p:cNvSpPr txBox="1">
            <a:spLocks noGrp="1"/>
          </p:cNvSpPr>
          <p:nvPr>
            <p:ph idx="1"/>
          </p:nvPr>
        </p:nvSpPr>
        <p:spPr>
          <a:xfrm>
            <a:off x="580768" y="1458930"/>
            <a:ext cx="10972800" cy="4718033"/>
          </a:xfrm>
          <a:prstGeom prst="rect">
            <a:avLst/>
          </a:prstGeom>
          <a:noFill/>
          <a:ln>
            <a:noFill/>
          </a:ln>
        </p:spPr>
        <p:txBody>
          <a:bodyPr spcFirstLastPara="1" wrap="square" lIns="91425" tIns="45700" rIns="91425" bIns="45700" anchor="t" anchorCtr="0">
            <a:normAutofit/>
          </a:bodyPr>
          <a:lstStyle/>
          <a:p>
            <a:pPr marL="0" marR="0" indent="0">
              <a:spcBef>
                <a:spcPts val="0"/>
              </a:spcBef>
              <a:spcAft>
                <a:spcPts val="750"/>
              </a:spcAft>
              <a:buNone/>
            </a:pPr>
            <a:r>
              <a:rPr lang="en-US" sz="2600" b="1">
                <a:solidFill>
                  <a:srgbClr val="000000"/>
                </a:solidFill>
                <a:effectLst/>
                <a:ea typeface="Calibri" panose="020F0502020204030204" pitchFamily="34" charset="0"/>
              </a:rPr>
              <a:t>Data Reporting Guidelines</a:t>
            </a:r>
            <a:endParaRPr lang="en-US" sz="2600">
              <a:effectLst/>
              <a:ea typeface="Calibri" panose="020F0502020204030204" pitchFamily="34" charset="0"/>
            </a:endParaRPr>
          </a:p>
          <a:p>
            <a:pPr marL="457200" lvl="1" indent="0">
              <a:spcBef>
                <a:spcPts val="0"/>
              </a:spcBef>
              <a:spcAft>
                <a:spcPts val="750"/>
              </a:spcAft>
              <a:buSzPts val="1000"/>
              <a:buNone/>
              <a:tabLst>
                <a:tab pos="457200" algn="l"/>
              </a:tabLst>
            </a:pPr>
            <a:r>
              <a:rPr lang="en-US" sz="2600">
                <a:solidFill>
                  <a:srgbClr val="000000"/>
                </a:solidFill>
                <a:effectLst/>
                <a:ea typeface="Times New Roman" panose="02020603050405020304" pitchFamily="18" charset="0"/>
              </a:rPr>
              <a:t>Report the events that occur in: </a:t>
            </a:r>
            <a:endParaRPr lang="en-US" sz="2600">
              <a:solidFill>
                <a:srgbClr val="000000"/>
              </a:solidFill>
              <a:effectLst/>
              <a:ea typeface="Calibri" panose="020F0502020204030204" pitchFamily="34" charset="0"/>
            </a:endParaRPr>
          </a:p>
          <a:p>
            <a:pPr lvl="2">
              <a:spcBef>
                <a:spcPts val="0"/>
              </a:spcBef>
              <a:buSzPts val="1000"/>
              <a:buFont typeface="Wingdings" panose="05000000000000000000" pitchFamily="2" charset="2"/>
              <a:buChar char="§"/>
              <a:tabLst>
                <a:tab pos="914400" algn="l"/>
              </a:tabLst>
            </a:pPr>
            <a:r>
              <a:rPr lang="en-US" sz="2600">
                <a:solidFill>
                  <a:srgbClr val="000000"/>
                </a:solidFill>
                <a:effectLst/>
                <a:ea typeface="Times New Roman" panose="02020603050405020304" pitchFamily="18" charset="0"/>
                <a:cs typeface="Times New Roman" panose="02020603050405020304" pitchFamily="18" charset="0"/>
              </a:rPr>
              <a:t>your Local Education Agency (LEA)</a:t>
            </a:r>
            <a:endParaRPr lang="en-US" sz="2600">
              <a:solidFill>
                <a:srgbClr val="000000"/>
              </a:solidFill>
              <a:effectLst/>
              <a:ea typeface="Calibri" panose="020F0502020204030204" pitchFamily="34" charset="0"/>
              <a:cs typeface="Times New Roman" panose="02020603050405020304" pitchFamily="18" charset="0"/>
            </a:endParaRPr>
          </a:p>
          <a:p>
            <a:pPr lvl="2">
              <a:spcBef>
                <a:spcPts val="0"/>
              </a:spcBef>
              <a:buSzPts val="1000"/>
              <a:buFont typeface="Wingdings" panose="05000000000000000000" pitchFamily="2" charset="2"/>
              <a:buChar char="§"/>
              <a:tabLst>
                <a:tab pos="914400" algn="l"/>
              </a:tabLst>
            </a:pPr>
            <a:r>
              <a:rPr lang="en-US" sz="2600">
                <a:solidFill>
                  <a:srgbClr val="000000"/>
                </a:solidFill>
                <a:effectLst/>
                <a:ea typeface="Times New Roman" panose="02020603050405020304" pitchFamily="18" charset="0"/>
                <a:cs typeface="Times New Roman" panose="02020603050405020304" pitchFamily="18" charset="0"/>
              </a:rPr>
              <a:t>private schools for special education placements, for whom your LEA is responsible, when the administrative response results in a </a:t>
            </a:r>
            <a:r>
              <a:rPr lang="en-US" sz="2600" b="1">
                <a:solidFill>
                  <a:srgbClr val="000000"/>
                </a:solidFill>
                <a:effectLst/>
                <a:ea typeface="Times New Roman" panose="02020603050405020304" pitchFamily="18" charset="0"/>
                <a:cs typeface="Times New Roman" panose="02020603050405020304" pitchFamily="18" charset="0"/>
              </a:rPr>
              <a:t>suspension, expulsion or report to law enforcement</a:t>
            </a:r>
            <a:r>
              <a:rPr lang="en-US" sz="2600">
                <a:solidFill>
                  <a:srgbClr val="000000"/>
                </a:solidFill>
                <a:effectLst/>
                <a:ea typeface="Times New Roman" panose="02020603050405020304" pitchFamily="18" charset="0"/>
                <a:cs typeface="Times New Roman" panose="02020603050405020304" pitchFamily="18" charset="0"/>
              </a:rPr>
              <a:t> </a:t>
            </a:r>
          </a:p>
          <a:p>
            <a:pPr lvl="2">
              <a:spcBef>
                <a:spcPts val="0"/>
              </a:spcBef>
              <a:buSzPts val="1000"/>
              <a:buFont typeface="Wingdings" panose="05000000000000000000" pitchFamily="2" charset="2"/>
              <a:buChar char="§"/>
              <a:tabLst>
                <a:tab pos="914400" algn="l"/>
              </a:tabLst>
            </a:pPr>
            <a:r>
              <a:rPr lang="en-US" sz="2600">
                <a:solidFill>
                  <a:srgbClr val="000000"/>
                </a:solidFill>
                <a:effectLst/>
                <a:ea typeface="Times New Roman" panose="02020603050405020304" pitchFamily="18" charset="0"/>
                <a:cs typeface="Times New Roman" panose="02020603050405020304" pitchFamily="18" charset="0"/>
              </a:rPr>
              <a:t>the public regional programs to the students for whom your LEA is responsible</a:t>
            </a:r>
          </a:p>
          <a:p>
            <a:pPr lvl="3"/>
            <a:r>
              <a:rPr lang="en-US" sz="2600">
                <a:effectLst/>
                <a:ea typeface="Calibri" panose="020F0502020204030204" pitchFamily="34" charset="0"/>
                <a:cs typeface="Times New Roman" panose="02020603050405020304" pitchFamily="18" charset="0"/>
              </a:rPr>
              <a:t>regional programs </a:t>
            </a:r>
            <a:r>
              <a:rPr lang="en-US" sz="2600">
                <a:ea typeface="Calibri" panose="020F0502020204030204" pitchFamily="34" charset="0"/>
                <a:cs typeface="Times New Roman" panose="02020603050405020304" pitchFamily="18" charset="0"/>
              </a:rPr>
              <a:t>must</a:t>
            </a:r>
            <a:r>
              <a:rPr lang="en-US" sz="2600">
                <a:effectLst/>
                <a:ea typeface="Calibri" panose="020F0502020204030204" pitchFamily="34" charset="0"/>
                <a:cs typeface="Times New Roman" panose="02020603050405020304" pitchFamily="18" charset="0"/>
              </a:rPr>
              <a:t> report </a:t>
            </a:r>
            <a:r>
              <a:rPr lang="en-US" sz="2600">
                <a:ea typeface="Calibri" panose="020F0502020204030204" pitchFamily="34" charset="0"/>
                <a:cs typeface="Times New Roman" panose="02020603050405020304" pitchFamily="18" charset="0"/>
              </a:rPr>
              <a:t>your</a:t>
            </a:r>
            <a:r>
              <a:rPr lang="en-US" sz="2600">
                <a:effectLst/>
                <a:ea typeface="Calibri" panose="020F0502020204030204" pitchFamily="34" charset="0"/>
                <a:cs typeface="Times New Roman" panose="02020603050405020304" pitchFamily="18" charset="0"/>
              </a:rPr>
              <a:t> own data files; meaning that your data should not be included with the school division files</a:t>
            </a:r>
          </a:p>
          <a:p>
            <a:pPr marL="457200" lvl="1" indent="0">
              <a:buNone/>
            </a:pPr>
            <a:endParaRPr/>
          </a:p>
        </p:txBody>
      </p:sp>
      <p:sp>
        <p:nvSpPr>
          <p:cNvPr id="4" name="Text Placeholder 3"/>
          <p:cNvSpPr>
            <a:spLocks noGrp="1"/>
          </p:cNvSpPr>
          <p:nvPr>
            <p:ph type="body" sz="quarter" idx="13"/>
          </p:nvPr>
        </p:nvSpPr>
        <p:spPr/>
        <p:txBody>
          <a:bodyPr>
            <a:normAutofit/>
          </a:bodyPr>
          <a:lstStyle/>
          <a:p>
            <a:pPr algn="ctr"/>
            <a:r>
              <a:rPr lang="en-US"/>
              <a:t>File Submissions Are Required</a:t>
            </a:r>
          </a:p>
        </p:txBody>
      </p:sp>
    </p:spTree>
    <p:extLst>
      <p:ext uri="{BB962C8B-B14F-4D97-AF65-F5344CB8AC3E}">
        <p14:creationId xmlns:p14="http://schemas.microsoft.com/office/powerpoint/2010/main" val="2338213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072BB2-941B-CB27-9536-703150083E9F}"/>
              </a:ext>
            </a:extLst>
          </p:cNvPr>
          <p:cNvSpPr>
            <a:spLocks noGrp="1"/>
          </p:cNvSpPr>
          <p:nvPr>
            <p:ph idx="1"/>
          </p:nvPr>
        </p:nvSpPr>
        <p:spPr/>
        <p:txBody>
          <a:bodyPr/>
          <a:lstStyle/>
          <a:p>
            <a:pPr marL="457200" lvl="0" indent="-342900" algn="l" rtl="0">
              <a:spcBef>
                <a:spcPts val="1000"/>
              </a:spcBef>
              <a:spcAft>
                <a:spcPts val="0"/>
              </a:spcAft>
              <a:buSzPts val="1800"/>
              <a:buAutoNum type="arabicPeriod"/>
            </a:pPr>
            <a:endParaRPr lang="en-US">
              <a:solidFill>
                <a:srgbClr val="002060"/>
              </a:solidFill>
            </a:endParaRPr>
          </a:p>
          <a:p>
            <a:pPr marL="457200" lvl="0" indent="-342900" algn="l" rtl="0">
              <a:spcBef>
                <a:spcPts val="1000"/>
              </a:spcBef>
              <a:spcAft>
                <a:spcPts val="0"/>
              </a:spcAft>
              <a:buSzPts val="1800"/>
              <a:buAutoNum type="arabicPeriod"/>
            </a:pPr>
            <a:r>
              <a:rPr lang="en-US">
                <a:solidFill>
                  <a:srgbClr val="002060"/>
                </a:solidFill>
              </a:rPr>
              <a:t>Does the regional program/center have a separate physical/virtual location from the student’s responsible school? </a:t>
            </a:r>
          </a:p>
          <a:p>
            <a:pPr marL="914400" lvl="1" indent="-342900" algn="l" rtl="0">
              <a:spcBef>
                <a:spcPts val="0"/>
              </a:spcBef>
              <a:spcAft>
                <a:spcPts val="0"/>
              </a:spcAft>
              <a:buSzPts val="1800"/>
              <a:buAutoNum type="alphaLcPeriod"/>
            </a:pPr>
            <a:r>
              <a:rPr lang="en-US">
                <a:solidFill>
                  <a:srgbClr val="000000"/>
                </a:solidFill>
              </a:rPr>
              <a:t>If yes, then SBAR is required because there could be behavioral interventions and instructional supports provided by the center that are unknown to the responsible division</a:t>
            </a:r>
          </a:p>
          <a:p>
            <a:pPr marL="1371600" lvl="2" indent="-342900" algn="l" rtl="0">
              <a:spcBef>
                <a:spcPts val="0"/>
              </a:spcBef>
              <a:spcAft>
                <a:spcPts val="0"/>
              </a:spcAft>
              <a:buSzPts val="1800"/>
              <a:buAutoNum type="romanLcPeriod"/>
            </a:pPr>
            <a:r>
              <a:rPr lang="en-US" b="0">
                <a:solidFill>
                  <a:srgbClr val="000000"/>
                </a:solidFill>
              </a:rPr>
              <a:t>VDOE is aware that the student’s responsible school determines disciplinary sanctions</a:t>
            </a:r>
          </a:p>
          <a:p>
            <a:endParaRPr lang="en-US"/>
          </a:p>
        </p:txBody>
      </p:sp>
      <p:sp>
        <p:nvSpPr>
          <p:cNvPr id="5" name="Text Placeholder 4"/>
          <p:cNvSpPr>
            <a:spLocks noGrp="1"/>
          </p:cNvSpPr>
          <p:nvPr>
            <p:ph type="body" sz="quarter" idx="13"/>
          </p:nvPr>
        </p:nvSpPr>
        <p:spPr>
          <a:xfrm>
            <a:off x="0" y="0"/>
            <a:ext cx="12192000" cy="1275129"/>
          </a:xfrm>
          <a:solidFill>
            <a:schemeClr val="tx1"/>
          </a:solidFill>
        </p:spPr>
        <p:txBody>
          <a:bodyPr vert="horz" lIns="822960" tIns="640080" rIns="91440" bIns="45720" rtlCol="0" anchor="t">
            <a:normAutofit fontScale="92500"/>
          </a:bodyPr>
          <a:lstStyle/>
          <a:p>
            <a:pPr algn="ctr"/>
            <a:r>
              <a:rPr lang="en-US">
                <a:solidFill>
                  <a:schemeClr val="bg2"/>
                </a:solidFill>
              </a:rPr>
              <a:t>Regional Center Exemptions from Reporting</a:t>
            </a:r>
          </a:p>
        </p:txBody>
      </p:sp>
    </p:spTree>
    <p:extLst>
      <p:ext uri="{BB962C8B-B14F-4D97-AF65-F5344CB8AC3E}">
        <p14:creationId xmlns:p14="http://schemas.microsoft.com/office/powerpoint/2010/main" val="740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072BB2-941B-CB27-9536-703150083E9F}"/>
              </a:ext>
            </a:extLst>
          </p:cNvPr>
          <p:cNvSpPr>
            <a:spLocks noGrp="1"/>
          </p:cNvSpPr>
          <p:nvPr>
            <p:ph idx="1"/>
          </p:nvPr>
        </p:nvSpPr>
        <p:spPr/>
        <p:txBody>
          <a:bodyPr vert="horz" lIns="91440" tIns="45720" rIns="91440" bIns="45720" rtlCol="0" anchor="t">
            <a:normAutofit lnSpcReduction="10000"/>
          </a:bodyPr>
          <a:lstStyle/>
          <a:p>
            <a:pPr marL="342900" marR="0" lvl="0" indent="-342900">
              <a:lnSpc>
                <a:spcPct val="107000"/>
              </a:lnSpc>
              <a:spcBef>
                <a:spcPts val="0"/>
              </a:spcBef>
              <a:spcAft>
                <a:spcPts val="0"/>
              </a:spcAft>
              <a:buFont typeface="+mj-lt"/>
              <a:buAutoNum type="arabicPeriod"/>
            </a:pPr>
            <a:r>
              <a:rPr lang="en-US" dirty="0">
                <a:solidFill>
                  <a:srgbClr val="000000"/>
                </a:solidFill>
                <a:effectLst/>
                <a:latin typeface="Calibri"/>
                <a:ea typeface="Calibri" panose="020F0502020204030204" pitchFamily="34" charset="0"/>
                <a:cs typeface="Times New Roman"/>
              </a:rPr>
              <a:t>Answer Question 1.</a:t>
            </a:r>
          </a:p>
          <a:p>
            <a:pPr marL="342900" marR="0" lvl="0" indent="-342900">
              <a:lnSpc>
                <a:spcPct val="107000"/>
              </a:lnSpc>
              <a:spcBef>
                <a:spcPts val="0"/>
              </a:spcBef>
              <a:spcAft>
                <a:spcPts val="0"/>
              </a:spcAft>
              <a:buFont typeface="+mj-lt"/>
              <a:buAutoNum type="arabicPeriod"/>
            </a:pPr>
            <a:r>
              <a:rPr lang="en-US" dirty="0">
                <a:solidFill>
                  <a:srgbClr val="000000"/>
                </a:solidFill>
                <a:effectLst/>
                <a:latin typeface="Calibri"/>
                <a:ea typeface="Calibri" panose="020F0502020204030204" pitchFamily="34" charset="0"/>
                <a:cs typeface="Times New Roman"/>
              </a:rPr>
              <a:t>Explain why your regional school/program should be exempted from submitting SBAR Data.</a:t>
            </a:r>
          </a:p>
          <a:p>
            <a:pPr marL="342900" marR="0" lvl="0" indent="-342900">
              <a:lnSpc>
                <a:spcPct val="107000"/>
              </a:lnSpc>
              <a:spcBef>
                <a:spcPts val="0"/>
              </a:spcBef>
              <a:spcAft>
                <a:spcPts val="0"/>
              </a:spcAft>
              <a:buFont typeface="+mj-lt"/>
              <a:buAutoNum type="arabicPeriod"/>
            </a:pPr>
            <a:r>
              <a:rPr lang="en-US" dirty="0">
                <a:solidFill>
                  <a:srgbClr val="000000"/>
                </a:solidFill>
                <a:effectLst/>
                <a:latin typeface="Calibri"/>
                <a:ea typeface="Calibri" panose="020F0502020204030204" pitchFamily="34" charset="0"/>
                <a:cs typeface="Times New Roman"/>
              </a:rPr>
              <a:t>Specify the school where the program is housed and its location.</a:t>
            </a:r>
          </a:p>
          <a:p>
            <a:pPr marL="342900" indent="-342900">
              <a:lnSpc>
                <a:spcPct val="107000"/>
              </a:lnSpc>
              <a:spcBef>
                <a:spcPts val="0"/>
              </a:spcBef>
              <a:buFont typeface="+mj-lt"/>
              <a:buAutoNum type="arabicPeriod"/>
            </a:pPr>
            <a:r>
              <a:rPr lang="en-US" dirty="0">
                <a:solidFill>
                  <a:srgbClr val="000000"/>
                </a:solidFill>
                <a:effectLst/>
                <a:latin typeface="Calibri"/>
                <a:ea typeface="Calibri" panose="020F0502020204030204" pitchFamily="34" charset="0"/>
                <a:cs typeface="Times New Roman"/>
              </a:rPr>
              <a:t>Indicate who is participating in the program and </a:t>
            </a:r>
            <a:r>
              <a:rPr lang="en-US" dirty="0">
                <a:solidFill>
                  <a:srgbClr val="000000"/>
                </a:solidFill>
                <a:latin typeface="Calibri"/>
                <a:ea typeface="Calibri" panose="020F0502020204030204" pitchFamily="34" charset="0"/>
                <a:cs typeface="Times New Roman"/>
              </a:rPr>
              <a:t>if the</a:t>
            </a:r>
            <a:r>
              <a:rPr lang="en-US" dirty="0">
                <a:solidFill>
                  <a:srgbClr val="000000"/>
                </a:solidFill>
                <a:effectLst/>
                <a:latin typeface="Calibri"/>
                <a:ea typeface="Calibri" panose="020F0502020204030204" pitchFamily="34" charset="0"/>
                <a:cs typeface="Times New Roman"/>
              </a:rPr>
              <a:t> program </a:t>
            </a:r>
            <a:r>
              <a:rPr lang="en-US" dirty="0">
                <a:solidFill>
                  <a:srgbClr val="000000"/>
                </a:solidFill>
                <a:latin typeface="Calibri"/>
                <a:ea typeface="Calibri" panose="020F0502020204030204" pitchFamily="34" charset="0"/>
                <a:cs typeface="Times New Roman"/>
              </a:rPr>
              <a:t>has </a:t>
            </a:r>
            <a:r>
              <a:rPr lang="en-US" dirty="0">
                <a:solidFill>
                  <a:srgbClr val="000000"/>
                </a:solidFill>
                <a:effectLst/>
                <a:latin typeface="Calibri"/>
                <a:ea typeface="Calibri" panose="020F0502020204030204" pitchFamily="34" charset="0"/>
                <a:cs typeface="Times New Roman"/>
              </a:rPr>
              <a:t>separate staff from the responsible school.</a:t>
            </a:r>
          </a:p>
          <a:p>
            <a:pPr marL="342900" indent="-342900">
              <a:lnSpc>
                <a:spcPct val="107000"/>
              </a:lnSpc>
              <a:spcBef>
                <a:spcPts val="0"/>
              </a:spcBef>
              <a:spcAft>
                <a:spcPts val="800"/>
              </a:spcAft>
              <a:buFont typeface="+mj-lt"/>
              <a:buAutoNum type="arabicPeriod"/>
            </a:pPr>
            <a:r>
              <a:rPr lang="en-US" dirty="0">
                <a:solidFill>
                  <a:srgbClr val="000000"/>
                </a:solidFill>
                <a:effectLst/>
                <a:latin typeface="Calibri"/>
                <a:ea typeface="Calibri" panose="020F0502020204030204" pitchFamily="34" charset="0"/>
                <a:cs typeface="Times New Roman"/>
              </a:rPr>
              <a:t>Email all answers to the exemption question and details to </a:t>
            </a:r>
            <a:r>
              <a:rPr lang="en-US" u="sng" dirty="0">
                <a:solidFill>
                  <a:srgbClr val="0563C1"/>
                </a:solidFill>
                <a:latin typeface="Calibri"/>
                <a:ea typeface="Calibri" panose="020F0502020204030204" pitchFamily="34" charset="0"/>
                <a:cs typeface="Times New Roman"/>
                <a:hlinkClick r:id="rId3"/>
              </a:rPr>
              <a:t>ResultsHelp</a:t>
            </a:r>
            <a:r>
              <a:rPr lang="en-US" u="sng" dirty="0">
                <a:solidFill>
                  <a:srgbClr val="0563C1"/>
                </a:solidFill>
                <a:effectLst/>
                <a:latin typeface="Calibri"/>
                <a:ea typeface="Calibri" panose="020F0502020204030204" pitchFamily="34" charset="0"/>
                <a:cs typeface="Times New Roman"/>
                <a:hlinkClick r:id="rId3"/>
              </a:rPr>
              <a:t>@doe.virginia.gov</a:t>
            </a:r>
            <a:r>
              <a:rPr lang="en-US" dirty="0">
                <a:effectLst/>
                <a:latin typeface="Calibri"/>
                <a:ea typeface="Calibri" panose="020F0502020204030204" pitchFamily="34" charset="0"/>
                <a:cs typeface="Times New Roman"/>
              </a:rPr>
              <a:t> .</a:t>
            </a:r>
            <a:r>
              <a:rPr lang="en-US" dirty="0">
                <a:latin typeface="Calibri"/>
                <a:ea typeface="Calibri" panose="020F0502020204030204" pitchFamily="34" charset="0"/>
                <a:cs typeface="Times New Roman"/>
              </a:rPr>
              <a:t> </a:t>
            </a:r>
            <a:endParaRPr lang="en-US" dirty="0">
              <a:solidFill>
                <a:srgbClr val="000000"/>
              </a:solidFill>
              <a:latin typeface="Calibri"/>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b="1" dirty="0">
                <a:solidFill>
                  <a:srgbClr val="000000"/>
                </a:solidFill>
                <a:latin typeface="Calibri"/>
                <a:ea typeface="Calibri" panose="020F0502020204030204" pitchFamily="34" charset="0"/>
                <a:cs typeface="Times New Roman"/>
              </a:rPr>
              <a:t>*Note</a:t>
            </a:r>
            <a:r>
              <a:rPr lang="en-US" dirty="0">
                <a:solidFill>
                  <a:srgbClr val="000000"/>
                </a:solidFill>
                <a:latin typeface="Calibri"/>
                <a:ea typeface="Calibri" panose="020F0502020204030204" pitchFamily="34" charset="0"/>
                <a:cs typeface="Times New Roman"/>
              </a:rPr>
              <a:t>- this process will be available via SSWS in the Education Registry Application (ERA) in July.</a:t>
            </a:r>
            <a:endParaRPr lang="en-US" dirty="0">
              <a:solidFill>
                <a:srgbClr val="000000"/>
              </a:solidFill>
              <a:effectLst/>
              <a:latin typeface="Calibri"/>
              <a:ea typeface="Calibri" panose="020F0502020204030204" pitchFamily="34" charset="0"/>
              <a:cs typeface="Times New Roman" panose="02020603050405020304" pitchFamily="18" charset="0"/>
            </a:endParaRPr>
          </a:p>
          <a:p>
            <a:endParaRPr lang="en-US"/>
          </a:p>
        </p:txBody>
      </p:sp>
      <p:sp>
        <p:nvSpPr>
          <p:cNvPr id="5" name="Text Placeholder 4"/>
          <p:cNvSpPr>
            <a:spLocks noGrp="1"/>
          </p:cNvSpPr>
          <p:nvPr>
            <p:ph type="body" sz="quarter" idx="13"/>
          </p:nvPr>
        </p:nvSpPr>
        <p:spPr>
          <a:solidFill>
            <a:schemeClr val="tx1"/>
          </a:solidFill>
        </p:spPr>
        <p:txBody>
          <a:bodyPr>
            <a:normAutofit/>
          </a:bodyPr>
          <a:lstStyle/>
          <a:p>
            <a:pPr algn="ctr"/>
            <a:r>
              <a:rPr lang="en-US">
                <a:solidFill>
                  <a:schemeClr val="bg2"/>
                </a:solidFill>
              </a:rPr>
              <a:t>Process for Requesting an Exemption</a:t>
            </a:r>
          </a:p>
        </p:txBody>
      </p:sp>
    </p:spTree>
    <p:extLst>
      <p:ext uri="{BB962C8B-B14F-4D97-AF65-F5344CB8AC3E}">
        <p14:creationId xmlns:p14="http://schemas.microsoft.com/office/powerpoint/2010/main" val="3035918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ctrTitle"/>
          </p:nvPr>
        </p:nvSpPr>
        <p:spPr/>
        <p:txBody>
          <a:bodyPr>
            <a:normAutofit/>
          </a:bodyPr>
          <a:lstStyle/>
          <a:p>
            <a:r>
              <a:rPr lang="en-US"/>
              <a:t>EOY Updates</a:t>
            </a:r>
          </a:p>
        </p:txBody>
      </p:sp>
      <p:sp>
        <p:nvSpPr>
          <p:cNvPr id="5" name="Subtitle 4">
            <a:extLst>
              <a:ext uri="{FF2B5EF4-FFF2-40B4-BE49-F238E27FC236}">
                <a16:creationId xmlns:a16="http://schemas.microsoft.com/office/drawing/2014/main" id="{C6BE5A7E-71C2-3FC4-2585-C6944D598F07}"/>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658943E4-7A5C-C33C-5A80-970143976D15}"/>
              </a:ext>
            </a:extLst>
          </p:cNvPr>
          <p:cNvSpPr>
            <a:spLocks noGrp="1"/>
          </p:cNvSpPr>
          <p:nvPr>
            <p:ph type="sldNum" sz="quarter" idx="12"/>
          </p:nvPr>
        </p:nvSpPr>
        <p:spPr/>
        <p:txBody>
          <a:bodyPr/>
          <a:lstStyle/>
          <a:p>
            <a:fld id="{B2102BAA-C61A-4A39-BDF1-4340D572B82C}" type="slidenum">
              <a:rPr lang="en-US" smtClean="0"/>
              <a:t>9</a:t>
            </a:fld>
            <a:endParaRPr lang="en-US"/>
          </a:p>
        </p:txBody>
      </p:sp>
    </p:spTree>
    <p:extLst>
      <p:ext uri="{BB962C8B-B14F-4D97-AF65-F5344CB8AC3E}">
        <p14:creationId xmlns:p14="http://schemas.microsoft.com/office/powerpoint/2010/main" val="2612582711"/>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VDOE-New">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TotalTime>
  <Words>1856</Words>
  <Application>Microsoft Office PowerPoint</Application>
  <PresentationFormat>Widescreen</PresentationFormat>
  <Paragraphs>241</Paragraphs>
  <Slides>24</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Courier New</vt:lpstr>
      <vt:lpstr>Georgia</vt:lpstr>
      <vt:lpstr>Trebuchet MS</vt:lpstr>
      <vt:lpstr>Verdana</vt:lpstr>
      <vt:lpstr>Wingdings</vt:lpstr>
      <vt:lpstr>Office Theme</vt:lpstr>
      <vt:lpstr>Student Behavior and Administrative Response Data Collection</vt:lpstr>
      <vt:lpstr>WEBINAR PARTICIPATION</vt:lpstr>
      <vt:lpstr>A</vt:lpstr>
      <vt:lpstr>PowerPoint Presentation</vt:lpstr>
      <vt:lpstr>PowerPoint Presentation</vt:lpstr>
      <vt:lpstr>PowerPoint Presentation</vt:lpstr>
      <vt:lpstr>PowerPoint Presentation</vt:lpstr>
      <vt:lpstr>PowerPoint Presentation</vt:lpstr>
      <vt:lpstr>EOY Updates</vt:lpstr>
      <vt:lpstr>PowerPoint Presentation</vt:lpstr>
      <vt:lpstr>Using Suspension Sanctions</vt:lpstr>
      <vt:lpstr>PowerPoint Presentation</vt:lpstr>
      <vt:lpstr>PowerPoint Presentation</vt:lpstr>
      <vt:lpstr>2023-2024  School Year Updates</vt:lpstr>
      <vt:lpstr>PowerPoint Presentation</vt:lpstr>
      <vt:lpstr>PowerPoint Presentation</vt:lpstr>
      <vt:lpstr>PowerPoint Presentation</vt:lpstr>
      <vt:lpstr>PowerPoint Presentation</vt:lpstr>
      <vt:lpstr>PowerPoint Presentation</vt:lpstr>
      <vt:lpstr>PowerPoint Presentation</vt:lpstr>
      <vt:lpstr> SBAR Resources </vt:lpstr>
      <vt:lpstr>PowerPoint Presentation</vt:lpstr>
      <vt:lpstr>PowerPoint Presentation</vt:lpstr>
      <vt:lpstr>Thank You </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Mealy, Patricia (DOE)</cp:lastModifiedBy>
  <cp:revision>17</cp:revision>
  <cp:lastPrinted>2022-09-12T19:16:41Z</cp:lastPrinted>
  <dcterms:created xsi:type="dcterms:W3CDTF">2022-07-20T12:39:39Z</dcterms:created>
  <dcterms:modified xsi:type="dcterms:W3CDTF">2023-07-19T12:55:07Z</dcterms:modified>
  <cp:contentStatus/>
</cp:coreProperties>
</file>