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72" r:id="rId3"/>
    <p:sldId id="267" r:id="rId4"/>
    <p:sldId id="337" r:id="rId5"/>
    <p:sldId id="271" r:id="rId6"/>
    <p:sldId id="274" r:id="rId7"/>
    <p:sldId id="292" r:id="rId8"/>
    <p:sldId id="273" r:id="rId9"/>
    <p:sldId id="299" r:id="rId10"/>
    <p:sldId id="277" r:id="rId11"/>
    <p:sldId id="278" r:id="rId12"/>
    <p:sldId id="276" r:id="rId13"/>
    <p:sldId id="275" r:id="rId14"/>
    <p:sldId id="279" r:id="rId15"/>
    <p:sldId id="293" r:id="rId16"/>
    <p:sldId id="282" r:id="rId17"/>
    <p:sldId id="283" r:id="rId18"/>
    <p:sldId id="284" r:id="rId19"/>
    <p:sldId id="280" r:id="rId20"/>
    <p:sldId id="334" r:id="rId21"/>
    <p:sldId id="286" r:id="rId22"/>
    <p:sldId id="333" r:id="rId23"/>
    <p:sldId id="335" r:id="rId24"/>
    <p:sldId id="328" r:id="rId25"/>
    <p:sldId id="281" r:id="rId26"/>
    <p:sldId id="296" r:id="rId27"/>
    <p:sldId id="294" r:id="rId28"/>
    <p:sldId id="285" r:id="rId29"/>
    <p:sldId id="289" r:id="rId30"/>
    <p:sldId id="290" r:id="rId31"/>
    <p:sldId id="295" r:id="rId32"/>
    <p:sldId id="291" r:id="rId33"/>
    <p:sldId id="338" r:id="rId34"/>
    <p:sldId id="297" r:id="rId35"/>
    <p:sldId id="287" r:id="rId36"/>
    <p:sldId id="327" r:id="rId37"/>
    <p:sldId id="29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5"/>
    <a:srgbClr val="3E5B91"/>
    <a:srgbClr val="E7E8EB"/>
    <a:srgbClr val="1A4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6247" autoAdjust="0"/>
  </p:normalViewPr>
  <p:slideViewPr>
    <p:cSldViewPr snapToGrid="0">
      <p:cViewPr varScale="1">
        <p:scale>
          <a:sx n="59" d="100"/>
          <a:sy n="59" d="100"/>
        </p:scale>
        <p:origin x="772" y="52"/>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6/1/2023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dirty="0"/>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36</a:t>
            </a:fld>
            <a:endParaRPr lang="en-US" dirty="0"/>
          </a:p>
        </p:txBody>
      </p:sp>
    </p:spTree>
    <p:extLst>
      <p:ext uri="{BB962C8B-B14F-4D97-AF65-F5344CB8AC3E}">
        <p14:creationId xmlns:p14="http://schemas.microsoft.com/office/powerpoint/2010/main" val="482682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D541-267A-DAF0-C4B8-B92F657E07DD}"/>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5" name="Date Placeholder 4"/>
          <p:cNvSpPr>
            <a:spLocks noGrp="1"/>
          </p:cNvSpPr>
          <p:nvPr>
            <p:ph type="dt" sz="half" idx="10"/>
          </p:nvPr>
        </p:nvSpPr>
        <p:spPr/>
        <p:txBody>
          <a:bodyPr/>
          <a:lstStyle/>
          <a:p>
            <a:fld id="{F06C96A5-1280-4BBD-93AB-AD67D678B93B}" type="datetime1">
              <a:rPr lang="en-US" smtClean="0"/>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2590-EA3D-2431-8ECC-6E434A51295E}"/>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6/1/2023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B387-EEF6-85E8-878F-7654D7B03C94}"/>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6/1/2023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D157-36F0-A5D1-DE89-F14DFFE208CB}"/>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7859DFB-BBD1-424E-8E61-D0F07BC8954A}" type="datetime1">
              <a:rPr lang="en-US" smtClean="0"/>
              <a:t>6/1/2023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6/1/2023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7683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81739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A720E70-56EB-42D6-915F-EA4C717EB9E4}" type="datetime1">
              <a:rPr lang="en-US" smtClean="0"/>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Content Placeholder 2"/>
          <p:cNvSpPr>
            <a:spLocks noGrp="1"/>
          </p:cNvSpPr>
          <p:nvPr>
            <p:ph idx="1"/>
          </p:nvPr>
        </p:nvSpPr>
        <p:spPr>
          <a:xfrm>
            <a:off x="838200" y="1458930"/>
            <a:ext cx="10515600" cy="47180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566EF1-4ABD-9736-83E3-A0AB60E23EF0}"/>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0B6B-6944-E12E-832D-39E6B070307C}"/>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06C96A5-1280-4BBD-93AB-AD67D678B93B}" type="datetime1">
              <a:rPr lang="en-US" smtClean="0"/>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6/1/2023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dirty="0"/>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dcjs.virginia.gov/sites/dcjs.virginia.gov/files/law-enforcement/files/vcscs/va_s-lep_guide-print_2_2023_.pdf" TargetMode="External"/><Relationship Id="rId2" Type="http://schemas.openxmlformats.org/officeDocument/2006/relationships/hyperlink" Target="https://cops.usdoj.gov/RIC/ric.php?page=detail&amp;id=COPS-P460" TargetMode="External"/><Relationship Id="rId1" Type="http://schemas.openxmlformats.org/officeDocument/2006/relationships/slideLayout" Target="../slideLayouts/slideLayout5.xml"/><Relationship Id="rId5" Type="http://schemas.openxmlformats.org/officeDocument/2006/relationships/hyperlink" Target="https://www.dcjs.virginia.gov/virginia-center-school-and-campus-safety" TargetMode="External"/><Relationship Id="rId4" Type="http://schemas.openxmlformats.org/officeDocument/2006/relationships/hyperlink" Target="https://www.dcjs.virginia.gov/sites/dcjs.virginia.gov/files/published_model_mou_dec_22.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danielle.clark@dcjs.virginia.gov" TargetMode="External"/><Relationship Id="rId2" Type="http://schemas.openxmlformats.org/officeDocument/2006/relationships/hyperlink" Target="mailto:kim.simon@dcjs.virginia.gov"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mailto:ESSA@doe.virginia.gov"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pixabay.com/illustrations/question-question-mark-grid-web-1093884/"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Marsha.Granderson@doe.virginia.gov" TargetMode="External"/><Relationship Id="rId2" Type="http://schemas.openxmlformats.org/officeDocument/2006/relationships/hyperlink" Target="mailto:Megan.Moore@doe.virginia.gov" TargetMode="Externa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7247021" cy="2387600"/>
          </a:xfrm>
        </p:spPr>
        <p:txBody>
          <a:bodyPr>
            <a:normAutofit fontScale="90000"/>
          </a:bodyPr>
          <a:lstStyle/>
          <a:p>
            <a:r>
              <a:rPr lang="en-US" dirty="0"/>
              <a:t>Bipartisan Safer Communities Act (BSCA)</a:t>
            </a:r>
          </a:p>
        </p:txBody>
      </p:sp>
      <p:sp>
        <p:nvSpPr>
          <p:cNvPr id="3" name="Subtitle 2"/>
          <p:cNvSpPr>
            <a:spLocks noGrp="1"/>
          </p:cNvSpPr>
          <p:nvPr>
            <p:ph type="subTitle" idx="1"/>
          </p:nvPr>
        </p:nvSpPr>
        <p:spPr/>
        <p:txBody>
          <a:bodyPr/>
          <a:lstStyle/>
          <a:p>
            <a:r>
              <a:rPr lang="en-US" dirty="0"/>
              <a:t>Stronger Connections Grant Program</a:t>
            </a:r>
          </a:p>
        </p:txBody>
      </p:sp>
      <p:sp>
        <p:nvSpPr>
          <p:cNvPr id="4" name="Slide Number Placeholder 3"/>
          <p:cNvSpPr>
            <a:spLocks noGrp="1"/>
          </p:cNvSpPr>
          <p:nvPr>
            <p:ph type="sldNum" sz="quarter" idx="12"/>
          </p:nvPr>
        </p:nvSpPr>
        <p:spPr/>
        <p:txBody>
          <a:bodyPr/>
          <a:lstStyle/>
          <a:p>
            <a:fld id="{B2102BAA-C61A-4A39-BDF1-4340D572B82C}" type="slidenum">
              <a:rPr lang="en-US" smtClean="0"/>
              <a:t>1</a:t>
            </a:fld>
            <a:endParaRPr lang="en-US" dirty="0"/>
          </a:p>
        </p:txBody>
      </p:sp>
    </p:spTree>
    <p:extLst>
      <p:ext uri="{BB962C8B-B14F-4D97-AF65-F5344CB8AC3E}">
        <p14:creationId xmlns:p14="http://schemas.microsoft.com/office/powerpoint/2010/main" val="63149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a:t>Evaluation Criteria I (continued)</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10</a:t>
            </a:fld>
            <a:endParaRPr lang="en-US" dirty="0"/>
          </a:p>
        </p:txBody>
      </p:sp>
      <p:graphicFrame>
        <p:nvGraphicFramePr>
          <p:cNvPr id="10" name="Table 10">
            <a:extLst>
              <a:ext uri="{FF2B5EF4-FFF2-40B4-BE49-F238E27FC236}">
                <a16:creationId xmlns:a16="http://schemas.microsoft.com/office/drawing/2014/main" id="{ABDD5F3F-0D2A-30BB-99D0-69AB5876F6AB}"/>
              </a:ext>
            </a:extLst>
          </p:cNvPr>
          <p:cNvGraphicFramePr>
            <a:graphicFrameLocks noGrp="1"/>
          </p:cNvGraphicFramePr>
          <p:nvPr>
            <p:ph idx="1"/>
            <p:extLst>
              <p:ext uri="{D42A27DB-BD31-4B8C-83A1-F6EECF244321}">
                <p14:modId xmlns:p14="http://schemas.microsoft.com/office/powerpoint/2010/main" val="572793969"/>
              </p:ext>
            </p:extLst>
          </p:nvPr>
        </p:nvGraphicFramePr>
        <p:xfrm>
          <a:off x="609409" y="2184392"/>
          <a:ext cx="10503010" cy="4215892"/>
        </p:xfrm>
        <a:graphic>
          <a:graphicData uri="http://schemas.openxmlformats.org/drawingml/2006/table">
            <a:tbl>
              <a:tblPr firstRow="1" bandRow="1">
                <a:tableStyleId>{5C22544A-7EE6-4342-B048-85BDC9FD1C3A}</a:tableStyleId>
              </a:tblPr>
              <a:tblGrid>
                <a:gridCol w="2902060">
                  <a:extLst>
                    <a:ext uri="{9D8B030D-6E8A-4147-A177-3AD203B41FA5}">
                      <a16:colId xmlns:a16="http://schemas.microsoft.com/office/drawing/2014/main" val="1625377809"/>
                    </a:ext>
                  </a:extLst>
                </a:gridCol>
                <a:gridCol w="1228725">
                  <a:extLst>
                    <a:ext uri="{9D8B030D-6E8A-4147-A177-3AD203B41FA5}">
                      <a16:colId xmlns:a16="http://schemas.microsoft.com/office/drawing/2014/main" val="2433699651"/>
                    </a:ext>
                  </a:extLst>
                </a:gridCol>
                <a:gridCol w="1285875">
                  <a:extLst>
                    <a:ext uri="{9D8B030D-6E8A-4147-A177-3AD203B41FA5}">
                      <a16:colId xmlns:a16="http://schemas.microsoft.com/office/drawing/2014/main" val="2843912919"/>
                    </a:ext>
                  </a:extLst>
                </a:gridCol>
                <a:gridCol w="1714500">
                  <a:extLst>
                    <a:ext uri="{9D8B030D-6E8A-4147-A177-3AD203B41FA5}">
                      <a16:colId xmlns:a16="http://schemas.microsoft.com/office/drawing/2014/main" val="605978857"/>
                    </a:ext>
                  </a:extLst>
                </a:gridCol>
                <a:gridCol w="2076450">
                  <a:extLst>
                    <a:ext uri="{9D8B030D-6E8A-4147-A177-3AD203B41FA5}">
                      <a16:colId xmlns:a16="http://schemas.microsoft.com/office/drawing/2014/main" val="4158794072"/>
                    </a:ext>
                  </a:extLst>
                </a:gridCol>
                <a:gridCol w="1295400">
                  <a:extLst>
                    <a:ext uri="{9D8B030D-6E8A-4147-A177-3AD203B41FA5}">
                      <a16:colId xmlns:a16="http://schemas.microsoft.com/office/drawing/2014/main" val="3679111663"/>
                    </a:ext>
                  </a:extLst>
                </a:gridCol>
              </a:tblGrid>
              <a:tr h="370840">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Evaluation Criteria</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1 Point</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3 Point</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4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5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15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03702734"/>
                  </a:ext>
                </a:extLst>
              </a:tr>
              <a:tr h="37084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solidFill>
                            <a:srgbClr val="555555"/>
                          </a:solidFill>
                        </a:rPr>
                        <a:t>Illegal Possession of Any Other Projectile Weapon</a:t>
                      </a:r>
                      <a:endParaRPr kumimoji="0" lang="en-US" sz="1200" b="0" i="0" u="none" strike="noStrike" kern="1200" cap="none" spc="0" normalizeH="0" baseline="0" noProof="0" dirty="0">
                        <a:ln>
                          <a:noFill/>
                        </a:ln>
                        <a:solidFill>
                          <a:srgbClr val="555555"/>
                        </a:solidFill>
                        <a:effectLst/>
                        <a:uLnTx/>
                        <a:uFillTx/>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93164326"/>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Illegal Possession of Other Firearms</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78536820"/>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Malicious Wounding without a Weapon</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4407708"/>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Assault: Intending to cause physical injury to another person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75421905"/>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Assault and Battery: Causing physical injury to another person</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0781618"/>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Fighting: The use of physical violence between students or on another person where there is minor injury as determined by the school administration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8847027"/>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Using an object not generally considered to be a weapon to threaten or attempt to injure school personnel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71677293"/>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Using an object not generally considered to be a weapon to threaten or attempt to injure students or others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96561291"/>
                  </a:ext>
                </a:extLst>
              </a:tr>
            </a:tbl>
          </a:graphicData>
        </a:graphic>
      </p:graphicFrame>
      <p:sp>
        <p:nvSpPr>
          <p:cNvPr id="5" name="TextBox 4">
            <a:extLst>
              <a:ext uri="{FF2B5EF4-FFF2-40B4-BE49-F238E27FC236}">
                <a16:creationId xmlns:a16="http://schemas.microsoft.com/office/drawing/2014/main" id="{92BC07D1-89B0-6D47-EEA8-C5F631454CEC}"/>
              </a:ext>
            </a:extLst>
          </p:cNvPr>
          <p:cNvSpPr txBox="1"/>
          <p:nvPr/>
        </p:nvSpPr>
        <p:spPr>
          <a:xfrm>
            <a:off x="2911002" y="1569517"/>
            <a:ext cx="60943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effectLst/>
                <a:latin typeface="+mn-lt"/>
                <a:ea typeface="+mn-ea"/>
                <a:cs typeface="+mn-cs"/>
              </a:rPr>
              <a:t>Criteria I: Early Warning Indicators for School Violence**</a:t>
            </a:r>
            <a:endParaRPr lang="en-US" dirty="0">
              <a:latin typeface="+mn-lt"/>
            </a:endParaRPr>
          </a:p>
        </p:txBody>
      </p:sp>
    </p:spTree>
    <p:extLst>
      <p:ext uri="{BB962C8B-B14F-4D97-AF65-F5344CB8AC3E}">
        <p14:creationId xmlns:p14="http://schemas.microsoft.com/office/powerpoint/2010/main" val="300803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a:t>Evaluation Criteria I (continued 2)</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11</a:t>
            </a:fld>
            <a:endParaRPr lang="en-US" dirty="0"/>
          </a:p>
        </p:txBody>
      </p:sp>
      <p:sp>
        <p:nvSpPr>
          <p:cNvPr id="5" name="TextBox 4">
            <a:extLst>
              <a:ext uri="{FF2B5EF4-FFF2-40B4-BE49-F238E27FC236}">
                <a16:creationId xmlns:a16="http://schemas.microsoft.com/office/drawing/2014/main" id="{DA6A61C1-6E31-1AF0-F1D8-5DD52F0CBB3C}"/>
              </a:ext>
            </a:extLst>
          </p:cNvPr>
          <p:cNvSpPr txBox="1"/>
          <p:nvPr/>
        </p:nvSpPr>
        <p:spPr>
          <a:xfrm>
            <a:off x="714375" y="2219326"/>
            <a:ext cx="9982199" cy="2445862"/>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Reporting is based on Student Behavior and Administrative Response Collection (SBAR) submitted by school divisions to the Virginia Department of Education (VDOE). </a:t>
            </a:r>
            <a:r>
              <a:rPr lang="en-US" sz="24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Early Warning Indicators for School Violence</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include all data reported to the VDOE (through SBAR) under “Behaviors to Determine Persistently Dangerous Schools” and certain/limited “Behaviors that Endanger Self or Others.”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275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3779-67AE-005F-1E77-DAA311821E18}"/>
              </a:ext>
              <a:ext uri="{C183D7F6-B498-43B3-948B-1728B52AA6E4}">
                <adec:decorative xmlns:adec="http://schemas.microsoft.com/office/drawing/2017/decorative" val="0"/>
              </a:ext>
            </a:extLst>
          </p:cNvPr>
          <p:cNvSpPr>
            <a:spLocks noGrp="1"/>
          </p:cNvSpPr>
          <p:nvPr>
            <p:ph type="title"/>
          </p:nvPr>
        </p:nvSpPr>
        <p:spPr/>
        <p:txBody>
          <a:bodyPr/>
          <a:lstStyle/>
          <a:p>
            <a:r>
              <a:rPr lang="en-US" dirty="0"/>
              <a:t>Evaluation Criteria II</a:t>
            </a:r>
          </a:p>
        </p:txBody>
      </p:sp>
      <p:sp>
        <p:nvSpPr>
          <p:cNvPr id="4" name="Slide Number Placeholder 3">
            <a:extLst>
              <a:ext uri="{FF2B5EF4-FFF2-40B4-BE49-F238E27FC236}">
                <a16:creationId xmlns:a16="http://schemas.microsoft.com/office/drawing/2014/main" id="{9E254866-ADA2-C8FD-E8F1-396FED6289D1}"/>
              </a:ext>
            </a:extLst>
          </p:cNvPr>
          <p:cNvSpPr>
            <a:spLocks noGrp="1"/>
          </p:cNvSpPr>
          <p:nvPr>
            <p:ph type="sldNum" sz="quarter" idx="12"/>
          </p:nvPr>
        </p:nvSpPr>
        <p:spPr/>
        <p:txBody>
          <a:bodyPr/>
          <a:lstStyle/>
          <a:p>
            <a:fld id="{B2102BAA-C61A-4A39-BDF1-4340D572B82C}" type="slidenum">
              <a:rPr lang="en-US" smtClean="0"/>
              <a:t>12</a:t>
            </a:fld>
            <a:endParaRPr lang="en-US" dirty="0"/>
          </a:p>
        </p:txBody>
      </p:sp>
      <p:graphicFrame>
        <p:nvGraphicFramePr>
          <p:cNvPr id="6" name="Table 6" descr="Chronic Absenteeism requiremnts for points table">
            <a:extLst>
              <a:ext uri="{FF2B5EF4-FFF2-40B4-BE49-F238E27FC236}">
                <a16:creationId xmlns:a16="http://schemas.microsoft.com/office/drawing/2014/main" id="{FDD79E6E-B177-0AC1-2674-7264280A90C0}"/>
              </a:ext>
            </a:extLst>
          </p:cNvPr>
          <p:cNvGraphicFramePr>
            <a:graphicFrameLocks noGrp="1"/>
          </p:cNvGraphicFramePr>
          <p:nvPr>
            <p:ph idx="1"/>
            <p:extLst>
              <p:ext uri="{D42A27DB-BD31-4B8C-83A1-F6EECF244321}">
                <p14:modId xmlns:p14="http://schemas.microsoft.com/office/powerpoint/2010/main" val="2277941076"/>
              </p:ext>
            </p:extLst>
          </p:nvPr>
        </p:nvGraphicFramePr>
        <p:xfrm>
          <a:off x="838200" y="2005231"/>
          <a:ext cx="10515600" cy="94932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50946066"/>
                    </a:ext>
                  </a:extLst>
                </a:gridCol>
                <a:gridCol w="1752600">
                  <a:extLst>
                    <a:ext uri="{9D8B030D-6E8A-4147-A177-3AD203B41FA5}">
                      <a16:colId xmlns:a16="http://schemas.microsoft.com/office/drawing/2014/main" val="3372862760"/>
                    </a:ext>
                  </a:extLst>
                </a:gridCol>
                <a:gridCol w="1752600">
                  <a:extLst>
                    <a:ext uri="{9D8B030D-6E8A-4147-A177-3AD203B41FA5}">
                      <a16:colId xmlns:a16="http://schemas.microsoft.com/office/drawing/2014/main" val="1067539360"/>
                    </a:ext>
                  </a:extLst>
                </a:gridCol>
                <a:gridCol w="1752600">
                  <a:extLst>
                    <a:ext uri="{9D8B030D-6E8A-4147-A177-3AD203B41FA5}">
                      <a16:colId xmlns:a16="http://schemas.microsoft.com/office/drawing/2014/main" val="1575657532"/>
                    </a:ext>
                  </a:extLst>
                </a:gridCol>
                <a:gridCol w="1752600">
                  <a:extLst>
                    <a:ext uri="{9D8B030D-6E8A-4147-A177-3AD203B41FA5}">
                      <a16:colId xmlns:a16="http://schemas.microsoft.com/office/drawing/2014/main" val="2107341905"/>
                    </a:ext>
                  </a:extLst>
                </a:gridCol>
                <a:gridCol w="1752600">
                  <a:extLst>
                    <a:ext uri="{9D8B030D-6E8A-4147-A177-3AD203B41FA5}">
                      <a16:colId xmlns:a16="http://schemas.microsoft.com/office/drawing/2014/main" val="336476000"/>
                    </a:ext>
                  </a:extLst>
                </a:gridCol>
              </a:tblGrid>
              <a:tr h="370840">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Evaluation Criteria</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1 Point</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3 Point</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4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5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15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044796"/>
                  </a:ext>
                </a:extLst>
              </a:tr>
              <a:tr h="219074">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Chronic absenteeism Rate</a:t>
                      </a:r>
                      <a:endParaRPr lang="en-US" sz="11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Less than 15%</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15.1%-25%</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25.1% and above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1944907"/>
                  </a:ext>
                </a:extLst>
              </a:tr>
            </a:tbl>
          </a:graphicData>
        </a:graphic>
      </p:graphicFrame>
      <p:graphicFrame>
        <p:nvGraphicFramePr>
          <p:cNvPr id="9" name="Table 9" descr="Chronic Asbsenteesim indicator Levels )n3 though Three ratings table">
            <a:extLst>
              <a:ext uri="{FF2B5EF4-FFF2-40B4-BE49-F238E27FC236}">
                <a16:creationId xmlns:a16="http://schemas.microsoft.com/office/drawing/2014/main" id="{5664998A-E3D9-6AF6-0982-ECF285FF2CC4}"/>
              </a:ext>
            </a:extLst>
          </p:cNvPr>
          <p:cNvGraphicFramePr>
            <a:graphicFrameLocks noGrp="1"/>
          </p:cNvGraphicFramePr>
          <p:nvPr>
            <p:extLst>
              <p:ext uri="{D42A27DB-BD31-4B8C-83A1-F6EECF244321}">
                <p14:modId xmlns:p14="http://schemas.microsoft.com/office/powerpoint/2010/main" val="1220370266"/>
              </p:ext>
            </p:extLst>
          </p:nvPr>
        </p:nvGraphicFramePr>
        <p:xfrm>
          <a:off x="733423" y="4204456"/>
          <a:ext cx="10439400" cy="1403350"/>
        </p:xfrm>
        <a:graphic>
          <a:graphicData uri="http://schemas.openxmlformats.org/drawingml/2006/table">
            <a:tbl>
              <a:tblPr firstRow="1" bandRow="1">
                <a:tableStyleId>{5C22544A-7EE6-4342-B048-85BDC9FD1C3A}</a:tableStyleId>
              </a:tblPr>
              <a:tblGrid>
                <a:gridCol w="2526505">
                  <a:extLst>
                    <a:ext uri="{9D8B030D-6E8A-4147-A177-3AD203B41FA5}">
                      <a16:colId xmlns:a16="http://schemas.microsoft.com/office/drawing/2014/main" val="3318960712"/>
                    </a:ext>
                  </a:extLst>
                </a:gridCol>
                <a:gridCol w="2659856">
                  <a:extLst>
                    <a:ext uri="{9D8B030D-6E8A-4147-A177-3AD203B41FA5}">
                      <a16:colId xmlns:a16="http://schemas.microsoft.com/office/drawing/2014/main" val="1115529743"/>
                    </a:ext>
                  </a:extLst>
                </a:gridCol>
                <a:gridCol w="2659856">
                  <a:extLst>
                    <a:ext uri="{9D8B030D-6E8A-4147-A177-3AD203B41FA5}">
                      <a16:colId xmlns:a16="http://schemas.microsoft.com/office/drawing/2014/main" val="3782343475"/>
                    </a:ext>
                  </a:extLst>
                </a:gridCol>
                <a:gridCol w="2593183">
                  <a:extLst>
                    <a:ext uri="{9D8B030D-6E8A-4147-A177-3AD203B41FA5}">
                      <a16:colId xmlns:a16="http://schemas.microsoft.com/office/drawing/2014/main" val="597249860"/>
                    </a:ext>
                  </a:extLst>
                </a:gridCol>
              </a:tblGrid>
              <a:tr h="370840">
                <a:tc>
                  <a:txBody>
                    <a:bodyPr/>
                    <a:lstStyle/>
                    <a:p>
                      <a:pPr algn="l"/>
                      <a:r>
                        <a:rPr lang="en-US" sz="1600" b="1" dirty="0">
                          <a:solidFill>
                            <a:srgbClr val="FFFFFF"/>
                          </a:solidFill>
                          <a:effectLst/>
                          <a:latin typeface="+mn-lt"/>
                        </a:rPr>
                        <a:t>Indicator</a:t>
                      </a:r>
                    </a:p>
                  </a:txBody>
                  <a:tcPr marL="85725" marR="85725" marT="57150" marB="57150" anchor="ctr"/>
                </a:tc>
                <a:tc>
                  <a:txBody>
                    <a:bodyPr/>
                    <a:lstStyle/>
                    <a:p>
                      <a:pPr algn="l"/>
                      <a:r>
                        <a:rPr lang="en-US" sz="1600" b="1" dirty="0">
                          <a:solidFill>
                            <a:srgbClr val="FFFFFF"/>
                          </a:solidFill>
                          <a:effectLst/>
                          <a:latin typeface="+mn-lt"/>
                        </a:rPr>
                        <a:t>Level One</a:t>
                      </a:r>
                    </a:p>
                  </a:txBody>
                  <a:tcPr marL="85725" marR="85725" marT="57150" marB="57150" anchor="ctr"/>
                </a:tc>
                <a:tc>
                  <a:txBody>
                    <a:bodyPr/>
                    <a:lstStyle/>
                    <a:p>
                      <a:pPr algn="l"/>
                      <a:r>
                        <a:rPr lang="en-US" sz="1600" b="1" dirty="0">
                          <a:solidFill>
                            <a:srgbClr val="FFFFFF"/>
                          </a:solidFill>
                          <a:effectLst/>
                          <a:latin typeface="+mn-lt"/>
                        </a:rPr>
                        <a:t>Level Two</a:t>
                      </a:r>
                    </a:p>
                  </a:txBody>
                  <a:tcPr marL="85725" marR="85725" marT="57150" marB="57150" anchor="ctr"/>
                </a:tc>
                <a:tc>
                  <a:txBody>
                    <a:bodyPr/>
                    <a:lstStyle/>
                    <a:p>
                      <a:pPr algn="l"/>
                      <a:r>
                        <a:rPr lang="en-US" sz="1600" b="1" dirty="0">
                          <a:solidFill>
                            <a:srgbClr val="FFFFFF"/>
                          </a:solidFill>
                          <a:effectLst/>
                          <a:latin typeface="+mn-lt"/>
                        </a:rPr>
                        <a:t>Level Three</a:t>
                      </a:r>
                    </a:p>
                  </a:txBody>
                  <a:tcPr marL="85725" marR="85725" marT="57150" marB="57150" anchor="ctr"/>
                </a:tc>
                <a:extLst>
                  <a:ext uri="{0D108BD9-81ED-4DB2-BD59-A6C34878D82A}">
                    <a16:rowId xmlns:a16="http://schemas.microsoft.com/office/drawing/2014/main" val="2505500019"/>
                  </a:ext>
                </a:extLst>
              </a:tr>
              <a:tr h="370840">
                <a:tc>
                  <a:txBody>
                    <a:bodyPr/>
                    <a:lstStyle/>
                    <a:p>
                      <a:r>
                        <a:rPr lang="en-US" sz="1600" dirty="0">
                          <a:solidFill>
                            <a:srgbClr val="444444"/>
                          </a:solidFill>
                          <a:effectLst/>
                          <a:latin typeface="+mn-lt"/>
                        </a:rPr>
                        <a:t>Chronic Absenteeism</a:t>
                      </a:r>
                    </a:p>
                  </a:txBody>
                  <a:tcPr marL="85725" marR="85725" marT="28575" marB="28575" anchor="ctr"/>
                </a:tc>
                <a:tc>
                  <a:txBody>
                    <a:bodyPr/>
                    <a:lstStyle/>
                    <a:p>
                      <a:r>
                        <a:rPr lang="en-US" sz="1600" dirty="0">
                          <a:solidFill>
                            <a:srgbClr val="444444"/>
                          </a:solidFill>
                          <a:effectLst/>
                          <a:latin typeface="+mn-lt"/>
                        </a:rPr>
                        <a:t>0-15 percent OR 10 percent decrease from previous year if in Level Two range</a:t>
                      </a:r>
                    </a:p>
                  </a:txBody>
                  <a:tcPr marL="85725" marR="85725" marT="28575" marB="28575" anchor="ctr"/>
                </a:tc>
                <a:tc>
                  <a:txBody>
                    <a:bodyPr/>
                    <a:lstStyle/>
                    <a:p>
                      <a:r>
                        <a:rPr lang="en-US" sz="1600" dirty="0">
                          <a:solidFill>
                            <a:srgbClr val="444444"/>
                          </a:solidFill>
                          <a:effectLst/>
                          <a:latin typeface="+mn-lt"/>
                        </a:rPr>
                        <a:t>16-24 percent OR 10 percent decrease from previous year if in Level Three range</a:t>
                      </a:r>
                    </a:p>
                  </a:txBody>
                  <a:tcPr marL="85725" marR="85725" marT="28575" marB="28575" anchor="ctr"/>
                </a:tc>
                <a:tc>
                  <a:txBody>
                    <a:bodyPr/>
                    <a:lstStyle/>
                    <a:p>
                      <a:r>
                        <a:rPr lang="en-US" sz="1600" dirty="0">
                          <a:solidFill>
                            <a:srgbClr val="444444"/>
                          </a:solidFill>
                          <a:effectLst/>
                          <a:latin typeface="+mn-lt"/>
                        </a:rPr>
                        <a:t>25 percent or higher OR Level Two or Three for more than four consecutive years beginning in 2018-2019</a:t>
                      </a:r>
                    </a:p>
                  </a:txBody>
                  <a:tcPr marL="85725" marR="85725" marT="28575" marB="28575" anchor="ctr"/>
                </a:tc>
                <a:extLst>
                  <a:ext uri="{0D108BD9-81ED-4DB2-BD59-A6C34878D82A}">
                    <a16:rowId xmlns:a16="http://schemas.microsoft.com/office/drawing/2014/main" val="2806327327"/>
                  </a:ext>
                </a:extLst>
              </a:tr>
            </a:tbl>
          </a:graphicData>
        </a:graphic>
      </p:graphicFrame>
      <p:sp>
        <p:nvSpPr>
          <p:cNvPr id="11" name="TextBox 10">
            <a:extLst>
              <a:ext uri="{FF2B5EF4-FFF2-40B4-BE49-F238E27FC236}">
                <a16:creationId xmlns:a16="http://schemas.microsoft.com/office/drawing/2014/main" id="{3FF85620-91E3-1319-AE44-70C8352D02BE}"/>
              </a:ext>
              <a:ext uri="{C183D7F6-B498-43B3-948B-1728B52AA6E4}">
                <adec:decorative xmlns:adec="http://schemas.microsoft.com/office/drawing/2017/decorative" val="0"/>
              </a:ext>
            </a:extLst>
          </p:cNvPr>
          <p:cNvSpPr txBox="1"/>
          <p:nvPr/>
        </p:nvSpPr>
        <p:spPr>
          <a:xfrm>
            <a:off x="733423" y="3635813"/>
            <a:ext cx="10439400" cy="369332"/>
          </a:xfrm>
          <a:prstGeom prst="rect">
            <a:avLst/>
          </a:prstGeom>
          <a:noFill/>
        </p:spPr>
        <p:txBody>
          <a:bodyPr wrap="square">
            <a:spAutoFit/>
          </a:bodyPr>
          <a:lstStyle/>
          <a:p>
            <a:r>
              <a:rPr lang="en-US" b="0" i="0" dirty="0">
                <a:solidFill>
                  <a:srgbClr val="444444"/>
                </a:solidFill>
                <a:effectLst/>
                <a:latin typeface="Calibri" panose="020F0502020204030204" pitchFamily="34" charset="0"/>
                <a:cs typeface="Calibri" panose="020F0502020204030204" pitchFamily="34" charset="0"/>
              </a:rPr>
              <a:t>In the Standards of Accreditation, performance on this Chronic Absenteeism indicator is rated as follows:</a:t>
            </a:r>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10C4059-D260-3D6E-1715-A2C774074D1E}"/>
              </a:ext>
            </a:extLst>
          </p:cNvPr>
          <p:cNvSpPr txBox="1"/>
          <p:nvPr/>
        </p:nvSpPr>
        <p:spPr>
          <a:xfrm>
            <a:off x="3048811" y="1375081"/>
            <a:ext cx="609437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effectLst/>
                <a:latin typeface="+mn-lt"/>
                <a:ea typeface="+mn-ea"/>
                <a:cs typeface="+mn-cs"/>
              </a:rPr>
              <a:t>Criteria II: Chronic Absenteeism</a:t>
            </a:r>
          </a:p>
          <a:p>
            <a:pPr algn="ctr"/>
            <a:endParaRPr lang="en-US" dirty="0">
              <a:latin typeface="+mn-lt"/>
            </a:endParaRPr>
          </a:p>
        </p:txBody>
      </p:sp>
    </p:spTree>
    <p:extLst>
      <p:ext uri="{BB962C8B-B14F-4D97-AF65-F5344CB8AC3E}">
        <p14:creationId xmlns:p14="http://schemas.microsoft.com/office/powerpoint/2010/main" val="3168567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3753-71DD-0D3B-3DE7-D88C6D5C623E}"/>
              </a:ext>
            </a:extLst>
          </p:cNvPr>
          <p:cNvSpPr>
            <a:spLocks noGrp="1"/>
          </p:cNvSpPr>
          <p:nvPr>
            <p:ph type="title"/>
          </p:nvPr>
        </p:nvSpPr>
        <p:spPr/>
        <p:txBody>
          <a:bodyPr/>
          <a:lstStyle/>
          <a:p>
            <a:r>
              <a:rPr lang="en-US" dirty="0"/>
              <a:t>Evaluation Criteria III</a:t>
            </a:r>
          </a:p>
        </p:txBody>
      </p:sp>
      <p:sp>
        <p:nvSpPr>
          <p:cNvPr id="3" name="Slide Number Placeholder 2">
            <a:extLst>
              <a:ext uri="{FF2B5EF4-FFF2-40B4-BE49-F238E27FC236}">
                <a16:creationId xmlns:a16="http://schemas.microsoft.com/office/drawing/2014/main" id="{663E2E82-122D-157D-D6FC-282B119BF596}"/>
              </a:ext>
            </a:extLst>
          </p:cNvPr>
          <p:cNvSpPr>
            <a:spLocks noGrp="1"/>
          </p:cNvSpPr>
          <p:nvPr>
            <p:ph type="sldNum" sz="quarter" idx="12"/>
          </p:nvPr>
        </p:nvSpPr>
        <p:spPr/>
        <p:txBody>
          <a:bodyPr/>
          <a:lstStyle/>
          <a:p>
            <a:fld id="{B2102BAA-C61A-4A39-BDF1-4340D572B82C}" type="slidenum">
              <a:rPr lang="en-US" smtClean="0"/>
              <a:t>13</a:t>
            </a:fld>
            <a:endParaRPr lang="en-US" dirty="0"/>
          </a:p>
        </p:txBody>
      </p:sp>
      <p:graphicFrame>
        <p:nvGraphicFramePr>
          <p:cNvPr id="5" name="Table 5">
            <a:extLst>
              <a:ext uri="{FF2B5EF4-FFF2-40B4-BE49-F238E27FC236}">
                <a16:creationId xmlns:a16="http://schemas.microsoft.com/office/drawing/2014/main" id="{2F362C45-8EEA-44D0-6C9E-CB3B23DCFEE8}"/>
              </a:ext>
            </a:extLst>
          </p:cNvPr>
          <p:cNvGraphicFramePr>
            <a:graphicFrameLocks noGrp="1"/>
          </p:cNvGraphicFramePr>
          <p:nvPr>
            <p:ph idx="1"/>
            <p:extLst>
              <p:ext uri="{D42A27DB-BD31-4B8C-83A1-F6EECF244321}">
                <p14:modId xmlns:p14="http://schemas.microsoft.com/office/powerpoint/2010/main" val="2210408611"/>
              </p:ext>
            </p:extLst>
          </p:nvPr>
        </p:nvGraphicFramePr>
        <p:xfrm>
          <a:off x="801720" y="2344864"/>
          <a:ext cx="10515600" cy="1495298"/>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533747761"/>
                    </a:ext>
                  </a:extLst>
                </a:gridCol>
                <a:gridCol w="1752600">
                  <a:extLst>
                    <a:ext uri="{9D8B030D-6E8A-4147-A177-3AD203B41FA5}">
                      <a16:colId xmlns:a16="http://schemas.microsoft.com/office/drawing/2014/main" val="4262461755"/>
                    </a:ext>
                  </a:extLst>
                </a:gridCol>
                <a:gridCol w="1752600">
                  <a:extLst>
                    <a:ext uri="{9D8B030D-6E8A-4147-A177-3AD203B41FA5}">
                      <a16:colId xmlns:a16="http://schemas.microsoft.com/office/drawing/2014/main" val="20714055"/>
                    </a:ext>
                  </a:extLst>
                </a:gridCol>
                <a:gridCol w="1752600">
                  <a:extLst>
                    <a:ext uri="{9D8B030D-6E8A-4147-A177-3AD203B41FA5}">
                      <a16:colId xmlns:a16="http://schemas.microsoft.com/office/drawing/2014/main" val="2240651312"/>
                    </a:ext>
                  </a:extLst>
                </a:gridCol>
                <a:gridCol w="1752600">
                  <a:extLst>
                    <a:ext uri="{9D8B030D-6E8A-4147-A177-3AD203B41FA5}">
                      <a16:colId xmlns:a16="http://schemas.microsoft.com/office/drawing/2014/main" val="2917975541"/>
                    </a:ext>
                  </a:extLst>
                </a:gridCol>
                <a:gridCol w="1752600">
                  <a:extLst>
                    <a:ext uri="{9D8B030D-6E8A-4147-A177-3AD203B41FA5}">
                      <a16:colId xmlns:a16="http://schemas.microsoft.com/office/drawing/2014/main" val="3928603318"/>
                    </a:ext>
                  </a:extLst>
                </a:gridCol>
              </a:tblGrid>
              <a:tr h="370840">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Evaluation Criteria</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1 Point</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3 Point</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4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5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15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57536635"/>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Counselor to student ratio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&gt; 325 to 1</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67683215"/>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School Psychologist ratio</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&gt; 1600 to 1</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12753294"/>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Social worker ratio</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&gt; 2000 to 1</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9658961"/>
                  </a:ext>
                </a:extLst>
              </a:tr>
            </a:tbl>
          </a:graphicData>
        </a:graphic>
      </p:graphicFrame>
      <p:sp>
        <p:nvSpPr>
          <p:cNvPr id="6" name="TextBox 5">
            <a:extLst>
              <a:ext uri="{FF2B5EF4-FFF2-40B4-BE49-F238E27FC236}">
                <a16:creationId xmlns:a16="http://schemas.microsoft.com/office/drawing/2014/main" id="{A9E1C3D1-183E-A75A-5C3B-65411BB63C0F}"/>
              </a:ext>
            </a:extLst>
          </p:cNvPr>
          <p:cNvSpPr txBox="1"/>
          <p:nvPr/>
        </p:nvSpPr>
        <p:spPr>
          <a:xfrm>
            <a:off x="3144465" y="1612572"/>
            <a:ext cx="609437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effectLst/>
                <a:latin typeface="+mn-lt"/>
                <a:ea typeface="+mn-ea"/>
                <a:cs typeface="+mn-cs"/>
              </a:rPr>
              <a:t>Criteria III: Student-to-Staff Ratios</a:t>
            </a:r>
          </a:p>
          <a:p>
            <a:pPr algn="ctr"/>
            <a:endParaRPr lang="en-US" dirty="0">
              <a:solidFill>
                <a:srgbClr val="555555"/>
              </a:solidFill>
              <a:latin typeface="+mn-lt"/>
            </a:endParaRPr>
          </a:p>
        </p:txBody>
      </p:sp>
    </p:spTree>
    <p:extLst>
      <p:ext uri="{BB962C8B-B14F-4D97-AF65-F5344CB8AC3E}">
        <p14:creationId xmlns:p14="http://schemas.microsoft.com/office/powerpoint/2010/main" val="824613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3753-71DD-0D3B-3DE7-D88C6D5C623E}"/>
              </a:ext>
            </a:extLst>
          </p:cNvPr>
          <p:cNvSpPr>
            <a:spLocks noGrp="1"/>
          </p:cNvSpPr>
          <p:nvPr>
            <p:ph type="title"/>
          </p:nvPr>
        </p:nvSpPr>
        <p:spPr/>
        <p:txBody>
          <a:bodyPr/>
          <a:lstStyle/>
          <a:p>
            <a:r>
              <a:rPr lang="en-US" dirty="0"/>
              <a:t>Evaluation Criteria IV</a:t>
            </a:r>
          </a:p>
        </p:txBody>
      </p:sp>
      <p:sp>
        <p:nvSpPr>
          <p:cNvPr id="3" name="Slide Number Placeholder 2">
            <a:extLst>
              <a:ext uri="{FF2B5EF4-FFF2-40B4-BE49-F238E27FC236}">
                <a16:creationId xmlns:a16="http://schemas.microsoft.com/office/drawing/2014/main" id="{663E2E82-122D-157D-D6FC-282B119BF596}"/>
              </a:ext>
              <a:ext uri="{C183D7F6-B498-43B3-948B-1728B52AA6E4}">
                <adec:decorative xmlns:adec="http://schemas.microsoft.com/office/drawing/2017/decorative" val="1"/>
              </a:ext>
            </a:extLst>
          </p:cNvPr>
          <p:cNvSpPr>
            <a:spLocks noGrp="1"/>
          </p:cNvSpPr>
          <p:nvPr>
            <p:ph type="sldNum" sz="quarter" idx="12"/>
          </p:nvPr>
        </p:nvSpPr>
        <p:spPr/>
        <p:txBody>
          <a:bodyPr/>
          <a:lstStyle/>
          <a:p>
            <a:fld id="{B2102BAA-C61A-4A39-BDF1-4340D572B82C}" type="slidenum">
              <a:rPr lang="en-US" smtClean="0"/>
              <a:t>14</a:t>
            </a:fld>
            <a:endParaRPr lang="en-US" dirty="0"/>
          </a:p>
        </p:txBody>
      </p:sp>
      <p:graphicFrame>
        <p:nvGraphicFramePr>
          <p:cNvPr id="5" name="Table 5" descr="Rural and Low-Income School rating">
            <a:extLst>
              <a:ext uri="{FF2B5EF4-FFF2-40B4-BE49-F238E27FC236}">
                <a16:creationId xmlns:a16="http://schemas.microsoft.com/office/drawing/2014/main" id="{6FAC28D3-A31B-7544-D1E7-25C705A63E1F}"/>
              </a:ext>
            </a:extLst>
          </p:cNvPr>
          <p:cNvGraphicFramePr>
            <a:graphicFrameLocks noGrp="1"/>
          </p:cNvGraphicFramePr>
          <p:nvPr>
            <p:ph idx="1"/>
            <p:extLst>
              <p:ext uri="{D42A27DB-BD31-4B8C-83A1-F6EECF244321}">
                <p14:modId xmlns:p14="http://schemas.microsoft.com/office/powerpoint/2010/main" val="1717749946"/>
              </p:ext>
            </p:extLst>
          </p:nvPr>
        </p:nvGraphicFramePr>
        <p:xfrm>
          <a:off x="838200" y="2108383"/>
          <a:ext cx="10515600" cy="1536446"/>
        </p:xfrm>
        <a:graphic>
          <a:graphicData uri="http://schemas.openxmlformats.org/drawingml/2006/table">
            <a:tbl>
              <a:tblPr firstRow="1" bandRow="1">
                <a:tableStyleId>{5C22544A-7EE6-4342-B048-85BDC9FD1C3A}</a:tableStyleId>
              </a:tblPr>
              <a:tblGrid>
                <a:gridCol w="2705100">
                  <a:extLst>
                    <a:ext uri="{9D8B030D-6E8A-4147-A177-3AD203B41FA5}">
                      <a16:colId xmlns:a16="http://schemas.microsoft.com/office/drawing/2014/main" val="2020781755"/>
                    </a:ext>
                  </a:extLst>
                </a:gridCol>
                <a:gridCol w="1228725">
                  <a:extLst>
                    <a:ext uri="{9D8B030D-6E8A-4147-A177-3AD203B41FA5}">
                      <a16:colId xmlns:a16="http://schemas.microsoft.com/office/drawing/2014/main" val="1961045435"/>
                    </a:ext>
                  </a:extLst>
                </a:gridCol>
                <a:gridCol w="1438275">
                  <a:extLst>
                    <a:ext uri="{9D8B030D-6E8A-4147-A177-3AD203B41FA5}">
                      <a16:colId xmlns:a16="http://schemas.microsoft.com/office/drawing/2014/main" val="3428685201"/>
                    </a:ext>
                  </a:extLst>
                </a:gridCol>
                <a:gridCol w="1257300">
                  <a:extLst>
                    <a:ext uri="{9D8B030D-6E8A-4147-A177-3AD203B41FA5}">
                      <a16:colId xmlns:a16="http://schemas.microsoft.com/office/drawing/2014/main" val="540669315"/>
                    </a:ext>
                  </a:extLst>
                </a:gridCol>
                <a:gridCol w="1228725">
                  <a:extLst>
                    <a:ext uri="{9D8B030D-6E8A-4147-A177-3AD203B41FA5}">
                      <a16:colId xmlns:a16="http://schemas.microsoft.com/office/drawing/2014/main" val="607713493"/>
                    </a:ext>
                  </a:extLst>
                </a:gridCol>
                <a:gridCol w="2657475">
                  <a:extLst>
                    <a:ext uri="{9D8B030D-6E8A-4147-A177-3AD203B41FA5}">
                      <a16:colId xmlns:a16="http://schemas.microsoft.com/office/drawing/2014/main" val="786141615"/>
                    </a:ext>
                  </a:extLst>
                </a:gridCol>
              </a:tblGrid>
              <a:tr h="370840">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Evaluation Criteria</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1 Point</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3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4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5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15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36182730"/>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Title V, Part B, Sub-Part 2 of </a:t>
                      </a:r>
                      <a:r>
                        <a:rPr lang="en-US" sz="1200" dirty="0">
                          <a:solidFill>
                            <a:srgbClr val="000000"/>
                          </a:solidFill>
                          <a:effectLst/>
                          <a:latin typeface="+mn-lt"/>
                          <a:ea typeface="Times New Roman" panose="02020603050405020304" pitchFamily="18" charset="0"/>
                          <a:cs typeface="Arial" panose="020B0604020202020204" pitchFamily="34" charset="0"/>
                        </a:rPr>
                        <a:t>the Elementary and Secondary Education Act of 1965 (ESEA) </a:t>
                      </a:r>
                      <a:endParaRPr lang="en-US" sz="11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Arial" panose="020B0604020202020204" pitchFamily="34" charset="0"/>
                        </a:rPr>
                        <a:t>or</a:t>
                      </a:r>
                      <a:endParaRPr lang="en-US" sz="11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Arial" panose="020B0604020202020204" pitchFamily="34" charset="0"/>
                        </a:rPr>
                        <a:t>Small, Rural School Achievement Program</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School division qualified for and received funds (in FY 2022 or FY 2023) under Title V, Part B of ESEA, Rural and Low-Income School Program or the Small, Rural School Achievement Program (SRSA).</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10001682"/>
                  </a:ext>
                </a:extLst>
              </a:tr>
            </a:tbl>
          </a:graphicData>
        </a:graphic>
      </p:graphicFrame>
      <p:sp>
        <p:nvSpPr>
          <p:cNvPr id="6" name="TextBox 5">
            <a:extLst>
              <a:ext uri="{FF2B5EF4-FFF2-40B4-BE49-F238E27FC236}">
                <a16:creationId xmlns:a16="http://schemas.microsoft.com/office/drawing/2014/main" id="{74A30A34-EA6B-D770-C464-E7FE76396490}"/>
              </a:ext>
            </a:extLst>
          </p:cNvPr>
          <p:cNvSpPr txBox="1"/>
          <p:nvPr/>
        </p:nvSpPr>
        <p:spPr>
          <a:xfrm>
            <a:off x="838200" y="3886530"/>
            <a:ext cx="10231654" cy="1754326"/>
          </a:xfrm>
          <a:prstGeom prst="rect">
            <a:avLst/>
          </a:prstGeom>
          <a:noFill/>
        </p:spPr>
        <p:txBody>
          <a:bodyPr wrap="square">
            <a:spAutoFit/>
          </a:bodyPr>
          <a:lstStyle/>
          <a:p>
            <a:r>
              <a:rPr lang="en-US" dirty="0"/>
              <a:t>The ESEA specifies the following eligibility criteria for Title V, Part B, Subpart 2, funds: </a:t>
            </a:r>
          </a:p>
          <a:p>
            <a:pPr marL="285750" indent="-285750">
              <a:buFont typeface="Arial" panose="020B0604020202020204" pitchFamily="34" charset="0"/>
              <a:buChar char="•"/>
            </a:pPr>
            <a:r>
              <a:rPr lang="en-US" dirty="0"/>
              <a:t>20 percent or more of the children ages 5-17 served by the division are from families with incomes below the poverty line; and </a:t>
            </a:r>
          </a:p>
          <a:p>
            <a:pPr marL="285750" indent="-285750">
              <a:buFont typeface="Arial" panose="020B0604020202020204" pitchFamily="34" charset="0"/>
              <a:buChar char="•"/>
            </a:pPr>
            <a:r>
              <a:rPr lang="en-US" dirty="0"/>
              <a:t>all public schools in the division have a locale code of 32, 33, 41, 42, or 43. Locale codes are assigned to schools by the National Center for Education Statistics according to the physical address of each school that is matched against a geographic database maintained by the U.S. Census Bureau. </a:t>
            </a:r>
          </a:p>
        </p:txBody>
      </p:sp>
      <p:sp>
        <p:nvSpPr>
          <p:cNvPr id="7" name="TextBox 6">
            <a:extLst>
              <a:ext uri="{FF2B5EF4-FFF2-40B4-BE49-F238E27FC236}">
                <a16:creationId xmlns:a16="http://schemas.microsoft.com/office/drawing/2014/main" id="{0A064672-F7AC-B8A1-97DA-DFC6A818628C}"/>
              </a:ext>
            </a:extLst>
          </p:cNvPr>
          <p:cNvSpPr txBox="1"/>
          <p:nvPr/>
        </p:nvSpPr>
        <p:spPr>
          <a:xfrm>
            <a:off x="3048811" y="1458913"/>
            <a:ext cx="6094378" cy="369332"/>
          </a:xfrm>
          <a:prstGeom prst="rect">
            <a:avLst/>
          </a:prstGeom>
          <a:noFill/>
        </p:spPr>
        <p:txBody>
          <a:bodyPr wrap="square">
            <a:spAutoFit/>
          </a:bodyPr>
          <a:lstStyle/>
          <a:p>
            <a:pPr algn="ctr"/>
            <a:r>
              <a:rPr lang="en-US" sz="1800" b="1" kern="1200" dirty="0">
                <a:effectLst/>
                <a:latin typeface="+mn-lt"/>
                <a:ea typeface="+mn-ea"/>
                <a:cs typeface="+mn-cs"/>
              </a:rPr>
              <a:t>Criteria IV: Rural and Low-Income Schools</a:t>
            </a:r>
            <a:endParaRPr lang="en-US" dirty="0">
              <a:latin typeface="+mn-lt"/>
            </a:endParaRPr>
          </a:p>
        </p:txBody>
      </p:sp>
    </p:spTree>
    <p:extLst>
      <p:ext uri="{BB962C8B-B14F-4D97-AF65-F5344CB8AC3E}">
        <p14:creationId xmlns:p14="http://schemas.microsoft.com/office/powerpoint/2010/main" val="126877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p:txBody>
          <a:bodyPr/>
          <a:lstStyle/>
          <a:p>
            <a:r>
              <a:rPr lang="en-US" dirty="0"/>
              <a:t>Uses of Funds</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15</a:t>
            </a:fld>
            <a:endParaRPr lang="en-US" dirty="0"/>
          </a:p>
        </p:txBody>
      </p:sp>
    </p:spTree>
    <p:extLst>
      <p:ext uri="{BB962C8B-B14F-4D97-AF65-F5344CB8AC3E}">
        <p14:creationId xmlns:p14="http://schemas.microsoft.com/office/powerpoint/2010/main" val="2232891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7495-BF1E-93F5-63E0-0037A3D6F512}"/>
              </a:ext>
            </a:extLst>
          </p:cNvPr>
          <p:cNvSpPr>
            <a:spLocks noGrp="1"/>
          </p:cNvSpPr>
          <p:nvPr>
            <p:ph type="title"/>
          </p:nvPr>
        </p:nvSpPr>
        <p:spPr/>
        <p:txBody>
          <a:bodyPr/>
          <a:lstStyle/>
          <a:p>
            <a:r>
              <a:rPr lang="en-US" dirty="0"/>
              <a:t>Allowable Use of Funds</a:t>
            </a:r>
          </a:p>
        </p:txBody>
      </p:sp>
      <p:sp>
        <p:nvSpPr>
          <p:cNvPr id="3" name="Slide Number Placeholder 2">
            <a:extLst>
              <a:ext uri="{FF2B5EF4-FFF2-40B4-BE49-F238E27FC236}">
                <a16:creationId xmlns:a16="http://schemas.microsoft.com/office/drawing/2014/main" id="{A67A1505-9B7A-8BF7-1534-6CEF35674A34}"/>
              </a:ext>
            </a:extLst>
          </p:cNvPr>
          <p:cNvSpPr>
            <a:spLocks noGrp="1"/>
          </p:cNvSpPr>
          <p:nvPr>
            <p:ph type="sldNum" sz="quarter" idx="12"/>
          </p:nvPr>
        </p:nvSpPr>
        <p:spPr/>
        <p:txBody>
          <a:bodyPr/>
          <a:lstStyle/>
          <a:p>
            <a:fld id="{B2102BAA-C61A-4A39-BDF1-4340D572B82C}" type="slidenum">
              <a:rPr lang="en-US" smtClean="0"/>
              <a:t>16</a:t>
            </a:fld>
            <a:endParaRPr lang="en-US" dirty="0"/>
          </a:p>
        </p:txBody>
      </p:sp>
      <p:sp>
        <p:nvSpPr>
          <p:cNvPr id="4" name="Content Placeholder 3">
            <a:extLst>
              <a:ext uri="{FF2B5EF4-FFF2-40B4-BE49-F238E27FC236}">
                <a16:creationId xmlns:a16="http://schemas.microsoft.com/office/drawing/2014/main" id="{19549843-2DFB-D7AB-9644-FF739A7E9A96}"/>
              </a:ext>
            </a:extLst>
          </p:cNvPr>
          <p:cNvSpPr>
            <a:spLocks noGrp="1"/>
          </p:cNvSpPr>
          <p:nvPr>
            <p:ph idx="1"/>
          </p:nvPr>
        </p:nvSpPr>
        <p:spPr/>
        <p:txBody>
          <a:bodyPr>
            <a:normAutofit/>
          </a:bodyPr>
          <a:lstStyle/>
          <a:p>
            <a:r>
              <a:rPr lang="en-US" sz="4000" dirty="0">
                <a:effectLst/>
                <a:latin typeface="Times New Roman" panose="02020603050405020304" pitchFamily="18" charset="0"/>
                <a:ea typeface="Times New Roman" panose="02020603050405020304" pitchFamily="18" charset="0"/>
              </a:rPr>
              <a:t>Virginia’s Stronger Connections Grant program will address student health and safety by providing funding to school divisions to promote school safety, including school hardening. </a:t>
            </a:r>
            <a:endParaRPr lang="en-US" sz="4000" dirty="0"/>
          </a:p>
        </p:txBody>
      </p:sp>
    </p:spTree>
    <p:extLst>
      <p:ext uri="{BB962C8B-B14F-4D97-AF65-F5344CB8AC3E}">
        <p14:creationId xmlns:p14="http://schemas.microsoft.com/office/powerpoint/2010/main" val="2035962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7495-BF1E-93F5-63E0-0037A3D6F512}"/>
              </a:ext>
            </a:extLst>
          </p:cNvPr>
          <p:cNvSpPr>
            <a:spLocks noGrp="1"/>
          </p:cNvSpPr>
          <p:nvPr>
            <p:ph type="title"/>
          </p:nvPr>
        </p:nvSpPr>
        <p:spPr/>
        <p:txBody>
          <a:bodyPr>
            <a:normAutofit fontScale="90000"/>
          </a:bodyPr>
          <a:lstStyle/>
          <a:p>
            <a:r>
              <a:rPr lang="en-US" dirty="0"/>
              <a:t>School Hardening: crime prevention through environmental design</a:t>
            </a:r>
          </a:p>
        </p:txBody>
      </p:sp>
      <p:sp>
        <p:nvSpPr>
          <p:cNvPr id="3" name="Slide Number Placeholder 2">
            <a:extLst>
              <a:ext uri="{FF2B5EF4-FFF2-40B4-BE49-F238E27FC236}">
                <a16:creationId xmlns:a16="http://schemas.microsoft.com/office/drawing/2014/main" id="{A67A1505-9B7A-8BF7-1534-6CEF35674A34}"/>
              </a:ext>
            </a:extLst>
          </p:cNvPr>
          <p:cNvSpPr>
            <a:spLocks noGrp="1"/>
          </p:cNvSpPr>
          <p:nvPr>
            <p:ph type="sldNum" sz="quarter" idx="12"/>
          </p:nvPr>
        </p:nvSpPr>
        <p:spPr/>
        <p:txBody>
          <a:bodyPr/>
          <a:lstStyle/>
          <a:p>
            <a:fld id="{B2102BAA-C61A-4A39-BDF1-4340D572B82C}" type="slidenum">
              <a:rPr lang="en-US" smtClean="0"/>
              <a:t>17</a:t>
            </a:fld>
            <a:endParaRPr lang="en-US" dirty="0"/>
          </a:p>
        </p:txBody>
      </p:sp>
      <p:sp>
        <p:nvSpPr>
          <p:cNvPr id="4" name="Content Placeholder 3">
            <a:extLst>
              <a:ext uri="{FF2B5EF4-FFF2-40B4-BE49-F238E27FC236}">
                <a16:creationId xmlns:a16="http://schemas.microsoft.com/office/drawing/2014/main" id="{19549843-2DFB-D7AB-9644-FF739A7E9A96}"/>
              </a:ext>
            </a:extLst>
          </p:cNvPr>
          <p:cNvSpPr>
            <a:spLocks noGrp="1"/>
          </p:cNvSpPr>
          <p:nvPr>
            <p:ph idx="1"/>
          </p:nvPr>
        </p:nvSpPr>
        <p:spPr/>
        <p:txBody>
          <a:bodyPr>
            <a:normAutofit fontScale="55000" lnSpcReduction="20000"/>
          </a:bodyPr>
          <a:lstStyle/>
          <a:p>
            <a:r>
              <a:rPr lang="en-US" sz="4000" dirty="0">
                <a:effectLst/>
                <a:latin typeface="Times New Roman" panose="02020603050405020304" pitchFamily="18" charset="0"/>
                <a:ea typeface="Times New Roman" panose="02020603050405020304" pitchFamily="18" charset="0"/>
              </a:rPr>
              <a:t>Voice and video internal communication systems</a:t>
            </a:r>
          </a:p>
          <a:p>
            <a:r>
              <a:rPr lang="en-US" sz="4000" dirty="0">
                <a:effectLst/>
                <a:latin typeface="Times New Roman" panose="02020603050405020304" pitchFamily="18" charset="0"/>
                <a:ea typeface="Times New Roman" panose="02020603050405020304" pitchFamily="18" charset="0"/>
              </a:rPr>
              <a:t>Technology hardware equipment to support mass notifications systems </a:t>
            </a:r>
          </a:p>
          <a:p>
            <a:r>
              <a:rPr lang="en-US" sz="4000" dirty="0">
                <a:effectLst/>
                <a:latin typeface="Times New Roman" panose="02020603050405020304" pitchFamily="18" charset="0"/>
                <a:ea typeface="Times New Roman" panose="02020603050405020304" pitchFamily="18" charset="0"/>
              </a:rPr>
              <a:t>Hurricane or Ballistic Security window film </a:t>
            </a:r>
          </a:p>
          <a:p>
            <a:r>
              <a:rPr lang="en-US" sz="4000" dirty="0">
                <a:effectLst/>
                <a:latin typeface="Times New Roman" panose="02020603050405020304" pitchFamily="18" charset="0"/>
                <a:ea typeface="Times New Roman" panose="02020603050405020304" pitchFamily="18" charset="0"/>
              </a:rPr>
              <a:t>Motion detection systems </a:t>
            </a:r>
          </a:p>
          <a:p>
            <a:r>
              <a:rPr lang="en-US" sz="4000" dirty="0">
                <a:effectLst/>
                <a:latin typeface="Times New Roman" panose="02020603050405020304" pitchFamily="18" charset="0"/>
                <a:ea typeface="Times New Roman" panose="02020603050405020304" pitchFamily="18" charset="0"/>
              </a:rPr>
              <a:t>Technology equipment and software to support security systems </a:t>
            </a:r>
          </a:p>
          <a:p>
            <a:r>
              <a:rPr lang="en-US" sz="4000" dirty="0">
                <a:effectLst/>
                <a:latin typeface="Times New Roman" panose="02020603050405020304" pitchFamily="18" charset="0"/>
                <a:ea typeface="Times New Roman" panose="02020603050405020304" pitchFamily="18" charset="0"/>
              </a:rPr>
              <a:t>Classroom security door hardware </a:t>
            </a:r>
          </a:p>
          <a:p>
            <a:r>
              <a:rPr lang="en-US" sz="4000" dirty="0">
                <a:effectLst/>
                <a:latin typeface="Times New Roman" panose="02020603050405020304" pitchFamily="18" charset="0"/>
                <a:ea typeface="Times New Roman" panose="02020603050405020304" pitchFamily="18" charset="0"/>
              </a:rPr>
              <a:t>Security door hardware or electronic card access systems for main entrance and other points of entry </a:t>
            </a:r>
          </a:p>
          <a:p>
            <a:r>
              <a:rPr lang="en-US" sz="4000" dirty="0">
                <a:effectLst/>
                <a:latin typeface="Times New Roman" panose="02020603050405020304" pitchFamily="18" charset="0"/>
                <a:ea typeface="Times New Roman" panose="02020603050405020304" pitchFamily="18" charset="0"/>
              </a:rPr>
              <a:t>Visitor I.D. badging system </a:t>
            </a:r>
          </a:p>
          <a:p>
            <a:r>
              <a:rPr lang="en-US" sz="4000" dirty="0">
                <a:effectLst/>
                <a:latin typeface="Times New Roman" panose="02020603050405020304" pitchFamily="18" charset="0"/>
                <a:ea typeface="Times New Roman" panose="02020603050405020304" pitchFamily="18" charset="0"/>
              </a:rPr>
              <a:t>Security scanning equipment </a:t>
            </a:r>
          </a:p>
          <a:p>
            <a:r>
              <a:rPr lang="en-US" sz="4000" dirty="0">
                <a:effectLst/>
                <a:latin typeface="Times New Roman" panose="02020603050405020304" pitchFamily="18" charset="0"/>
                <a:ea typeface="Times New Roman" panose="02020603050405020304" pitchFamily="18" charset="0"/>
              </a:rPr>
              <a:t>Surveillance cameras (mounted on interior/exterior walls and existing site structures) </a:t>
            </a:r>
          </a:p>
          <a:p>
            <a:r>
              <a:rPr lang="en-US" sz="4000" dirty="0">
                <a:effectLst/>
                <a:latin typeface="Times New Roman" panose="02020603050405020304" pitchFamily="18" charset="0"/>
                <a:ea typeface="Times New Roman" panose="02020603050405020304" pitchFamily="18" charset="0"/>
              </a:rPr>
              <a:t>Site surveillance cameras </a:t>
            </a:r>
          </a:p>
        </p:txBody>
      </p:sp>
    </p:spTree>
    <p:extLst>
      <p:ext uri="{BB962C8B-B14F-4D97-AF65-F5344CB8AC3E}">
        <p14:creationId xmlns:p14="http://schemas.microsoft.com/office/powerpoint/2010/main" val="2567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7495-BF1E-93F5-63E0-0037A3D6F512}"/>
              </a:ext>
            </a:extLst>
          </p:cNvPr>
          <p:cNvSpPr>
            <a:spLocks noGrp="1"/>
          </p:cNvSpPr>
          <p:nvPr>
            <p:ph type="title"/>
          </p:nvPr>
        </p:nvSpPr>
        <p:spPr/>
        <p:txBody>
          <a:bodyPr>
            <a:normAutofit fontScale="90000"/>
          </a:bodyPr>
          <a:lstStyle/>
          <a:p>
            <a:r>
              <a:rPr lang="en-US" dirty="0"/>
              <a:t>School Hardening: crime prevention through environmental design (Continued)</a:t>
            </a:r>
          </a:p>
        </p:txBody>
      </p:sp>
      <p:sp>
        <p:nvSpPr>
          <p:cNvPr id="3" name="Slide Number Placeholder 2">
            <a:extLst>
              <a:ext uri="{FF2B5EF4-FFF2-40B4-BE49-F238E27FC236}">
                <a16:creationId xmlns:a16="http://schemas.microsoft.com/office/drawing/2014/main" id="{A67A1505-9B7A-8BF7-1534-6CEF35674A34}"/>
              </a:ext>
            </a:extLst>
          </p:cNvPr>
          <p:cNvSpPr>
            <a:spLocks noGrp="1"/>
          </p:cNvSpPr>
          <p:nvPr>
            <p:ph type="sldNum" sz="quarter" idx="12"/>
          </p:nvPr>
        </p:nvSpPr>
        <p:spPr/>
        <p:txBody>
          <a:bodyPr/>
          <a:lstStyle/>
          <a:p>
            <a:fld id="{B2102BAA-C61A-4A39-BDF1-4340D572B82C}" type="slidenum">
              <a:rPr lang="en-US" smtClean="0"/>
              <a:t>18</a:t>
            </a:fld>
            <a:endParaRPr lang="en-US" dirty="0"/>
          </a:p>
        </p:txBody>
      </p:sp>
      <p:sp>
        <p:nvSpPr>
          <p:cNvPr id="4" name="Content Placeholder 3">
            <a:extLst>
              <a:ext uri="{FF2B5EF4-FFF2-40B4-BE49-F238E27FC236}">
                <a16:creationId xmlns:a16="http://schemas.microsoft.com/office/drawing/2014/main" id="{19549843-2DFB-D7AB-9644-FF739A7E9A96}"/>
              </a:ext>
            </a:extLst>
          </p:cNvPr>
          <p:cNvSpPr>
            <a:spLocks noGrp="1"/>
          </p:cNvSpPr>
          <p:nvPr>
            <p:ph idx="1"/>
          </p:nvPr>
        </p:nvSpPr>
        <p:spPr/>
        <p:txBody>
          <a:bodyPr>
            <a:normAutofit fontScale="55000" lnSpcReduction="20000"/>
          </a:bodyPr>
          <a:lstStyle/>
          <a:p>
            <a:r>
              <a:rPr lang="en-US" sz="4000" dirty="0">
                <a:effectLst/>
                <a:latin typeface="Times New Roman" panose="02020603050405020304" pitchFamily="18" charset="0"/>
                <a:ea typeface="Times New Roman" panose="02020603050405020304" pitchFamily="18" charset="0"/>
              </a:rPr>
              <a:t>Hand-held two-way radios </a:t>
            </a:r>
          </a:p>
          <a:p>
            <a:r>
              <a:rPr lang="en-US" sz="4000" dirty="0">
                <a:effectLst/>
                <a:latin typeface="Times New Roman" panose="02020603050405020304" pitchFamily="18" charset="0"/>
                <a:ea typeface="Times New Roman" panose="02020603050405020304" pitchFamily="18" charset="0"/>
              </a:rPr>
              <a:t>Push to talk wireless communications systems </a:t>
            </a:r>
          </a:p>
          <a:p>
            <a:r>
              <a:rPr lang="en-US" sz="4000" dirty="0">
                <a:effectLst/>
                <a:latin typeface="Times New Roman" panose="02020603050405020304" pitchFamily="18" charset="0"/>
                <a:ea typeface="Times New Roman" panose="02020603050405020304" pitchFamily="18" charset="0"/>
              </a:rPr>
              <a:t>Security alarm systems </a:t>
            </a:r>
          </a:p>
          <a:p>
            <a:r>
              <a:rPr lang="en-US" sz="4000" dirty="0">
                <a:effectLst/>
                <a:latin typeface="Times New Roman" panose="02020603050405020304" pitchFamily="18" charset="0"/>
                <a:ea typeface="Times New Roman" panose="02020603050405020304" pitchFamily="18" charset="0"/>
              </a:rPr>
              <a:t>Security panic systems</a:t>
            </a:r>
          </a:p>
          <a:p>
            <a:r>
              <a:rPr lang="en-US" sz="4000" dirty="0">
                <a:effectLst/>
                <a:latin typeface="Times New Roman" panose="02020603050405020304" pitchFamily="18" charset="0"/>
                <a:ea typeface="Times New Roman" panose="02020603050405020304" pitchFamily="18" charset="0"/>
              </a:rPr>
              <a:t>Security lighting systems (mounted on interior/exterior walls and existing site structures) </a:t>
            </a:r>
          </a:p>
          <a:p>
            <a:r>
              <a:rPr lang="en-US" sz="4000" dirty="0">
                <a:effectLst/>
                <a:latin typeface="Times New Roman" panose="02020603050405020304" pitchFamily="18" charset="0"/>
                <a:ea typeface="Times New Roman" panose="02020603050405020304" pitchFamily="18" charset="0"/>
              </a:rPr>
              <a:t>Uninterrupted power supply to support the security equipment (UPS)</a:t>
            </a:r>
          </a:p>
          <a:p>
            <a:r>
              <a:rPr lang="en-US" sz="4000" dirty="0">
                <a:effectLst/>
                <a:latin typeface="Times New Roman" panose="02020603050405020304" pitchFamily="18" charset="0"/>
                <a:ea typeface="Times New Roman" panose="02020603050405020304" pitchFamily="18" charset="0"/>
              </a:rPr>
              <a:t>Gunshot Detection System</a:t>
            </a:r>
          </a:p>
          <a:p>
            <a:r>
              <a:rPr lang="en-US" sz="4000" dirty="0">
                <a:effectLst/>
                <a:latin typeface="Times New Roman" panose="02020603050405020304" pitchFamily="18" charset="0"/>
                <a:ea typeface="Times New Roman" panose="02020603050405020304" pitchFamily="18" charset="0"/>
              </a:rPr>
              <a:t>Vaping Detectors </a:t>
            </a:r>
          </a:p>
          <a:p>
            <a:r>
              <a:rPr lang="en-US" sz="4000" dirty="0">
                <a:effectLst/>
                <a:latin typeface="Times New Roman" panose="02020603050405020304" pitchFamily="18" charset="0"/>
                <a:ea typeface="Times New Roman" panose="02020603050405020304" pitchFamily="18" charset="0"/>
              </a:rPr>
              <a:t>Security related devices located inside school buses (interior security cameras, two-way talk radios) that serve bus routes for the school listed in this application </a:t>
            </a:r>
          </a:p>
          <a:p>
            <a:r>
              <a:rPr lang="en-US" sz="4000" dirty="0">
                <a:effectLst/>
                <a:latin typeface="Times New Roman" panose="02020603050405020304" pitchFamily="18" charset="0"/>
                <a:ea typeface="Times New Roman" panose="02020603050405020304" pitchFamily="18" charset="0"/>
              </a:rPr>
              <a:t>School/Parent emergency or protective notification systems</a:t>
            </a:r>
          </a:p>
          <a:p>
            <a:r>
              <a:rPr lang="en-US" sz="4000" dirty="0">
                <a:effectLst/>
                <a:latin typeface="Times New Roman" panose="02020603050405020304" pitchFamily="18" charset="0"/>
                <a:ea typeface="Times New Roman" panose="02020603050405020304" pitchFamily="18" charset="0"/>
              </a:rPr>
              <a:t>This list not all inclusive.  Any non-construction purchase or upgrade of equipment, systems, or tools that increase school safety will be considered for allowability</a:t>
            </a:r>
          </a:p>
        </p:txBody>
      </p:sp>
    </p:spTree>
    <p:extLst>
      <p:ext uri="{BB962C8B-B14F-4D97-AF65-F5344CB8AC3E}">
        <p14:creationId xmlns:p14="http://schemas.microsoft.com/office/powerpoint/2010/main" val="493764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3753-71DD-0D3B-3DE7-D88C6D5C623E}"/>
              </a:ext>
            </a:extLst>
          </p:cNvPr>
          <p:cNvSpPr>
            <a:spLocks noGrp="1"/>
          </p:cNvSpPr>
          <p:nvPr>
            <p:ph type="title"/>
          </p:nvPr>
        </p:nvSpPr>
        <p:spPr/>
        <p:txBody>
          <a:bodyPr/>
          <a:lstStyle/>
          <a:p>
            <a:r>
              <a:rPr lang="en-US" dirty="0"/>
              <a:t>Threat Assessment Data and Response </a:t>
            </a:r>
          </a:p>
        </p:txBody>
      </p:sp>
      <p:sp>
        <p:nvSpPr>
          <p:cNvPr id="3" name="Slide Number Placeholder 2">
            <a:extLst>
              <a:ext uri="{FF2B5EF4-FFF2-40B4-BE49-F238E27FC236}">
                <a16:creationId xmlns:a16="http://schemas.microsoft.com/office/drawing/2014/main" id="{663E2E82-122D-157D-D6FC-282B119BF596}"/>
              </a:ext>
            </a:extLst>
          </p:cNvPr>
          <p:cNvSpPr>
            <a:spLocks noGrp="1"/>
          </p:cNvSpPr>
          <p:nvPr>
            <p:ph type="sldNum" sz="quarter" idx="12"/>
          </p:nvPr>
        </p:nvSpPr>
        <p:spPr/>
        <p:txBody>
          <a:bodyPr/>
          <a:lstStyle/>
          <a:p>
            <a:fld id="{B2102BAA-C61A-4A39-BDF1-4340D572B82C}" type="slidenum">
              <a:rPr lang="en-US" smtClean="0"/>
              <a:t>19</a:t>
            </a:fld>
            <a:endParaRPr lang="en-US" dirty="0"/>
          </a:p>
        </p:txBody>
      </p:sp>
      <p:sp>
        <p:nvSpPr>
          <p:cNvPr id="4" name="Content Placeholder 3">
            <a:extLst>
              <a:ext uri="{FF2B5EF4-FFF2-40B4-BE49-F238E27FC236}">
                <a16:creationId xmlns:a16="http://schemas.microsoft.com/office/drawing/2014/main" id="{03529742-7856-3483-144A-0B7316616491}"/>
              </a:ext>
            </a:extLst>
          </p:cNvPr>
          <p:cNvSpPr>
            <a:spLocks noGrp="1"/>
          </p:cNvSpPr>
          <p:nvPr>
            <p:ph idx="1"/>
          </p:nvPr>
        </p:nvSpPr>
        <p:spPr/>
        <p:txBody>
          <a:bodyPr/>
          <a:lstStyle/>
          <a:p>
            <a:r>
              <a:rPr lang="en-US" dirty="0"/>
              <a:t>Materials and data collection related to the comprehensive planning of school divisions to address data-based needs in school safety and school climate </a:t>
            </a:r>
          </a:p>
          <a:p>
            <a:r>
              <a:rPr lang="en-US" dirty="0"/>
              <a:t>An LEA may consider evidence-based school safety interventions as part of a multifaceted, comprehensive school climate plan designed to improve student safety, health, well-being, and academic development.</a:t>
            </a:r>
          </a:p>
        </p:txBody>
      </p:sp>
    </p:spTree>
    <p:extLst>
      <p:ext uri="{BB962C8B-B14F-4D97-AF65-F5344CB8AC3E}">
        <p14:creationId xmlns:p14="http://schemas.microsoft.com/office/powerpoint/2010/main" val="305228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a:t>Disclaimer</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2</a:t>
            </a:fld>
            <a:endParaRPr lang="en-US" dirty="0"/>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p:txBody>
          <a:bodyPr/>
          <a:lstStyle/>
          <a:p>
            <a:pPr marL="0" indent="0">
              <a:buNone/>
            </a:pPr>
            <a:r>
              <a:rPr lang="en-US" altLang="en-US" dirty="0">
                <a:solidFill>
                  <a:schemeClr val="tx1"/>
                </a:solidFill>
                <a:latin typeface="+mj-lt"/>
              </a:rPr>
              <a:t>The presentation has been funded with federal funds from the U.S. Department of Education; however, the content shared by Virginia Department of Education (VDOE) and other presenters does not necessarily represent the policies or views of the U. S. Department of Education, and you should not assume endorsement by the federal government.  </a:t>
            </a:r>
          </a:p>
          <a:p>
            <a:endParaRPr lang="en-US" dirty="0"/>
          </a:p>
        </p:txBody>
      </p:sp>
    </p:spTree>
    <p:extLst>
      <p:ext uri="{BB962C8B-B14F-4D97-AF65-F5344CB8AC3E}">
        <p14:creationId xmlns:p14="http://schemas.microsoft.com/office/powerpoint/2010/main" val="126596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C859-35FF-74B0-4D13-D62E3E21A613}"/>
              </a:ext>
            </a:extLst>
          </p:cNvPr>
          <p:cNvSpPr>
            <a:spLocks noGrp="1"/>
          </p:cNvSpPr>
          <p:nvPr>
            <p:ph type="title"/>
          </p:nvPr>
        </p:nvSpPr>
        <p:spPr/>
        <p:txBody>
          <a:bodyPr>
            <a:normAutofit fontScale="90000"/>
          </a:bodyPr>
          <a:lstStyle/>
          <a:p>
            <a:r>
              <a:rPr lang="en-US" dirty="0"/>
              <a:t>School Resource Officer (SRO) and School Security Officer (SSO)</a:t>
            </a:r>
          </a:p>
        </p:txBody>
      </p:sp>
      <p:sp>
        <p:nvSpPr>
          <p:cNvPr id="3" name="Slide Number Placeholder 2">
            <a:extLst>
              <a:ext uri="{FF2B5EF4-FFF2-40B4-BE49-F238E27FC236}">
                <a16:creationId xmlns:a16="http://schemas.microsoft.com/office/drawing/2014/main" id="{23F23929-98D4-B1A8-DA46-FA9A207066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smtClean="0">
                <a:ln>
                  <a:noFill/>
                </a:ln>
                <a:solidFill>
                  <a:srgbClr val="003C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3C71">
                  <a:tint val="75000"/>
                </a:srgb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D8B46B1C-D257-2037-8250-C5921A1F1A6B}"/>
              </a:ext>
            </a:extLst>
          </p:cNvPr>
          <p:cNvSpPr>
            <a:spLocks noGrp="1"/>
          </p:cNvSpPr>
          <p:nvPr>
            <p:ph idx="1"/>
          </p:nvPr>
        </p:nvSpPr>
        <p:spPr/>
        <p:txBody>
          <a:bodyPr/>
          <a:lstStyle/>
          <a:p>
            <a:r>
              <a:rPr lang="en-US" dirty="0"/>
              <a:t>Funding to localities to place either a School Resource Officer in elementary and secondary schools where none currently exist</a:t>
            </a:r>
          </a:p>
          <a:p>
            <a:r>
              <a:rPr lang="en-US" dirty="0"/>
              <a:t>Expenses related to the equipment necessary for uniformed school resource officers and the enhancement of the school-law enforcement partnership training</a:t>
            </a:r>
          </a:p>
        </p:txBody>
      </p:sp>
    </p:spTree>
    <p:extLst>
      <p:ext uri="{BB962C8B-B14F-4D97-AF65-F5344CB8AC3E}">
        <p14:creationId xmlns:p14="http://schemas.microsoft.com/office/powerpoint/2010/main" val="3776058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C859-35FF-74B0-4D13-D62E3E21A613}"/>
              </a:ext>
            </a:extLst>
          </p:cNvPr>
          <p:cNvSpPr>
            <a:spLocks noGrp="1"/>
          </p:cNvSpPr>
          <p:nvPr>
            <p:ph type="title"/>
          </p:nvPr>
        </p:nvSpPr>
        <p:spPr/>
        <p:txBody>
          <a:bodyPr>
            <a:normAutofit fontScale="90000"/>
          </a:bodyPr>
          <a:lstStyle/>
          <a:p>
            <a:r>
              <a:rPr lang="en-US" dirty="0"/>
              <a:t>School Resource Officer (SRO) and School Security Officer (SSO) Definitions</a:t>
            </a:r>
          </a:p>
        </p:txBody>
      </p:sp>
      <p:sp>
        <p:nvSpPr>
          <p:cNvPr id="3" name="Slide Number Placeholder 2">
            <a:extLst>
              <a:ext uri="{FF2B5EF4-FFF2-40B4-BE49-F238E27FC236}">
                <a16:creationId xmlns:a16="http://schemas.microsoft.com/office/drawing/2014/main" id="{23F23929-98D4-B1A8-DA46-FA9A207066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smtClean="0">
                <a:ln>
                  <a:noFill/>
                </a:ln>
                <a:solidFill>
                  <a:srgbClr val="003C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3C71">
                  <a:tint val="75000"/>
                </a:srgb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D8B46B1C-D257-2037-8250-C5921A1F1A6B}"/>
              </a:ext>
            </a:extLst>
          </p:cNvPr>
          <p:cNvSpPr>
            <a:spLocks noGrp="1"/>
          </p:cNvSpPr>
          <p:nvPr>
            <p:ph idx="1"/>
          </p:nvPr>
        </p:nvSpPr>
        <p:spPr/>
        <p:txBody>
          <a:bodyPr>
            <a:normAutofit/>
          </a:bodyPr>
          <a:lstStyle/>
          <a:p>
            <a:r>
              <a:rPr lang="en-US" dirty="0"/>
              <a:t>A “School Resource Officer” means a certified law enforcement officer hired by a local law enforcement agency to provide law enforcement and security services to Virginia public schools. An SRO may be a full-time or part-time employee of a law enforcement agency. </a:t>
            </a:r>
          </a:p>
          <a:p>
            <a:r>
              <a:rPr lang="en-US" dirty="0"/>
              <a:t>A “School Security Officer” is defined as an individual who is employed by a local school board for the purpose of maintaining order and discipline, preventing crime, investigating violations of school board policies, and detaining students violating the law or school board policies on school property or at school-sponsored events. An SSO may be a full-time or part-time employee.</a:t>
            </a:r>
          </a:p>
        </p:txBody>
      </p:sp>
    </p:spTree>
    <p:extLst>
      <p:ext uri="{BB962C8B-B14F-4D97-AF65-F5344CB8AC3E}">
        <p14:creationId xmlns:p14="http://schemas.microsoft.com/office/powerpoint/2010/main" val="2109560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8210-C8CC-090D-023B-72731ED7B3E5}"/>
              </a:ext>
            </a:extLst>
          </p:cNvPr>
          <p:cNvSpPr>
            <a:spLocks noGrp="1"/>
          </p:cNvSpPr>
          <p:nvPr>
            <p:ph type="title"/>
          </p:nvPr>
        </p:nvSpPr>
        <p:spPr/>
        <p:txBody>
          <a:bodyPr/>
          <a:lstStyle/>
          <a:p>
            <a:r>
              <a:rPr lang="en-US" dirty="0"/>
              <a:t>SRO and SSO Requirements</a:t>
            </a:r>
          </a:p>
        </p:txBody>
      </p:sp>
      <p:sp>
        <p:nvSpPr>
          <p:cNvPr id="3" name="Slide Number Placeholder 2">
            <a:extLst>
              <a:ext uri="{FF2B5EF4-FFF2-40B4-BE49-F238E27FC236}">
                <a16:creationId xmlns:a16="http://schemas.microsoft.com/office/drawing/2014/main" id="{69778ACF-16F9-EF79-9DE1-7B51F9C7EA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smtClean="0">
                <a:ln>
                  <a:noFill/>
                </a:ln>
                <a:solidFill>
                  <a:srgbClr val="003C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3C71">
                  <a:tint val="75000"/>
                </a:srgb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0B970BBB-8FAF-02C1-28D5-349F08AF8B39}"/>
              </a:ext>
            </a:extLst>
          </p:cNvPr>
          <p:cNvSpPr>
            <a:spLocks noGrp="1"/>
          </p:cNvSpPr>
          <p:nvPr>
            <p:ph idx="1"/>
          </p:nvPr>
        </p:nvSpPr>
        <p:spPr>
          <a:xfrm>
            <a:off x="838200" y="1458930"/>
            <a:ext cx="10515600" cy="5047748"/>
          </a:xfrm>
        </p:spPr>
        <p:txBody>
          <a:bodyPr>
            <a:normAutofit/>
          </a:bodyPr>
          <a:lstStyle/>
          <a:p>
            <a:r>
              <a:rPr lang="en-US" dirty="0"/>
              <a:t>If an LEA chooses to use funds for this purpose, it must implement high-quality practices in the training and use of SROs in schools consistent with the </a:t>
            </a:r>
            <a:r>
              <a:rPr lang="en-US" dirty="0">
                <a:hlinkClick r:id="rId2"/>
              </a:rPr>
              <a:t>Guiding Principles for SROs</a:t>
            </a:r>
            <a:r>
              <a:rPr lang="en-US" dirty="0"/>
              <a:t> published by the U.S. Department of Justice and </a:t>
            </a:r>
            <a:r>
              <a:rPr lang="en-US" dirty="0">
                <a:hlinkClick r:id="rId3"/>
              </a:rPr>
              <a:t>School-Law Enforcement Partnership Guide</a:t>
            </a:r>
            <a:r>
              <a:rPr lang="en-US" dirty="0"/>
              <a:t> .</a:t>
            </a:r>
          </a:p>
          <a:p>
            <a:r>
              <a:rPr lang="en-US" dirty="0"/>
              <a:t>A Memorandum of Understanding (MOU), pursuant to § 22.1-280.2:3 of the Code of Virginia, must be established between the school division and the law enforcement agency and reviewed at least once every two (2) years. </a:t>
            </a:r>
          </a:p>
          <a:p>
            <a:r>
              <a:rPr lang="en-US" dirty="0">
                <a:hlinkClick r:id="rId4"/>
              </a:rPr>
              <a:t>Model MOU</a:t>
            </a:r>
            <a:endParaRPr lang="en-US" dirty="0"/>
          </a:p>
          <a:p>
            <a:r>
              <a:rPr lang="en-US" dirty="0">
                <a:hlinkClick r:id="rId5"/>
              </a:rPr>
              <a:t>Virginia Department of Criminal Justice Services</a:t>
            </a:r>
            <a:endParaRPr lang="en-US" dirty="0"/>
          </a:p>
          <a:p>
            <a:endParaRPr lang="en-US" dirty="0"/>
          </a:p>
          <a:p>
            <a:endParaRPr lang="en-US" dirty="0"/>
          </a:p>
        </p:txBody>
      </p:sp>
    </p:spTree>
    <p:extLst>
      <p:ext uri="{BB962C8B-B14F-4D97-AF65-F5344CB8AC3E}">
        <p14:creationId xmlns:p14="http://schemas.microsoft.com/office/powerpoint/2010/main" val="1087795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C859-35FF-74B0-4D13-D62E3E21A613}"/>
              </a:ext>
            </a:extLst>
          </p:cNvPr>
          <p:cNvSpPr>
            <a:spLocks noGrp="1"/>
          </p:cNvSpPr>
          <p:nvPr>
            <p:ph type="title"/>
          </p:nvPr>
        </p:nvSpPr>
        <p:spPr/>
        <p:txBody>
          <a:bodyPr>
            <a:normAutofit/>
          </a:bodyPr>
          <a:lstStyle/>
          <a:p>
            <a:r>
              <a:rPr lang="en-US" dirty="0"/>
              <a:t>Contact Information for VDCJS</a:t>
            </a:r>
          </a:p>
        </p:txBody>
      </p:sp>
      <p:sp>
        <p:nvSpPr>
          <p:cNvPr id="3" name="Slide Number Placeholder 2">
            <a:extLst>
              <a:ext uri="{FF2B5EF4-FFF2-40B4-BE49-F238E27FC236}">
                <a16:creationId xmlns:a16="http://schemas.microsoft.com/office/drawing/2014/main" id="{23F23929-98D4-B1A8-DA46-FA9A207066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smtClean="0">
                <a:ln>
                  <a:noFill/>
                </a:ln>
                <a:solidFill>
                  <a:srgbClr val="003C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3C71">
                  <a:tint val="75000"/>
                </a:srgb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D8B46B1C-D257-2037-8250-C5921A1F1A6B}"/>
              </a:ext>
            </a:extLst>
          </p:cNvPr>
          <p:cNvSpPr>
            <a:spLocks noGrp="1"/>
          </p:cNvSpPr>
          <p:nvPr>
            <p:ph idx="1"/>
          </p:nvPr>
        </p:nvSpPr>
        <p:spPr>
          <a:xfrm>
            <a:off x="838200" y="1458930"/>
            <a:ext cx="10376647" cy="4718033"/>
          </a:xfrm>
        </p:spPr>
        <p:txBody>
          <a:bodyPr>
            <a:normAutofit/>
          </a:bodyPr>
          <a:lstStyle/>
          <a:p>
            <a:pPr marL="0" indent="0">
              <a:buNone/>
            </a:pPr>
            <a:r>
              <a:rPr lang="en-US" sz="2400" dirty="0"/>
              <a:t>Kim Simon</a:t>
            </a:r>
          </a:p>
          <a:p>
            <a:pPr marL="0" indent="0">
              <a:buNone/>
            </a:pPr>
            <a:r>
              <a:rPr lang="en-US" sz="2400" dirty="0"/>
              <a:t>SRO Training and Program Coordinator</a:t>
            </a:r>
          </a:p>
          <a:p>
            <a:pPr marL="0" indent="0">
              <a:buNone/>
            </a:pPr>
            <a:r>
              <a:rPr lang="en-US" sz="2400" dirty="0">
                <a:hlinkClick r:id="rId2"/>
              </a:rPr>
              <a:t>kim.simon@dcjs.virginia.gov</a:t>
            </a:r>
            <a:endParaRPr lang="en-US" sz="2400" dirty="0"/>
          </a:p>
          <a:p>
            <a:pPr marL="0" indent="0">
              <a:buNone/>
            </a:pPr>
            <a:r>
              <a:rPr lang="en-US" sz="2400" dirty="0"/>
              <a:t>804.997.1717</a:t>
            </a:r>
          </a:p>
          <a:p>
            <a:pPr marL="0" indent="0">
              <a:buNone/>
            </a:pPr>
            <a:endParaRPr lang="en-US" sz="2400" dirty="0"/>
          </a:p>
          <a:p>
            <a:pPr marL="0" indent="0">
              <a:buNone/>
            </a:pPr>
            <a:r>
              <a:rPr lang="en-US" sz="2400" dirty="0"/>
              <a:t>Danielle Clark</a:t>
            </a:r>
          </a:p>
          <a:p>
            <a:pPr marL="0" indent="0">
              <a:buNone/>
            </a:pPr>
            <a:r>
              <a:rPr lang="en-US" sz="2400" dirty="0"/>
              <a:t>K-12 School Safety and Security Training Coordinator</a:t>
            </a:r>
          </a:p>
          <a:p>
            <a:pPr marL="0" indent="0">
              <a:buNone/>
            </a:pPr>
            <a:r>
              <a:rPr lang="en-US" sz="2400" dirty="0">
                <a:hlinkClick r:id="rId3"/>
              </a:rPr>
              <a:t>danielle.clark@dcjs.virginia.gov</a:t>
            </a:r>
            <a:endParaRPr lang="en-US" sz="2400" dirty="0"/>
          </a:p>
          <a:p>
            <a:pPr marL="0" indent="0">
              <a:buNone/>
            </a:pPr>
            <a:r>
              <a:rPr lang="en-US" sz="2400" dirty="0"/>
              <a:t>804.877.6638</a:t>
            </a:r>
          </a:p>
        </p:txBody>
      </p:sp>
    </p:spTree>
    <p:extLst>
      <p:ext uri="{BB962C8B-B14F-4D97-AF65-F5344CB8AC3E}">
        <p14:creationId xmlns:p14="http://schemas.microsoft.com/office/powerpoint/2010/main" val="3993492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0601-9BDF-64E5-52F2-EDB6D96462C5}"/>
              </a:ext>
            </a:extLst>
          </p:cNvPr>
          <p:cNvSpPr>
            <a:spLocks noGrp="1"/>
          </p:cNvSpPr>
          <p:nvPr>
            <p:ph type="title"/>
          </p:nvPr>
        </p:nvSpPr>
        <p:spPr/>
        <p:txBody>
          <a:bodyPr/>
          <a:lstStyle/>
          <a:p>
            <a:r>
              <a:rPr lang="en-US" dirty="0"/>
              <a:t>Administrative Costs</a:t>
            </a:r>
          </a:p>
        </p:txBody>
      </p:sp>
      <p:sp>
        <p:nvSpPr>
          <p:cNvPr id="3" name="Slide Number Placeholder 2">
            <a:extLst>
              <a:ext uri="{FF2B5EF4-FFF2-40B4-BE49-F238E27FC236}">
                <a16:creationId xmlns:a16="http://schemas.microsoft.com/office/drawing/2014/main" id="{4D0E2A71-8CFA-2BD3-E7E1-AB125E97D338}"/>
              </a:ext>
            </a:extLst>
          </p:cNvPr>
          <p:cNvSpPr>
            <a:spLocks noGrp="1"/>
          </p:cNvSpPr>
          <p:nvPr>
            <p:ph type="sldNum" sz="quarter" idx="12"/>
          </p:nvPr>
        </p:nvSpPr>
        <p:spPr/>
        <p:txBody>
          <a:bodyPr/>
          <a:lstStyle/>
          <a:p>
            <a:fld id="{B2102BAA-C61A-4A39-BDF1-4340D572B82C}" type="slidenum">
              <a:rPr lang="en-US" smtClean="0"/>
              <a:t>24</a:t>
            </a:fld>
            <a:endParaRPr lang="en-US" dirty="0"/>
          </a:p>
        </p:txBody>
      </p:sp>
      <p:sp>
        <p:nvSpPr>
          <p:cNvPr id="4" name="Content Placeholder 3">
            <a:extLst>
              <a:ext uri="{FF2B5EF4-FFF2-40B4-BE49-F238E27FC236}">
                <a16:creationId xmlns:a16="http://schemas.microsoft.com/office/drawing/2014/main" id="{D0BB5140-8897-76B7-BDBB-D66C7B888E1A}"/>
              </a:ext>
            </a:extLst>
          </p:cNvPr>
          <p:cNvSpPr>
            <a:spLocks noGrp="1"/>
          </p:cNvSpPr>
          <p:nvPr>
            <p:ph idx="1"/>
          </p:nvPr>
        </p:nvSpPr>
        <p:spPr/>
        <p:txBody>
          <a:bodyPr/>
          <a:lstStyle/>
          <a:p>
            <a:r>
              <a:rPr lang="en-US" dirty="0"/>
              <a:t>LEAs may not spend more than two percent of their SSAE funds on administrative costs. </a:t>
            </a:r>
          </a:p>
          <a:p>
            <a:r>
              <a:rPr lang="en-US" dirty="0"/>
              <a:t>The administrative cap applies to the combined claims for indirect costs and direct administrative costs, divisions may not be able to claim the entirety of their indirect costs. </a:t>
            </a:r>
          </a:p>
          <a:p>
            <a:r>
              <a:rPr lang="en-US" dirty="0"/>
              <a:t>The amount unrecovered may not be shifted to another federal award.</a:t>
            </a:r>
          </a:p>
          <a:p>
            <a:endParaRPr lang="en-US" dirty="0"/>
          </a:p>
        </p:txBody>
      </p:sp>
    </p:spTree>
    <p:extLst>
      <p:ext uri="{BB962C8B-B14F-4D97-AF65-F5344CB8AC3E}">
        <p14:creationId xmlns:p14="http://schemas.microsoft.com/office/powerpoint/2010/main" val="2565209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AB3E-B023-157E-492D-6E56A91CD128}"/>
              </a:ext>
            </a:extLst>
          </p:cNvPr>
          <p:cNvSpPr>
            <a:spLocks noGrp="1"/>
          </p:cNvSpPr>
          <p:nvPr>
            <p:ph type="title"/>
          </p:nvPr>
        </p:nvSpPr>
        <p:spPr/>
        <p:txBody>
          <a:bodyPr/>
          <a:lstStyle/>
          <a:p>
            <a:r>
              <a:rPr lang="en-US" dirty="0"/>
              <a:t>Prohibited Uses of Funds</a:t>
            </a:r>
          </a:p>
        </p:txBody>
      </p:sp>
      <p:sp>
        <p:nvSpPr>
          <p:cNvPr id="3" name="Slide Number Placeholder 2">
            <a:extLst>
              <a:ext uri="{FF2B5EF4-FFF2-40B4-BE49-F238E27FC236}">
                <a16:creationId xmlns:a16="http://schemas.microsoft.com/office/drawing/2014/main" id="{981A11C4-90BA-3B3D-47F5-1A8108624F6C}"/>
              </a:ext>
            </a:extLst>
          </p:cNvPr>
          <p:cNvSpPr>
            <a:spLocks noGrp="1"/>
          </p:cNvSpPr>
          <p:nvPr>
            <p:ph type="sldNum" sz="quarter" idx="12"/>
          </p:nvPr>
        </p:nvSpPr>
        <p:spPr/>
        <p:txBody>
          <a:bodyPr/>
          <a:lstStyle/>
          <a:p>
            <a:fld id="{B2102BAA-C61A-4A39-BDF1-4340D572B82C}" type="slidenum">
              <a:rPr lang="en-US" smtClean="0"/>
              <a:t>25</a:t>
            </a:fld>
            <a:endParaRPr lang="en-US" dirty="0"/>
          </a:p>
        </p:txBody>
      </p:sp>
      <p:sp>
        <p:nvSpPr>
          <p:cNvPr id="4" name="Content Placeholder 3">
            <a:extLst>
              <a:ext uri="{FF2B5EF4-FFF2-40B4-BE49-F238E27FC236}">
                <a16:creationId xmlns:a16="http://schemas.microsoft.com/office/drawing/2014/main" id="{5AC58925-94BE-1261-9AE0-5FA1E1DFBB33}"/>
              </a:ext>
            </a:extLst>
          </p:cNvPr>
          <p:cNvSpPr>
            <a:spLocks noGrp="1"/>
          </p:cNvSpPr>
          <p:nvPr>
            <p:ph idx="1"/>
          </p:nvPr>
        </p:nvSpPr>
        <p:spPr/>
        <p:txBody>
          <a:bodyPr/>
          <a:lstStyle/>
          <a:p>
            <a:r>
              <a:rPr lang="en-US" dirty="0"/>
              <a:t>Stronger Connections funds may not be used for the following</a:t>
            </a:r>
          </a:p>
          <a:p>
            <a:pPr lvl="1"/>
            <a:r>
              <a:rPr lang="en-US" dirty="0"/>
              <a:t>to arm teachers or other individuals, or to provide training in the use of weapons</a:t>
            </a:r>
          </a:p>
          <a:p>
            <a:pPr lvl="1"/>
            <a:r>
              <a:rPr lang="en-US" dirty="0"/>
              <a:t>school construction</a:t>
            </a:r>
          </a:p>
          <a:p>
            <a:r>
              <a:rPr lang="en-US" dirty="0"/>
              <a:t>May not be transferred in whole or in part, to an authorized ESEA program consistent with section 5103 of the ESEA</a:t>
            </a:r>
          </a:p>
        </p:txBody>
      </p:sp>
    </p:spTree>
    <p:extLst>
      <p:ext uri="{BB962C8B-B14F-4D97-AF65-F5344CB8AC3E}">
        <p14:creationId xmlns:p14="http://schemas.microsoft.com/office/powerpoint/2010/main" val="3704133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AB3E-B023-157E-492D-6E56A91CD128}"/>
              </a:ext>
            </a:extLst>
          </p:cNvPr>
          <p:cNvSpPr>
            <a:spLocks noGrp="1"/>
          </p:cNvSpPr>
          <p:nvPr>
            <p:ph type="title"/>
          </p:nvPr>
        </p:nvSpPr>
        <p:spPr/>
        <p:txBody>
          <a:bodyPr/>
          <a:lstStyle/>
          <a:p>
            <a:r>
              <a:rPr lang="en-US" dirty="0"/>
              <a:t>Supplement Not Supplant</a:t>
            </a:r>
          </a:p>
        </p:txBody>
      </p:sp>
      <p:sp>
        <p:nvSpPr>
          <p:cNvPr id="3" name="Slide Number Placeholder 2">
            <a:extLst>
              <a:ext uri="{FF2B5EF4-FFF2-40B4-BE49-F238E27FC236}">
                <a16:creationId xmlns:a16="http://schemas.microsoft.com/office/drawing/2014/main" id="{981A11C4-90BA-3B3D-47F5-1A8108624F6C}"/>
              </a:ext>
            </a:extLst>
          </p:cNvPr>
          <p:cNvSpPr>
            <a:spLocks noGrp="1"/>
          </p:cNvSpPr>
          <p:nvPr>
            <p:ph type="sldNum" sz="quarter" idx="12"/>
          </p:nvPr>
        </p:nvSpPr>
        <p:spPr/>
        <p:txBody>
          <a:bodyPr/>
          <a:lstStyle/>
          <a:p>
            <a:fld id="{B2102BAA-C61A-4A39-BDF1-4340D572B82C}" type="slidenum">
              <a:rPr lang="en-US" smtClean="0"/>
              <a:t>26</a:t>
            </a:fld>
            <a:endParaRPr lang="en-US" dirty="0"/>
          </a:p>
        </p:txBody>
      </p:sp>
      <p:sp>
        <p:nvSpPr>
          <p:cNvPr id="4" name="Content Placeholder 3">
            <a:extLst>
              <a:ext uri="{FF2B5EF4-FFF2-40B4-BE49-F238E27FC236}">
                <a16:creationId xmlns:a16="http://schemas.microsoft.com/office/drawing/2014/main" id="{5AC58925-94BE-1261-9AE0-5FA1E1DFBB33}"/>
              </a:ext>
            </a:extLst>
          </p:cNvPr>
          <p:cNvSpPr>
            <a:spLocks noGrp="1"/>
          </p:cNvSpPr>
          <p:nvPr>
            <p:ph idx="1"/>
          </p:nvPr>
        </p:nvSpPr>
        <p:spPr/>
        <p:txBody>
          <a:bodyPr/>
          <a:lstStyle/>
          <a:p>
            <a:r>
              <a:rPr lang="en-US" dirty="0"/>
              <a:t>Stronger Connections funds must supplement, and not supplant, other non-Federal funds that would otherwise be used to pay for authorized activities.</a:t>
            </a:r>
          </a:p>
          <a:p>
            <a:endParaRPr lang="en-US" dirty="0"/>
          </a:p>
          <a:p>
            <a:r>
              <a:rPr lang="en-US" dirty="0"/>
              <a:t>Supplanting is presumed when:</a:t>
            </a:r>
          </a:p>
          <a:p>
            <a:pPr lvl="1"/>
            <a:r>
              <a:rPr lang="en-US" dirty="0"/>
              <a:t>An LEA uses SSAE funds to pay for an activity that is required by federal, state or local law, or</a:t>
            </a:r>
          </a:p>
          <a:p>
            <a:pPr lvl="1"/>
            <a:r>
              <a:rPr lang="en-US" dirty="0"/>
              <a:t>An LEA uses SSAE funds to pay for an activity that was supported using state or local funds the previous year.</a:t>
            </a:r>
          </a:p>
          <a:p>
            <a:endParaRPr lang="en-US" dirty="0"/>
          </a:p>
        </p:txBody>
      </p:sp>
    </p:spTree>
    <p:extLst>
      <p:ext uri="{BB962C8B-B14F-4D97-AF65-F5344CB8AC3E}">
        <p14:creationId xmlns:p14="http://schemas.microsoft.com/office/powerpoint/2010/main" val="3171618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p:txBody>
          <a:bodyPr/>
          <a:lstStyle/>
          <a:p>
            <a:r>
              <a:rPr lang="en-US" dirty="0"/>
              <a:t>Equitable Services</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27</a:t>
            </a:fld>
            <a:endParaRPr lang="en-US" dirty="0"/>
          </a:p>
        </p:txBody>
      </p:sp>
    </p:spTree>
    <p:extLst>
      <p:ext uri="{BB962C8B-B14F-4D97-AF65-F5344CB8AC3E}">
        <p14:creationId xmlns:p14="http://schemas.microsoft.com/office/powerpoint/2010/main" val="3210381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DEC3-5497-BA9A-3701-37EC8DDA26B1}"/>
              </a:ext>
            </a:extLst>
          </p:cNvPr>
          <p:cNvSpPr>
            <a:spLocks noGrp="1"/>
          </p:cNvSpPr>
          <p:nvPr>
            <p:ph type="title"/>
          </p:nvPr>
        </p:nvSpPr>
        <p:spPr/>
        <p:txBody>
          <a:bodyPr/>
          <a:lstStyle/>
          <a:p>
            <a:r>
              <a:rPr lang="en-US" dirty="0"/>
              <a:t>Equitable Services Provision</a:t>
            </a:r>
          </a:p>
        </p:txBody>
      </p:sp>
      <p:sp>
        <p:nvSpPr>
          <p:cNvPr id="3" name="Slide Number Placeholder 2">
            <a:extLst>
              <a:ext uri="{FF2B5EF4-FFF2-40B4-BE49-F238E27FC236}">
                <a16:creationId xmlns:a16="http://schemas.microsoft.com/office/drawing/2014/main" id="{50B34D25-EE77-EDDD-7E62-44F9357701FE}"/>
              </a:ext>
            </a:extLst>
          </p:cNvPr>
          <p:cNvSpPr>
            <a:spLocks noGrp="1"/>
          </p:cNvSpPr>
          <p:nvPr>
            <p:ph type="sldNum" sz="quarter" idx="12"/>
          </p:nvPr>
        </p:nvSpPr>
        <p:spPr/>
        <p:txBody>
          <a:bodyPr/>
          <a:lstStyle/>
          <a:p>
            <a:fld id="{B2102BAA-C61A-4A39-BDF1-4340D572B82C}" type="slidenum">
              <a:rPr lang="en-US" smtClean="0"/>
              <a:t>28</a:t>
            </a:fld>
            <a:endParaRPr lang="en-US" dirty="0"/>
          </a:p>
        </p:txBody>
      </p:sp>
      <p:sp>
        <p:nvSpPr>
          <p:cNvPr id="4" name="Content Placeholder 3">
            <a:extLst>
              <a:ext uri="{FF2B5EF4-FFF2-40B4-BE49-F238E27FC236}">
                <a16:creationId xmlns:a16="http://schemas.microsoft.com/office/drawing/2014/main" id="{070B287E-C0FF-8D3E-894F-742E543D0D94}"/>
              </a:ext>
            </a:extLst>
          </p:cNvPr>
          <p:cNvSpPr>
            <a:spLocks noGrp="1"/>
          </p:cNvSpPr>
          <p:nvPr>
            <p:ph idx="1"/>
          </p:nvPr>
        </p:nvSpPr>
        <p:spPr/>
        <p:txBody>
          <a:bodyPr/>
          <a:lstStyle/>
          <a:p>
            <a:r>
              <a:rPr lang="en-US" dirty="0"/>
              <a:t>Each eligible LEA receiving a Stronger Connections subgrant must, after timely and meaningful consultation with appropriate private school officials, provide eligible private school students and educators services and other benefits that are equitable in comparison to services and other benefits provided with Stronger Connections funds to public school students and educators. (ESEA section 8501(a)(1), (3)(A)).</a:t>
            </a:r>
          </a:p>
        </p:txBody>
      </p:sp>
    </p:spTree>
    <p:extLst>
      <p:ext uri="{BB962C8B-B14F-4D97-AF65-F5344CB8AC3E}">
        <p14:creationId xmlns:p14="http://schemas.microsoft.com/office/powerpoint/2010/main" val="1538369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DEC3-5497-BA9A-3701-37EC8DDA26B1}"/>
              </a:ext>
            </a:extLst>
          </p:cNvPr>
          <p:cNvSpPr>
            <a:spLocks noGrp="1"/>
          </p:cNvSpPr>
          <p:nvPr>
            <p:ph type="title"/>
          </p:nvPr>
        </p:nvSpPr>
        <p:spPr/>
        <p:txBody>
          <a:bodyPr/>
          <a:lstStyle/>
          <a:p>
            <a:r>
              <a:rPr lang="en-US" dirty="0"/>
              <a:t>Equitable Services – Pre Award</a:t>
            </a:r>
          </a:p>
        </p:txBody>
      </p:sp>
      <p:sp>
        <p:nvSpPr>
          <p:cNvPr id="3" name="Slide Number Placeholder 2">
            <a:extLst>
              <a:ext uri="{FF2B5EF4-FFF2-40B4-BE49-F238E27FC236}">
                <a16:creationId xmlns:a16="http://schemas.microsoft.com/office/drawing/2014/main" id="{50B34D25-EE77-EDDD-7E62-44F9357701FE}"/>
              </a:ext>
            </a:extLst>
          </p:cNvPr>
          <p:cNvSpPr>
            <a:spLocks noGrp="1"/>
          </p:cNvSpPr>
          <p:nvPr>
            <p:ph type="sldNum" sz="quarter" idx="12"/>
          </p:nvPr>
        </p:nvSpPr>
        <p:spPr/>
        <p:txBody>
          <a:bodyPr/>
          <a:lstStyle/>
          <a:p>
            <a:fld id="{B2102BAA-C61A-4A39-BDF1-4340D572B82C}" type="slidenum">
              <a:rPr lang="en-US" smtClean="0"/>
              <a:t>29</a:t>
            </a:fld>
            <a:endParaRPr lang="en-US" dirty="0"/>
          </a:p>
        </p:txBody>
      </p:sp>
      <p:sp>
        <p:nvSpPr>
          <p:cNvPr id="4" name="Content Placeholder 3">
            <a:extLst>
              <a:ext uri="{FF2B5EF4-FFF2-40B4-BE49-F238E27FC236}">
                <a16:creationId xmlns:a16="http://schemas.microsoft.com/office/drawing/2014/main" id="{070B287E-C0FF-8D3E-894F-742E543D0D94}"/>
              </a:ext>
            </a:extLst>
          </p:cNvPr>
          <p:cNvSpPr>
            <a:spLocks noGrp="1"/>
          </p:cNvSpPr>
          <p:nvPr>
            <p:ph idx="1"/>
          </p:nvPr>
        </p:nvSpPr>
        <p:spPr/>
        <p:txBody>
          <a:bodyPr/>
          <a:lstStyle/>
          <a:p>
            <a:r>
              <a:rPr lang="en-US" dirty="0"/>
              <a:t>Must consult with appropriate private school officials before the entity makes any decision that affects the opportunities of eligible private school children and educators to participate (ESEA section 8501(c)(3)). Such consultation might include a brief survey of non-public schools or other information gathering to indicate the schools’ interest in participating and the population to be served. Such consultation will allow the LEA to consider the needs of all students and educators—both public and private—in developing its application, and to include the projected costs for equitable services in the application.</a:t>
            </a:r>
          </a:p>
        </p:txBody>
      </p:sp>
    </p:spTree>
    <p:extLst>
      <p:ext uri="{BB962C8B-B14F-4D97-AF65-F5344CB8AC3E}">
        <p14:creationId xmlns:p14="http://schemas.microsoft.com/office/powerpoint/2010/main" val="495320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a:t>Housekeeping</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3</a:t>
            </a:fld>
            <a:endParaRPr lang="en-US" dirty="0"/>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p:txBody>
          <a:bodyPr/>
          <a:lstStyle/>
          <a:p>
            <a:r>
              <a:rPr lang="en-US" dirty="0"/>
              <a:t>All participants have been muted.</a:t>
            </a:r>
          </a:p>
          <a:p>
            <a:r>
              <a:rPr lang="en-US" dirty="0"/>
              <a:t>If you are joining by phone, make sure that your microphone is muted.</a:t>
            </a:r>
          </a:p>
          <a:p>
            <a:r>
              <a:rPr lang="en-US" dirty="0"/>
              <a:t>Type all questions into the chat box.</a:t>
            </a:r>
          </a:p>
          <a:p>
            <a:r>
              <a:rPr lang="en-US" dirty="0"/>
              <a:t>This meeting will be recorded and posted on the Stronger Connections Grant website. </a:t>
            </a:r>
          </a:p>
        </p:txBody>
      </p:sp>
    </p:spTree>
    <p:extLst>
      <p:ext uri="{BB962C8B-B14F-4D97-AF65-F5344CB8AC3E}">
        <p14:creationId xmlns:p14="http://schemas.microsoft.com/office/powerpoint/2010/main" val="1664294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DEC3-5497-BA9A-3701-37EC8DDA26B1}"/>
              </a:ext>
            </a:extLst>
          </p:cNvPr>
          <p:cNvSpPr>
            <a:spLocks noGrp="1"/>
          </p:cNvSpPr>
          <p:nvPr>
            <p:ph type="title"/>
          </p:nvPr>
        </p:nvSpPr>
        <p:spPr/>
        <p:txBody>
          <a:bodyPr/>
          <a:lstStyle/>
          <a:p>
            <a:r>
              <a:rPr lang="en-US" dirty="0"/>
              <a:t>Equitable Services – Post Award</a:t>
            </a:r>
          </a:p>
        </p:txBody>
      </p:sp>
      <p:sp>
        <p:nvSpPr>
          <p:cNvPr id="3" name="Slide Number Placeholder 2">
            <a:extLst>
              <a:ext uri="{FF2B5EF4-FFF2-40B4-BE49-F238E27FC236}">
                <a16:creationId xmlns:a16="http://schemas.microsoft.com/office/drawing/2014/main" id="{50B34D25-EE77-EDDD-7E62-44F9357701FE}"/>
              </a:ext>
            </a:extLst>
          </p:cNvPr>
          <p:cNvSpPr>
            <a:spLocks noGrp="1"/>
          </p:cNvSpPr>
          <p:nvPr>
            <p:ph type="sldNum" sz="quarter" idx="12"/>
          </p:nvPr>
        </p:nvSpPr>
        <p:spPr/>
        <p:txBody>
          <a:bodyPr/>
          <a:lstStyle/>
          <a:p>
            <a:fld id="{B2102BAA-C61A-4A39-BDF1-4340D572B82C}" type="slidenum">
              <a:rPr lang="en-US" smtClean="0"/>
              <a:t>30</a:t>
            </a:fld>
            <a:endParaRPr lang="en-US" dirty="0"/>
          </a:p>
        </p:txBody>
      </p:sp>
      <p:sp>
        <p:nvSpPr>
          <p:cNvPr id="4" name="Content Placeholder 3">
            <a:extLst>
              <a:ext uri="{FF2B5EF4-FFF2-40B4-BE49-F238E27FC236}">
                <a16:creationId xmlns:a16="http://schemas.microsoft.com/office/drawing/2014/main" id="{070B287E-C0FF-8D3E-894F-742E543D0D94}"/>
              </a:ext>
            </a:extLst>
          </p:cNvPr>
          <p:cNvSpPr>
            <a:spLocks noGrp="1"/>
          </p:cNvSpPr>
          <p:nvPr>
            <p:ph idx="1"/>
          </p:nvPr>
        </p:nvSpPr>
        <p:spPr/>
        <p:txBody>
          <a:bodyPr/>
          <a:lstStyle/>
          <a:p>
            <a:r>
              <a:rPr lang="en-US" dirty="0"/>
              <a:t>If an LEA is successful in receiving a Stronger Connections subgrant, it must continue to consult with interested private school officials on the specific services the LEA will provide students and educators, consistent with the LEA’s approved application, including any limitations or priorities established by the SEA.</a:t>
            </a:r>
          </a:p>
        </p:txBody>
      </p:sp>
    </p:spTree>
    <p:extLst>
      <p:ext uri="{BB962C8B-B14F-4D97-AF65-F5344CB8AC3E}">
        <p14:creationId xmlns:p14="http://schemas.microsoft.com/office/powerpoint/2010/main" val="1395047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p:txBody>
          <a:bodyPr/>
          <a:lstStyle/>
          <a:p>
            <a:r>
              <a:rPr lang="en-US" dirty="0"/>
              <a:t>Application</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31</a:t>
            </a:fld>
            <a:endParaRPr lang="en-US" dirty="0"/>
          </a:p>
        </p:txBody>
      </p:sp>
    </p:spTree>
    <p:extLst>
      <p:ext uri="{BB962C8B-B14F-4D97-AF65-F5344CB8AC3E}">
        <p14:creationId xmlns:p14="http://schemas.microsoft.com/office/powerpoint/2010/main" val="3648576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F71-50CE-9880-0888-81160D392CAE}"/>
              </a:ext>
            </a:extLst>
          </p:cNvPr>
          <p:cNvSpPr>
            <a:spLocks noGrp="1"/>
          </p:cNvSpPr>
          <p:nvPr>
            <p:ph type="title"/>
          </p:nvPr>
        </p:nvSpPr>
        <p:spPr/>
        <p:txBody>
          <a:bodyPr/>
          <a:lstStyle/>
          <a:p>
            <a:r>
              <a:rPr lang="en-US" dirty="0"/>
              <a:t>Application Process</a:t>
            </a:r>
          </a:p>
        </p:txBody>
      </p:sp>
      <p:sp>
        <p:nvSpPr>
          <p:cNvPr id="3" name="Slide Number Placeholder 2">
            <a:extLst>
              <a:ext uri="{FF2B5EF4-FFF2-40B4-BE49-F238E27FC236}">
                <a16:creationId xmlns:a16="http://schemas.microsoft.com/office/drawing/2014/main" id="{220E02BF-474D-1844-B9D3-511D0BC4A2F9}"/>
              </a:ext>
            </a:extLst>
          </p:cNvPr>
          <p:cNvSpPr>
            <a:spLocks noGrp="1"/>
          </p:cNvSpPr>
          <p:nvPr>
            <p:ph type="sldNum" sz="quarter" idx="12"/>
          </p:nvPr>
        </p:nvSpPr>
        <p:spPr/>
        <p:txBody>
          <a:bodyPr/>
          <a:lstStyle/>
          <a:p>
            <a:fld id="{B2102BAA-C61A-4A39-BDF1-4340D572B82C}" type="slidenum">
              <a:rPr lang="en-US" smtClean="0"/>
              <a:t>32</a:t>
            </a:fld>
            <a:endParaRPr lang="en-US" dirty="0"/>
          </a:p>
        </p:txBody>
      </p:sp>
      <p:sp>
        <p:nvSpPr>
          <p:cNvPr id="4" name="Content Placeholder 3">
            <a:extLst>
              <a:ext uri="{FF2B5EF4-FFF2-40B4-BE49-F238E27FC236}">
                <a16:creationId xmlns:a16="http://schemas.microsoft.com/office/drawing/2014/main" id="{A0289367-F220-3060-8916-63B2E027B0A6}"/>
              </a:ext>
            </a:extLst>
          </p:cNvPr>
          <p:cNvSpPr>
            <a:spLocks noGrp="1"/>
          </p:cNvSpPr>
          <p:nvPr>
            <p:ph idx="1"/>
          </p:nvPr>
        </p:nvSpPr>
        <p:spPr/>
        <p:txBody>
          <a:bodyPr/>
          <a:lstStyle/>
          <a:p>
            <a:r>
              <a:rPr lang="en-US" dirty="0"/>
              <a:t>The VDOE will make $16,384,550 available to high-need school divisions through this competitive grant program.  Typical division grant awards will range from $300,000 to $350,000 depending on availability of funds and allowability of expenditures. </a:t>
            </a:r>
          </a:p>
          <a:p>
            <a:r>
              <a:rPr lang="en-US" dirty="0"/>
              <a:t>Applications for Stronger Connections competitive grant funds must be received by Tuesday, August 1, 2023.  The completed application and attachments may be emailed to </a:t>
            </a:r>
            <a:r>
              <a:rPr lang="en-US" dirty="0">
                <a:hlinkClick r:id="rId2"/>
              </a:rPr>
              <a:t>ESSA@doe.virginia.gov</a:t>
            </a:r>
            <a:r>
              <a:rPr lang="en-US" dirty="0"/>
              <a:t>.</a:t>
            </a:r>
          </a:p>
          <a:p>
            <a:r>
              <a:rPr lang="en-US" dirty="0"/>
              <a:t>Stronger Connections funds are available for obligation by SEAs and LEAs through September 30, 2026. </a:t>
            </a:r>
          </a:p>
          <a:p>
            <a:r>
              <a:rPr lang="en-US" dirty="0"/>
              <a:t>These grant funds do not require a match.</a:t>
            </a:r>
          </a:p>
        </p:txBody>
      </p:sp>
    </p:spTree>
    <p:extLst>
      <p:ext uri="{BB962C8B-B14F-4D97-AF65-F5344CB8AC3E}">
        <p14:creationId xmlns:p14="http://schemas.microsoft.com/office/powerpoint/2010/main" val="4048976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p:txBody>
          <a:bodyPr/>
          <a:lstStyle/>
          <a:p>
            <a:r>
              <a:rPr lang="en-US" dirty="0"/>
              <a:t>Application Walkthrough</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33</a:t>
            </a:fld>
            <a:endParaRPr lang="en-US" dirty="0"/>
          </a:p>
        </p:txBody>
      </p:sp>
    </p:spTree>
    <p:extLst>
      <p:ext uri="{BB962C8B-B14F-4D97-AF65-F5344CB8AC3E}">
        <p14:creationId xmlns:p14="http://schemas.microsoft.com/office/powerpoint/2010/main" val="2853392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F71-50CE-9880-0888-81160D392CAE}"/>
              </a:ext>
            </a:extLst>
          </p:cNvPr>
          <p:cNvSpPr>
            <a:spLocks noGrp="1"/>
          </p:cNvSpPr>
          <p:nvPr>
            <p:ph type="title"/>
          </p:nvPr>
        </p:nvSpPr>
        <p:spPr/>
        <p:txBody>
          <a:bodyPr/>
          <a:lstStyle/>
          <a:p>
            <a:r>
              <a:rPr lang="en-US" dirty="0"/>
              <a:t>Review of Applications</a:t>
            </a:r>
          </a:p>
        </p:txBody>
      </p:sp>
      <p:sp>
        <p:nvSpPr>
          <p:cNvPr id="3" name="Slide Number Placeholder 2">
            <a:extLst>
              <a:ext uri="{FF2B5EF4-FFF2-40B4-BE49-F238E27FC236}">
                <a16:creationId xmlns:a16="http://schemas.microsoft.com/office/drawing/2014/main" id="{220E02BF-474D-1844-B9D3-511D0BC4A2F9}"/>
              </a:ext>
            </a:extLst>
          </p:cNvPr>
          <p:cNvSpPr>
            <a:spLocks noGrp="1"/>
          </p:cNvSpPr>
          <p:nvPr>
            <p:ph type="sldNum" sz="quarter" idx="12"/>
          </p:nvPr>
        </p:nvSpPr>
        <p:spPr/>
        <p:txBody>
          <a:bodyPr/>
          <a:lstStyle/>
          <a:p>
            <a:fld id="{B2102BAA-C61A-4A39-BDF1-4340D572B82C}" type="slidenum">
              <a:rPr lang="en-US" smtClean="0"/>
              <a:t>34</a:t>
            </a:fld>
            <a:endParaRPr lang="en-US" dirty="0"/>
          </a:p>
        </p:txBody>
      </p:sp>
      <p:sp>
        <p:nvSpPr>
          <p:cNvPr id="4" name="Content Placeholder 3">
            <a:extLst>
              <a:ext uri="{FF2B5EF4-FFF2-40B4-BE49-F238E27FC236}">
                <a16:creationId xmlns:a16="http://schemas.microsoft.com/office/drawing/2014/main" id="{A0289367-F220-3060-8916-63B2E027B0A6}"/>
              </a:ext>
            </a:extLst>
          </p:cNvPr>
          <p:cNvSpPr>
            <a:spLocks noGrp="1"/>
          </p:cNvSpPr>
          <p:nvPr>
            <p:ph idx="1"/>
          </p:nvPr>
        </p:nvSpPr>
        <p:spPr/>
        <p:txBody>
          <a:bodyPr/>
          <a:lstStyle/>
          <a:p>
            <a:r>
              <a:rPr lang="en-US" dirty="0"/>
              <a:t>Divisions that meet the criteria (40 points or higher on the high need LEA rubric) </a:t>
            </a:r>
          </a:p>
          <a:p>
            <a:pPr lvl="1"/>
            <a:r>
              <a:rPr lang="en-US" dirty="0"/>
              <a:t>These divisions are eligible to apply for the SCG award, up to the maximum amount of $350,000.</a:t>
            </a:r>
          </a:p>
          <a:p>
            <a:r>
              <a:rPr lang="en-US" dirty="0"/>
              <a:t>Any divisions that did not score a 40 or higher on the high need LEA rubric will be eligible to apply and be awarded funds based on a competitive process ONLY IF </a:t>
            </a:r>
          </a:p>
          <a:p>
            <a:pPr lvl="1"/>
            <a:r>
              <a:rPr lang="en-US" dirty="0"/>
              <a:t>All high needs divisions do not apply and/or do not ask for the full amount of funding leaving VDOE with additional funds to allocate. </a:t>
            </a:r>
          </a:p>
          <a:p>
            <a:pPr lvl="1"/>
            <a:r>
              <a:rPr lang="en-US" dirty="0"/>
              <a:t>These divisions’ applications will be evaluated and awarded on a competitive basis, with points awarded for “Use of Funds” and “Program Evaluation and Measurable Objectives.” </a:t>
            </a:r>
          </a:p>
        </p:txBody>
      </p:sp>
    </p:spTree>
    <p:extLst>
      <p:ext uri="{BB962C8B-B14F-4D97-AF65-F5344CB8AC3E}">
        <p14:creationId xmlns:p14="http://schemas.microsoft.com/office/powerpoint/2010/main" val="2984428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904DC-50D0-ED12-574A-630FA17D5F12}"/>
              </a:ext>
            </a:extLst>
          </p:cNvPr>
          <p:cNvSpPr>
            <a:spLocks noGrp="1"/>
          </p:cNvSpPr>
          <p:nvPr>
            <p:ph type="title"/>
          </p:nvPr>
        </p:nvSpPr>
        <p:spPr/>
        <p:txBody>
          <a:bodyPr/>
          <a:lstStyle/>
          <a:p>
            <a:r>
              <a:rPr lang="en-US" dirty="0"/>
              <a:t>Stronger Connections Summit</a:t>
            </a:r>
          </a:p>
        </p:txBody>
      </p:sp>
      <p:sp>
        <p:nvSpPr>
          <p:cNvPr id="3" name="Slide Number Placeholder 2">
            <a:extLst>
              <a:ext uri="{FF2B5EF4-FFF2-40B4-BE49-F238E27FC236}">
                <a16:creationId xmlns:a16="http://schemas.microsoft.com/office/drawing/2014/main" id="{BED7B407-8ECF-84B0-D369-810BFFE12A12}"/>
              </a:ext>
            </a:extLst>
          </p:cNvPr>
          <p:cNvSpPr>
            <a:spLocks noGrp="1"/>
          </p:cNvSpPr>
          <p:nvPr>
            <p:ph type="sldNum" sz="quarter" idx="12"/>
          </p:nvPr>
        </p:nvSpPr>
        <p:spPr/>
        <p:txBody>
          <a:bodyPr/>
          <a:lstStyle/>
          <a:p>
            <a:fld id="{B2102BAA-C61A-4A39-BDF1-4340D572B82C}" type="slidenum">
              <a:rPr lang="en-US" smtClean="0"/>
              <a:t>35</a:t>
            </a:fld>
            <a:endParaRPr lang="en-US" dirty="0"/>
          </a:p>
        </p:txBody>
      </p:sp>
      <p:sp>
        <p:nvSpPr>
          <p:cNvPr id="4" name="Content Placeholder 3">
            <a:extLst>
              <a:ext uri="{FF2B5EF4-FFF2-40B4-BE49-F238E27FC236}">
                <a16:creationId xmlns:a16="http://schemas.microsoft.com/office/drawing/2014/main" id="{AE5E34E3-8C60-576E-207E-F277B14B29B7}"/>
              </a:ext>
            </a:extLst>
          </p:cNvPr>
          <p:cNvSpPr>
            <a:spLocks noGrp="1"/>
          </p:cNvSpPr>
          <p:nvPr>
            <p:ph idx="1"/>
          </p:nvPr>
        </p:nvSpPr>
        <p:spPr/>
        <p:txBody>
          <a:bodyPr>
            <a:normAutofit lnSpcReduction="10000"/>
          </a:bodyPr>
          <a:lstStyle/>
          <a:p>
            <a:r>
              <a:rPr lang="en-US" sz="4000" dirty="0"/>
              <a:t>When: September 2023</a:t>
            </a:r>
          </a:p>
          <a:p>
            <a:r>
              <a:rPr lang="en-US" sz="4000" dirty="0"/>
              <a:t>Where: Williamsburg Area</a:t>
            </a:r>
          </a:p>
          <a:p>
            <a:r>
              <a:rPr lang="en-US" sz="4000" dirty="0"/>
              <a:t>Attendance is required at the Stronger Connection Summit for technical assistance training.  </a:t>
            </a:r>
          </a:p>
          <a:p>
            <a:r>
              <a:rPr lang="en-US" sz="4000" dirty="0"/>
              <a:t>Division are encouraged to send teams that may include principals, administration, SROs, SSOs, and other staff responsible for school safety.  </a:t>
            </a:r>
          </a:p>
        </p:txBody>
      </p:sp>
    </p:spTree>
    <p:extLst>
      <p:ext uri="{BB962C8B-B14F-4D97-AF65-F5344CB8AC3E}">
        <p14:creationId xmlns:p14="http://schemas.microsoft.com/office/powerpoint/2010/main" val="1678178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Title: Questions">
            <a:extLst>
              <a:ext uri="{FF2B5EF4-FFF2-40B4-BE49-F238E27FC236}">
                <a16:creationId xmlns:a16="http://schemas.microsoft.com/office/drawing/2014/main" id="{4A39F9CD-6036-1ADA-890C-77ADB9BCC92D}"/>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343214DC-4715-2D67-FCD9-35244C2A0A82}"/>
              </a:ext>
            </a:extLst>
          </p:cNvPr>
          <p:cNvSpPr>
            <a:spLocks noGrp="1"/>
          </p:cNvSpPr>
          <p:nvPr>
            <p:ph type="sldNum" sz="quarter" idx="12"/>
          </p:nvPr>
        </p:nvSpPr>
        <p:spPr/>
        <p:txBody>
          <a:bodyPr/>
          <a:lstStyle/>
          <a:p>
            <a:fld id="{B2102BAA-C61A-4A39-BDF1-4340D572B82C}" type="slidenum">
              <a:rPr lang="en-US" smtClean="0"/>
              <a:t>36</a:t>
            </a:fld>
            <a:endParaRPr lang="en-US" dirty="0"/>
          </a:p>
        </p:txBody>
      </p:sp>
      <p:pic>
        <p:nvPicPr>
          <p:cNvPr id="19" name="Picture 18" descr="A blue question mark on a blue tile floor">
            <a:extLst>
              <a:ext uri="{FF2B5EF4-FFF2-40B4-BE49-F238E27FC236}">
                <a16:creationId xmlns:a16="http://schemas.microsoft.com/office/drawing/2014/main" id="{CCF75C94-D3BE-3686-4D2D-5BF480F76EE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18330" y="1441597"/>
            <a:ext cx="5628042" cy="3974805"/>
          </a:xfrm>
          <a:prstGeom prst="rect">
            <a:avLst/>
          </a:prstGeom>
        </p:spPr>
      </p:pic>
    </p:spTree>
    <p:extLst>
      <p:ext uri="{BB962C8B-B14F-4D97-AF65-F5344CB8AC3E}">
        <p14:creationId xmlns:p14="http://schemas.microsoft.com/office/powerpoint/2010/main" val="742571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CEEC-488A-FF4E-B2CE-DDC194925CE8}"/>
              </a:ext>
            </a:extLst>
          </p:cNvPr>
          <p:cNvSpPr>
            <a:spLocks noGrp="1"/>
          </p:cNvSpPr>
          <p:nvPr>
            <p:ph type="title"/>
          </p:nvPr>
        </p:nvSpPr>
        <p:spPr/>
        <p:txBody>
          <a:bodyPr/>
          <a:lstStyle/>
          <a:p>
            <a:r>
              <a:rPr lang="en-US" dirty="0"/>
              <a:t>Contact Information</a:t>
            </a:r>
          </a:p>
        </p:txBody>
      </p:sp>
      <p:sp>
        <p:nvSpPr>
          <p:cNvPr id="4" name="Text Placeholder 3">
            <a:extLst>
              <a:ext uri="{FF2B5EF4-FFF2-40B4-BE49-F238E27FC236}">
                <a16:creationId xmlns:a16="http://schemas.microsoft.com/office/drawing/2014/main" id="{268A7C68-3E61-4848-98B7-E223F174035C}"/>
              </a:ext>
            </a:extLst>
          </p:cNvPr>
          <p:cNvSpPr>
            <a:spLocks noGrp="1"/>
          </p:cNvSpPr>
          <p:nvPr>
            <p:ph type="body" idx="1"/>
          </p:nvPr>
        </p:nvSpPr>
        <p:spPr>
          <a:xfrm>
            <a:off x="279132" y="1990724"/>
            <a:ext cx="6314173" cy="3576357"/>
          </a:xfrm>
        </p:spPr>
        <p:txBody>
          <a:bodyPr>
            <a:normAutofit/>
          </a:bodyPr>
          <a:lstStyle/>
          <a:p>
            <a:pPr marL="0" indent="0">
              <a:buNone/>
            </a:pPr>
            <a:r>
              <a:rPr lang="en-US" dirty="0"/>
              <a:t>Megan Moore, Director</a:t>
            </a:r>
          </a:p>
          <a:p>
            <a:pPr marL="0" indent="0">
              <a:buNone/>
            </a:pPr>
            <a:r>
              <a:rPr lang="en-US" dirty="0">
                <a:hlinkClick r:id="rId2"/>
              </a:rPr>
              <a:t>Megan.Moore@doe.virginia.gov</a:t>
            </a:r>
            <a:endParaRPr lang="en-US" dirty="0"/>
          </a:p>
          <a:p>
            <a:pPr marL="0" indent="0">
              <a:buNone/>
            </a:pPr>
            <a:r>
              <a:rPr lang="en-US" dirty="0"/>
              <a:t>804-225-2079</a:t>
            </a:r>
          </a:p>
          <a:p>
            <a:pPr marL="0" indent="0">
              <a:buNone/>
            </a:pPr>
            <a:endParaRPr lang="en-US" dirty="0"/>
          </a:p>
          <a:p>
            <a:pPr marL="0" indent="0">
              <a:buNone/>
            </a:pPr>
            <a:r>
              <a:rPr lang="en-US" dirty="0"/>
              <a:t>Marsha Granderson, Title IV Coordinator</a:t>
            </a:r>
          </a:p>
          <a:p>
            <a:pPr marL="0" indent="0">
              <a:buNone/>
            </a:pPr>
            <a:r>
              <a:rPr lang="en-US" dirty="0">
                <a:hlinkClick r:id="rId3"/>
              </a:rPr>
              <a:t>Marsha.Granderson@doe.virginia.gov</a:t>
            </a:r>
            <a:endParaRPr lang="en-US" dirty="0"/>
          </a:p>
          <a:p>
            <a:pPr marL="0" indent="0">
              <a:buNone/>
            </a:pPr>
            <a:r>
              <a:rPr lang="en-US" dirty="0"/>
              <a:t>804-786-1993</a:t>
            </a:r>
          </a:p>
          <a:p>
            <a:endParaRPr lang="en-US" dirty="0"/>
          </a:p>
        </p:txBody>
      </p:sp>
      <p:pic>
        <p:nvPicPr>
          <p:cNvPr id="3" name="Google Shape;219;p10" descr="Picture of students ready for story time.">
            <a:extLst>
              <a:ext uri="{FF2B5EF4-FFF2-40B4-BE49-F238E27FC236}">
                <a16:creationId xmlns:a16="http://schemas.microsoft.com/office/drawing/2014/main" id="{41B99187-549B-B3F2-8C88-9F790C9E88E4}"/>
              </a:ext>
            </a:extLst>
          </p:cNvPr>
          <p:cNvPicPr preferRelativeResize="0">
            <a:picLocks/>
          </p:cNvPicPr>
          <p:nvPr/>
        </p:nvPicPr>
        <p:blipFill rotWithShape="1">
          <a:blip r:embed="rId4">
            <a:alphaModFix/>
          </a:blip>
          <a:srcRect/>
          <a:stretch/>
        </p:blipFill>
        <p:spPr>
          <a:xfrm>
            <a:off x="6875384" y="1990725"/>
            <a:ext cx="5219777" cy="4470069"/>
          </a:xfrm>
          <a:prstGeom prst="rect">
            <a:avLst/>
          </a:prstGeom>
          <a:noFill/>
          <a:ln>
            <a:noFill/>
          </a:ln>
        </p:spPr>
      </p:pic>
    </p:spTree>
    <p:extLst>
      <p:ext uri="{BB962C8B-B14F-4D97-AF65-F5344CB8AC3E}">
        <p14:creationId xmlns:p14="http://schemas.microsoft.com/office/powerpoint/2010/main" val="301827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a:t>Overview</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4</a:t>
            </a:fld>
            <a:endParaRPr lang="en-US" dirty="0"/>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p:txBody>
          <a:bodyPr/>
          <a:lstStyle/>
          <a:p>
            <a:r>
              <a:rPr lang="en-US" dirty="0"/>
              <a:t>The Bipartisan Safer Communities Act (BSCA) provides $1 billion in funding to State educational agencies (SEAs) to be distributed under Title IV, Part A of the Elementary and Secondary Education Act of 1965 (ESEA). The BSCA specifies that SEAs must make competitive subgrants to high-need local educational agencies (LEAs), as determined by the SEA, for activities to support safe and healthy students under section 4108 of the ESEA. The BSCA requires an SEA to define “high-need LEA” for the purposes of eligibility for Stronger Connections funds. </a:t>
            </a:r>
          </a:p>
        </p:txBody>
      </p:sp>
    </p:spTree>
    <p:extLst>
      <p:ext uri="{BB962C8B-B14F-4D97-AF65-F5344CB8AC3E}">
        <p14:creationId xmlns:p14="http://schemas.microsoft.com/office/powerpoint/2010/main" val="49215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a:t>Define “High-Need” LEA</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5</a:t>
            </a:fld>
            <a:endParaRPr lang="en-US" dirty="0"/>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p:txBody>
          <a:bodyPr/>
          <a:lstStyle/>
          <a:p>
            <a:r>
              <a:rPr lang="en-US" dirty="0"/>
              <a:t>USED has stated that the State Educational Agency (SEA) has the authority to define “high-need LEA.” </a:t>
            </a:r>
          </a:p>
          <a:p>
            <a:r>
              <a:rPr lang="en-US" dirty="0"/>
              <a:t>USED gave the examples of “an LEA with a high rate of poverty and with one or more of the following characteristics: high student-to-mental health professional ratio; high rates of chronic absenteeism, exclusionary discipline, referrals to the juvenile justice system, bullying/harassment, community and school violence, or substance abuse; or has experienced a natural disaster or traumatic event.”</a:t>
            </a:r>
          </a:p>
        </p:txBody>
      </p:sp>
    </p:spTree>
    <p:extLst>
      <p:ext uri="{BB962C8B-B14F-4D97-AF65-F5344CB8AC3E}">
        <p14:creationId xmlns:p14="http://schemas.microsoft.com/office/powerpoint/2010/main" val="2478067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a:t>Virginia’s Definition</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6</a:t>
            </a:fld>
            <a:endParaRPr lang="en-US" dirty="0"/>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p:txBody>
          <a:bodyPr>
            <a:normAutofit/>
          </a:bodyPr>
          <a:lstStyle/>
          <a:p>
            <a:r>
              <a:rPr lang="en-US" dirty="0"/>
              <a:t>An LEA will be identified as a “high-need LEA” based on an evaluation rubric that considers: </a:t>
            </a:r>
          </a:p>
          <a:p>
            <a:pPr lvl="1"/>
            <a:r>
              <a:rPr lang="en-US" dirty="0"/>
              <a:t>1) Incidents of “Early Warning Indicators for School Violence”; </a:t>
            </a:r>
          </a:p>
          <a:p>
            <a:pPr lvl="1"/>
            <a:r>
              <a:rPr lang="en-US" dirty="0"/>
              <a:t>2) The school division’s chronic absenteeism rate; </a:t>
            </a:r>
          </a:p>
          <a:p>
            <a:pPr lvl="1"/>
            <a:r>
              <a:rPr lang="en-US" dirty="0"/>
              <a:t>3) The school division’s student-to-staff ratio of counselors, school psychologists, and social workers; and </a:t>
            </a:r>
          </a:p>
          <a:p>
            <a:pPr lvl="1"/>
            <a:r>
              <a:rPr lang="en-US" dirty="0"/>
              <a:t>4) The school division’s participation in the Rural and Low-Income School Program (Title V, Part B of the ESEA) or the Small, Rural School Achievement Program (SRSA).  </a:t>
            </a:r>
          </a:p>
        </p:txBody>
      </p:sp>
    </p:spTree>
    <p:extLst>
      <p:ext uri="{BB962C8B-B14F-4D97-AF65-F5344CB8AC3E}">
        <p14:creationId xmlns:p14="http://schemas.microsoft.com/office/powerpoint/2010/main" val="358996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p:txBody>
          <a:bodyPr/>
          <a:lstStyle/>
          <a:p>
            <a:r>
              <a:rPr lang="en-US" dirty="0"/>
              <a:t>Evaluation Criteria</a:t>
            </a:r>
          </a:p>
        </p:txBody>
      </p:sp>
      <p:sp>
        <p:nvSpPr>
          <p:cNvPr id="3" name="Text Placeholder 2">
            <a:extLst>
              <a:ext uri="{FF2B5EF4-FFF2-40B4-BE49-F238E27FC236}">
                <a16:creationId xmlns:a16="http://schemas.microsoft.com/office/drawing/2014/main" id="{923C92EA-016D-AF76-BA92-26C706A86E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7</a:t>
            </a:fld>
            <a:endParaRPr lang="en-US" dirty="0"/>
          </a:p>
        </p:txBody>
      </p:sp>
    </p:spTree>
    <p:extLst>
      <p:ext uri="{BB962C8B-B14F-4D97-AF65-F5344CB8AC3E}">
        <p14:creationId xmlns:p14="http://schemas.microsoft.com/office/powerpoint/2010/main" val="390459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a:t>Evaluation Criteria For Eligibility</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8</a:t>
            </a:fld>
            <a:endParaRPr lang="en-US" dirty="0"/>
          </a:p>
        </p:txBody>
      </p:sp>
      <p:sp>
        <p:nvSpPr>
          <p:cNvPr id="5" name="Content Placeholder 4">
            <a:extLst>
              <a:ext uri="{FF2B5EF4-FFF2-40B4-BE49-F238E27FC236}">
                <a16:creationId xmlns:a16="http://schemas.microsoft.com/office/drawing/2014/main" id="{298F3447-E4E1-6A52-13F2-DA9EF67C7235}"/>
              </a:ext>
            </a:extLst>
          </p:cNvPr>
          <p:cNvSpPr>
            <a:spLocks noGrp="1"/>
          </p:cNvSpPr>
          <p:nvPr>
            <p:ph idx="1"/>
          </p:nvPr>
        </p:nvSpPr>
        <p:spPr/>
        <p:txBody>
          <a:bodyPr/>
          <a:lstStyle/>
          <a:p>
            <a:r>
              <a:rPr lang="en-US" dirty="0"/>
              <a:t>Divisions that score 40 points or higher on the evaluation criteria will be identified as high needs by the Department and eligible for a grant award. </a:t>
            </a:r>
          </a:p>
        </p:txBody>
      </p:sp>
    </p:spTree>
    <p:extLst>
      <p:ext uri="{BB962C8B-B14F-4D97-AF65-F5344CB8AC3E}">
        <p14:creationId xmlns:p14="http://schemas.microsoft.com/office/powerpoint/2010/main" val="257089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a:t>Evaluation Criteria I</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9</a:t>
            </a:fld>
            <a:endParaRPr lang="en-US" dirty="0"/>
          </a:p>
        </p:txBody>
      </p:sp>
      <p:graphicFrame>
        <p:nvGraphicFramePr>
          <p:cNvPr id="10" name="Table 10">
            <a:extLst>
              <a:ext uri="{FF2B5EF4-FFF2-40B4-BE49-F238E27FC236}">
                <a16:creationId xmlns:a16="http://schemas.microsoft.com/office/drawing/2014/main" id="{ABDD5F3F-0D2A-30BB-99D0-69AB5876F6AB}"/>
              </a:ext>
            </a:extLst>
          </p:cNvPr>
          <p:cNvGraphicFramePr>
            <a:graphicFrameLocks noGrp="1"/>
          </p:cNvGraphicFramePr>
          <p:nvPr>
            <p:ph idx="1"/>
            <p:extLst>
              <p:ext uri="{D42A27DB-BD31-4B8C-83A1-F6EECF244321}">
                <p14:modId xmlns:p14="http://schemas.microsoft.com/office/powerpoint/2010/main" val="1170662721"/>
              </p:ext>
            </p:extLst>
          </p:nvPr>
        </p:nvGraphicFramePr>
        <p:xfrm>
          <a:off x="672829" y="1929145"/>
          <a:ext cx="10515600" cy="4590034"/>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1625377809"/>
                    </a:ext>
                  </a:extLst>
                </a:gridCol>
                <a:gridCol w="1752600">
                  <a:extLst>
                    <a:ext uri="{9D8B030D-6E8A-4147-A177-3AD203B41FA5}">
                      <a16:colId xmlns:a16="http://schemas.microsoft.com/office/drawing/2014/main" val="2433699651"/>
                    </a:ext>
                  </a:extLst>
                </a:gridCol>
                <a:gridCol w="1752600">
                  <a:extLst>
                    <a:ext uri="{9D8B030D-6E8A-4147-A177-3AD203B41FA5}">
                      <a16:colId xmlns:a16="http://schemas.microsoft.com/office/drawing/2014/main" val="2843912919"/>
                    </a:ext>
                  </a:extLst>
                </a:gridCol>
                <a:gridCol w="1752600">
                  <a:extLst>
                    <a:ext uri="{9D8B030D-6E8A-4147-A177-3AD203B41FA5}">
                      <a16:colId xmlns:a16="http://schemas.microsoft.com/office/drawing/2014/main" val="605978857"/>
                    </a:ext>
                  </a:extLst>
                </a:gridCol>
                <a:gridCol w="1752600">
                  <a:extLst>
                    <a:ext uri="{9D8B030D-6E8A-4147-A177-3AD203B41FA5}">
                      <a16:colId xmlns:a16="http://schemas.microsoft.com/office/drawing/2014/main" val="4158794072"/>
                    </a:ext>
                  </a:extLst>
                </a:gridCol>
                <a:gridCol w="1752600">
                  <a:extLst>
                    <a:ext uri="{9D8B030D-6E8A-4147-A177-3AD203B41FA5}">
                      <a16:colId xmlns:a16="http://schemas.microsoft.com/office/drawing/2014/main" val="3679111663"/>
                    </a:ext>
                  </a:extLst>
                </a:gridCol>
              </a:tblGrid>
              <a:tr h="370840">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Evaluation Criteria</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1 Point</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3 Point</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4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5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b="1" dirty="0">
                          <a:solidFill>
                            <a:schemeClr val="bg1"/>
                          </a:solidFill>
                          <a:effectLst/>
                          <a:latin typeface="+mn-lt"/>
                          <a:ea typeface="Times New Roman" panose="02020603050405020304" pitchFamily="18" charset="0"/>
                          <a:cs typeface="Arial" panose="020B0604020202020204" pitchFamily="34" charset="0"/>
                        </a:rPr>
                        <a:t>15 Points</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03702734"/>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Homicide- Firearm</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78536820"/>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Sexual Assault</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4407708"/>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Attempted Sexual Assault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75421905"/>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Assault with a Firearm or Weapon</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0781618"/>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Actual or Attempted Robbery</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8847027"/>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Kidnapping/ Abduction</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71677293"/>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Illegal Possession of Controlled Drugs and Substances with Intent to Distribute</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96561291"/>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Aggravated Sexual Battery on a Student</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84635843"/>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Illegal Possession of a Handgun</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55568548"/>
                  </a:ext>
                </a:extLst>
              </a:tr>
              <a:tr h="370840">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Illegal Possession of a Rifle or Shotgun</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1 incident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2 incidents reported</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3 or more incidents reported </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333333"/>
                          </a:solidFill>
                          <a:effectLst/>
                          <a:latin typeface="+mn-lt"/>
                          <a:ea typeface="Times New Roman" panose="02020603050405020304" pitchFamily="18" charset="0"/>
                          <a:cs typeface="Arial" panose="020B0604020202020204" pitchFamily="34" charset="0"/>
                        </a:rPr>
                        <a:t> </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53950567"/>
                  </a:ext>
                </a:extLst>
              </a:tr>
            </a:tbl>
          </a:graphicData>
        </a:graphic>
      </p:graphicFrame>
      <p:sp>
        <p:nvSpPr>
          <p:cNvPr id="5" name="TextBox 4">
            <a:extLst>
              <a:ext uri="{FF2B5EF4-FFF2-40B4-BE49-F238E27FC236}">
                <a16:creationId xmlns:a16="http://schemas.microsoft.com/office/drawing/2014/main" id="{618C3C05-BE02-1B3C-8AF9-9B530E634DC7}"/>
              </a:ext>
            </a:extLst>
          </p:cNvPr>
          <p:cNvSpPr txBox="1"/>
          <p:nvPr/>
        </p:nvSpPr>
        <p:spPr>
          <a:xfrm>
            <a:off x="2687265" y="1323975"/>
            <a:ext cx="609437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effectLst/>
                <a:latin typeface="+mn-lt"/>
                <a:ea typeface="+mn-ea"/>
                <a:cs typeface="+mn-cs"/>
              </a:rPr>
              <a:t>Criteria I: Early Warning Indicators for School Violence**</a:t>
            </a:r>
          </a:p>
          <a:p>
            <a:pPr algn="ctr"/>
            <a:endParaRPr lang="en-US" dirty="0">
              <a:latin typeface="+mn-lt"/>
            </a:endParaRPr>
          </a:p>
        </p:txBody>
      </p:sp>
    </p:spTree>
    <p:extLst>
      <p:ext uri="{BB962C8B-B14F-4D97-AF65-F5344CB8AC3E}">
        <p14:creationId xmlns:p14="http://schemas.microsoft.com/office/powerpoint/2010/main" val="4113342325"/>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3023</TotalTime>
  <Words>2705</Words>
  <Application>Microsoft Office PowerPoint</Application>
  <PresentationFormat>Widescreen</PresentationFormat>
  <Paragraphs>354</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Courier New</vt:lpstr>
      <vt:lpstr>Georgia</vt:lpstr>
      <vt:lpstr>Times New Roman</vt:lpstr>
      <vt:lpstr>Trebuchet MS</vt:lpstr>
      <vt:lpstr>Office Theme</vt:lpstr>
      <vt:lpstr>Bipartisan Safer Communities Act (BSCA)</vt:lpstr>
      <vt:lpstr>Disclaimer</vt:lpstr>
      <vt:lpstr>Housekeeping</vt:lpstr>
      <vt:lpstr>Overview</vt:lpstr>
      <vt:lpstr>Define “High-Need” LEA</vt:lpstr>
      <vt:lpstr>Virginia’s Definition</vt:lpstr>
      <vt:lpstr>Evaluation Criteria</vt:lpstr>
      <vt:lpstr>Evaluation Criteria For Eligibility</vt:lpstr>
      <vt:lpstr>Evaluation Criteria I</vt:lpstr>
      <vt:lpstr>Evaluation Criteria I (continued)</vt:lpstr>
      <vt:lpstr>Evaluation Criteria I (continued 2)</vt:lpstr>
      <vt:lpstr>Evaluation Criteria II</vt:lpstr>
      <vt:lpstr>Evaluation Criteria III</vt:lpstr>
      <vt:lpstr>Evaluation Criteria IV</vt:lpstr>
      <vt:lpstr>Uses of Funds</vt:lpstr>
      <vt:lpstr>Allowable Use of Funds</vt:lpstr>
      <vt:lpstr>School Hardening: crime prevention through environmental design</vt:lpstr>
      <vt:lpstr>School Hardening: crime prevention through environmental design (Continued)</vt:lpstr>
      <vt:lpstr>Threat Assessment Data and Response </vt:lpstr>
      <vt:lpstr>School Resource Officer (SRO) and School Security Officer (SSO)</vt:lpstr>
      <vt:lpstr>School Resource Officer (SRO) and School Security Officer (SSO) Definitions</vt:lpstr>
      <vt:lpstr>SRO and SSO Requirements</vt:lpstr>
      <vt:lpstr>Contact Information for VDCJS</vt:lpstr>
      <vt:lpstr>Administrative Costs</vt:lpstr>
      <vt:lpstr>Prohibited Uses of Funds</vt:lpstr>
      <vt:lpstr>Supplement Not Supplant</vt:lpstr>
      <vt:lpstr>Equitable Services</vt:lpstr>
      <vt:lpstr>Equitable Services Provision</vt:lpstr>
      <vt:lpstr>Equitable Services – Pre Award</vt:lpstr>
      <vt:lpstr>Equitable Services – Post Award</vt:lpstr>
      <vt:lpstr>Application</vt:lpstr>
      <vt:lpstr>Application Process</vt:lpstr>
      <vt:lpstr>Application Walkthrough</vt:lpstr>
      <vt:lpstr>Review of Applications</vt:lpstr>
      <vt:lpstr>Stronger Connections Summit</vt:lpstr>
      <vt:lpstr>Questions</vt:lpstr>
      <vt:lpstr>Contact Information</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Moore, Megan (DOE)</cp:lastModifiedBy>
  <cp:revision>62</cp:revision>
  <dcterms:created xsi:type="dcterms:W3CDTF">2022-07-20T12:39:39Z</dcterms:created>
  <dcterms:modified xsi:type="dcterms:W3CDTF">2023-06-02T01:06:29Z</dcterms:modified>
</cp:coreProperties>
</file>