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7" r:id="rId2"/>
    <p:sldId id="298" r:id="rId3"/>
    <p:sldId id="310" r:id="rId4"/>
    <p:sldId id="316" r:id="rId5"/>
    <p:sldId id="315" r:id="rId6"/>
    <p:sldId id="313" r:id="rId7"/>
    <p:sldId id="322" r:id="rId8"/>
    <p:sldId id="314" r:id="rId9"/>
    <p:sldId id="318" r:id="rId10"/>
    <p:sldId id="308" r:id="rId11"/>
    <p:sldId id="320" r:id="rId12"/>
    <p:sldId id="312" r:id="rId13"/>
    <p:sldId id="321" r:id="rId14"/>
    <p:sldId id="319" r:id="rId15"/>
    <p:sldId id="311" r:id="rId16"/>
    <p:sldId id="295" r:id="rId17"/>
    <p:sldId id="296"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84852" autoAdjust="0"/>
  </p:normalViewPr>
  <p:slideViewPr>
    <p:cSldViewPr>
      <p:cViewPr varScale="1">
        <p:scale>
          <a:sx n="109" d="100"/>
          <a:sy n="109" d="100"/>
        </p:scale>
        <p:origin x="366" y="108"/>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7/12/2023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www.doe.virginia.gov/" TargetMode="External"/><Relationship Id="rId2" Type="http://schemas.openxmlformats.org/officeDocument/2006/relationships/hyperlink" Target="mailto:Jackie.Johnson@doe.virginia.gov"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sp>
        <p:nvSpPr>
          <p:cNvPr id="3" name="Subtitle 2"/>
          <p:cNvSpPr>
            <a:spLocks noGrp="1"/>
          </p:cNvSpPr>
          <p:nvPr>
            <p:ph type="subTitle" idx="1"/>
          </p:nvPr>
        </p:nvSpPr>
        <p:spPr/>
        <p:txBody>
          <a:bodyPr>
            <a:normAutofit lnSpcReduction="10000"/>
          </a:bodyPr>
          <a:lstStyle/>
          <a:p>
            <a:r>
              <a:rPr lang="en-US" dirty="0"/>
              <a:t>UNIT L </a:t>
            </a:r>
          </a:p>
        </p:txBody>
      </p:sp>
    </p:spTree>
    <p:extLst>
      <p:ext uri="{BB962C8B-B14F-4D97-AF65-F5344CB8AC3E}">
        <p14:creationId xmlns:p14="http://schemas.microsoft.com/office/powerpoint/2010/main" val="239790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5" name="Content Placeholder 4" descr="Graphical user interface&#10;&#10;Description automatically generated">
            <a:extLst>
              <a:ext uri="{FF2B5EF4-FFF2-40B4-BE49-F238E27FC236}">
                <a16:creationId xmlns:a16="http://schemas.microsoft.com/office/drawing/2014/main" id="{7C3DAEA4-4DFC-84FC-CF1A-E2755C91A9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1143692"/>
            <a:ext cx="3635316" cy="3124200"/>
          </a:xfrm>
        </p:spPr>
      </p:pic>
      <p:sp>
        <p:nvSpPr>
          <p:cNvPr id="3" name="TextBox 2">
            <a:extLst>
              <a:ext uri="{FF2B5EF4-FFF2-40B4-BE49-F238E27FC236}">
                <a16:creationId xmlns:a16="http://schemas.microsoft.com/office/drawing/2014/main" id="{032D66EA-04EB-17D1-8F76-51E1DB8ECD29}"/>
              </a:ext>
            </a:extLst>
          </p:cNvPr>
          <p:cNvSpPr txBox="1"/>
          <p:nvPr/>
        </p:nvSpPr>
        <p:spPr>
          <a:xfrm>
            <a:off x="381000" y="1164788"/>
            <a:ext cx="4572000" cy="3139321"/>
          </a:xfrm>
          <a:prstGeom prst="rect">
            <a:avLst/>
          </a:prstGeom>
          <a:noFill/>
        </p:spPr>
        <p:txBody>
          <a:bodyPr wrap="square" rtlCol="0">
            <a:spAutoFit/>
          </a:bodyPr>
          <a:lstStyle/>
          <a:p>
            <a:r>
              <a:rPr lang="en-US" dirty="0"/>
              <a:t>Stopping distance consist of perception time, reaction distance and braking distance. </a:t>
            </a:r>
          </a:p>
          <a:p>
            <a:r>
              <a:rPr lang="en-US" dirty="0"/>
              <a:t>Perception time is the time it takes you to recognize a hazard. Reaction distance is the distance the vehicle travels between the time you recognize a problem and the time you apply the brakes. </a:t>
            </a:r>
          </a:p>
          <a:p>
            <a:r>
              <a:rPr lang="en-US" dirty="0"/>
              <a:t>Braking distance is the distance your vehicle travels after you apply the brakes</a:t>
            </a:r>
          </a:p>
          <a:p>
            <a:r>
              <a:rPr lang="en-US" dirty="0"/>
              <a:t>Weather, visibility and speed will also play a role in stopping distance.  </a:t>
            </a:r>
          </a:p>
        </p:txBody>
      </p:sp>
    </p:spTree>
    <p:extLst>
      <p:ext uri="{BB962C8B-B14F-4D97-AF65-F5344CB8AC3E}">
        <p14:creationId xmlns:p14="http://schemas.microsoft.com/office/powerpoint/2010/main" val="252434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4" name="Content Placeholder 4" descr="A picture containing text, sign, outdoor, newspaper&#10;&#10;Description automatically generated">
            <a:extLst>
              <a:ext uri="{FF2B5EF4-FFF2-40B4-BE49-F238E27FC236}">
                <a16:creationId xmlns:a16="http://schemas.microsoft.com/office/drawing/2014/main" id="{4D3B784A-F8C0-2AD7-12A2-89C30AA11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200150"/>
            <a:ext cx="2857899" cy="2057687"/>
          </a:xfrm>
          <a:prstGeom prst="rect">
            <a:avLst/>
          </a:prstGeom>
        </p:spPr>
      </p:pic>
      <p:sp>
        <p:nvSpPr>
          <p:cNvPr id="3" name="TextBox 2">
            <a:extLst>
              <a:ext uri="{FF2B5EF4-FFF2-40B4-BE49-F238E27FC236}">
                <a16:creationId xmlns:a16="http://schemas.microsoft.com/office/drawing/2014/main" id="{B07375AF-BC9F-2C8F-844A-7044B0E21312}"/>
              </a:ext>
            </a:extLst>
          </p:cNvPr>
          <p:cNvSpPr txBox="1"/>
          <p:nvPr/>
        </p:nvSpPr>
        <p:spPr>
          <a:xfrm>
            <a:off x="609600" y="1257429"/>
            <a:ext cx="3733800" cy="1754326"/>
          </a:xfrm>
          <a:prstGeom prst="rect">
            <a:avLst/>
          </a:prstGeom>
          <a:noFill/>
        </p:spPr>
        <p:txBody>
          <a:bodyPr wrap="square" rtlCol="0">
            <a:spAutoFit/>
          </a:bodyPr>
          <a:lstStyle/>
          <a:p>
            <a:r>
              <a:rPr lang="en-US" dirty="0"/>
              <a:t>Because you can not see everything behind your vehicle, you should avoid backing when possible. If you must back you should use mirrors and back slowly, turning towards the driver’s side, whenever possible</a:t>
            </a:r>
          </a:p>
        </p:txBody>
      </p:sp>
    </p:spTree>
    <p:extLst>
      <p:ext uri="{BB962C8B-B14F-4D97-AF65-F5344CB8AC3E}">
        <p14:creationId xmlns:p14="http://schemas.microsoft.com/office/powerpoint/2010/main" val="106959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5" name="Content Placeholder 4" descr="A road with a sign on it&#10;&#10;Description automatically generated with low confidence">
            <a:extLst>
              <a:ext uri="{FF2B5EF4-FFF2-40B4-BE49-F238E27FC236}">
                <a16:creationId xmlns:a16="http://schemas.microsoft.com/office/drawing/2014/main" id="{ABBF9A7C-C703-2E8F-76E4-2C00ECCEA1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143000"/>
            <a:ext cx="4878659" cy="2857500"/>
          </a:xfrm>
        </p:spPr>
      </p:pic>
      <p:sp>
        <p:nvSpPr>
          <p:cNvPr id="3" name="TextBox 2">
            <a:extLst>
              <a:ext uri="{FF2B5EF4-FFF2-40B4-BE49-F238E27FC236}">
                <a16:creationId xmlns:a16="http://schemas.microsoft.com/office/drawing/2014/main" id="{3E4F287A-A70B-F529-9F93-F462853FC148}"/>
              </a:ext>
            </a:extLst>
          </p:cNvPr>
          <p:cNvSpPr txBox="1"/>
          <p:nvPr/>
        </p:nvSpPr>
        <p:spPr>
          <a:xfrm>
            <a:off x="5029200" y="1143000"/>
            <a:ext cx="3810000" cy="3139321"/>
          </a:xfrm>
          <a:prstGeom prst="rect">
            <a:avLst/>
          </a:prstGeom>
          <a:noFill/>
        </p:spPr>
        <p:txBody>
          <a:bodyPr wrap="square" rtlCol="0">
            <a:spAutoFit/>
          </a:bodyPr>
          <a:lstStyle/>
          <a:p>
            <a:r>
              <a:rPr lang="en-US" dirty="0"/>
              <a:t>KNOW YOUR BUS SIZE If your vehicle won’t fit, don’t commit! Before crossing, be sure there is space to completely clear the tracks without stopping. Trains overhang tracks. Leave at least 15 feet between the front and rear of your vehicle and the nearest rail. Never stop on the tracks. Track heights vary. If you drive a low clearance vehicle, be aware of raised crossings.</a:t>
            </a:r>
          </a:p>
        </p:txBody>
      </p:sp>
    </p:spTree>
    <p:extLst>
      <p:ext uri="{BB962C8B-B14F-4D97-AF65-F5344CB8AC3E}">
        <p14:creationId xmlns:p14="http://schemas.microsoft.com/office/powerpoint/2010/main" val="364357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spTree>
    <p:extLst>
      <p:ext uri="{BB962C8B-B14F-4D97-AF65-F5344CB8AC3E}">
        <p14:creationId xmlns:p14="http://schemas.microsoft.com/office/powerpoint/2010/main" val="298103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1906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sp>
        <p:nvSpPr>
          <p:cNvPr id="4" name="Content Placeholder 3">
            <a:extLst>
              <a:ext uri="{FF2B5EF4-FFF2-40B4-BE49-F238E27FC236}">
                <a16:creationId xmlns:a16="http://schemas.microsoft.com/office/drawing/2014/main" id="{BEBF1CB2-5A41-3F42-F753-131272053A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4081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VDOE</a:t>
            </a:r>
          </a:p>
        </p:txBody>
      </p:sp>
      <p:sp>
        <p:nvSpPr>
          <p:cNvPr id="3" name="Content Placeholder 2"/>
          <p:cNvSpPr>
            <a:spLocks noGrp="1"/>
          </p:cNvSpPr>
          <p:nvPr>
            <p:ph idx="1"/>
          </p:nvPr>
        </p:nvSpPr>
        <p:spPr>
          <a:xfrm>
            <a:off x="4114800" y="1200151"/>
            <a:ext cx="4953000" cy="3124199"/>
          </a:xfrm>
        </p:spPr>
        <p:txBody>
          <a:bodyPr/>
          <a:lstStyle/>
          <a:p>
            <a:pPr marL="0" indent="0">
              <a:buNone/>
            </a:pPr>
            <a:r>
              <a:rPr lang="nl-NL" dirty="0"/>
              <a:t>Twitter: @VDOE_News</a:t>
            </a:r>
            <a:br>
              <a:rPr lang="nl-NL" dirty="0"/>
            </a:br>
            <a:r>
              <a:rPr lang="nl-NL" dirty="0"/>
              <a:t>Facebook: @VDOENews</a:t>
            </a:r>
          </a:p>
          <a:p>
            <a:pPr marL="0" indent="0">
              <a:buNone/>
            </a:pPr>
            <a:r>
              <a:rPr lang="nl-NL" sz="3000" b="1" dirty="0"/>
              <a:t>#VAis4Learners #EdEquityVA</a:t>
            </a:r>
            <a:endParaRPr lang="en-US" sz="3000" dirty="0"/>
          </a:p>
        </p:txBody>
      </p:sp>
      <p:grpSp>
        <p:nvGrpSpPr>
          <p:cNvPr id="4" name="Group 3" title="social media logos: Twitter, Facebook, and LinkedIn"/>
          <p:cNvGrpSpPr/>
          <p:nvPr/>
        </p:nvGrpSpPr>
        <p:grpSpPr>
          <a:xfrm>
            <a:off x="4190999" y="3105150"/>
            <a:ext cx="2995071" cy="875260"/>
            <a:chOff x="2235200" y="5089418"/>
            <a:chExt cx="5791200" cy="1692383"/>
          </a:xfrm>
        </p:grpSpPr>
        <p:pic>
          <p:nvPicPr>
            <p:cNvPr id="5" name="Picture 4" title="twitter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3810000" y="971551"/>
            <a:ext cx="5334000" cy="2743200"/>
          </a:xfrm>
        </p:spPr>
        <p:txBody>
          <a:bodyPr>
            <a:normAutofit fontScale="92500"/>
          </a:bodyPr>
          <a:lstStyle/>
          <a:p>
            <a:pPr marL="0" indent="0">
              <a:buNone/>
            </a:pPr>
            <a:r>
              <a:rPr lang="nl-NL" dirty="0">
                <a:hlinkClick r:id="rId2"/>
              </a:rPr>
              <a:t>Jackie.Johnson@doe.virginia.gov</a:t>
            </a:r>
            <a:endParaRPr lang="nl-NL" dirty="0"/>
          </a:p>
          <a:p>
            <a:pPr marL="0" indent="0">
              <a:buNone/>
            </a:pPr>
            <a:r>
              <a:rPr lang="nl-NL" dirty="0">
                <a:hlinkClick r:id="rId3"/>
              </a:rPr>
              <a:t>www.doe.virginia.gov</a:t>
            </a:r>
            <a:r>
              <a:rPr lang="nl-NL" dirty="0"/>
              <a:t> </a:t>
            </a:r>
          </a:p>
          <a:p>
            <a:pPr marL="0" indent="0">
              <a:buNone/>
            </a:pPr>
            <a:r>
              <a:rPr lang="nl-NL" dirty="0"/>
              <a:t>Twitter: @VDOE_News</a:t>
            </a:r>
            <a:br>
              <a:rPr lang="nl-NL" dirty="0"/>
            </a:br>
            <a:r>
              <a:rPr lang="nl-NL" dirty="0"/>
              <a:t>Facebook: @VDOENews</a:t>
            </a:r>
          </a:p>
          <a:p>
            <a:pPr marL="0" indent="0">
              <a:buNone/>
            </a:pPr>
            <a:r>
              <a:rPr lang="nl-NL" sz="3000" b="1" dirty="0"/>
              <a:t>#VAis4Learners #EdEquityVA</a:t>
            </a:r>
            <a:endParaRPr lang="en-US" sz="3000" dirty="0"/>
          </a:p>
        </p:txBody>
      </p:sp>
      <p:grpSp>
        <p:nvGrpSpPr>
          <p:cNvPr id="8" name="Group 7" title="social media logos: Twitter, Facebook, and LinkedIn"/>
          <p:cNvGrpSpPr/>
          <p:nvPr/>
        </p:nvGrpSpPr>
        <p:grpSpPr>
          <a:xfrm>
            <a:off x="4211952" y="3679657"/>
            <a:ext cx="2236892" cy="653695"/>
            <a:chOff x="2235200" y="5089418"/>
            <a:chExt cx="5791200" cy="1692383"/>
          </a:xfrm>
        </p:grpSpPr>
        <p:pic>
          <p:nvPicPr>
            <p:cNvPr id="9" name="Picture 8" title="twitter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10" name="Picture 9" title="LinkedIn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11" name="Picture 10" title="facebook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370234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5" name="Content Placeholder 4" descr="A picture containing outdoor, sky, tree, transport">
            <a:extLst>
              <a:ext uri="{FF2B5EF4-FFF2-40B4-BE49-F238E27FC236}">
                <a16:creationId xmlns:a16="http://schemas.microsoft.com/office/drawing/2014/main" id="{4948BB06-817E-85BB-0300-5A78459821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47750"/>
            <a:ext cx="4171467" cy="3124200"/>
          </a:xfrm>
        </p:spPr>
      </p:pic>
      <p:sp>
        <p:nvSpPr>
          <p:cNvPr id="6" name="TextBox 5">
            <a:extLst>
              <a:ext uri="{FF2B5EF4-FFF2-40B4-BE49-F238E27FC236}">
                <a16:creationId xmlns:a16="http://schemas.microsoft.com/office/drawing/2014/main" id="{EC7788BD-5B94-352C-6EE6-86DEFFA1F665}"/>
              </a:ext>
            </a:extLst>
          </p:cNvPr>
          <p:cNvSpPr txBox="1"/>
          <p:nvPr/>
        </p:nvSpPr>
        <p:spPr>
          <a:xfrm>
            <a:off x="4724400" y="1200150"/>
            <a:ext cx="3886200" cy="2585323"/>
          </a:xfrm>
          <a:prstGeom prst="rect">
            <a:avLst/>
          </a:prstGeom>
          <a:noFill/>
        </p:spPr>
        <p:txBody>
          <a:bodyPr wrap="square" rtlCol="0">
            <a:spAutoFit/>
          </a:bodyPr>
          <a:lstStyle/>
          <a:p>
            <a:r>
              <a:rPr lang="en-US" dirty="0"/>
              <a:t>Approved uses include; sporting events, field trips, activities other than home to school/school to home. If the passenger capacity is 16 and above, a CDL is required with a P endorsement, ELDT is required, and the vehicle meets FMVSS school bus standards and VDOE specifications. </a:t>
            </a:r>
          </a:p>
          <a:p>
            <a:endParaRPr lang="en-US" dirty="0"/>
          </a:p>
        </p:txBody>
      </p:sp>
    </p:spTree>
    <p:extLst>
      <p:ext uri="{BB962C8B-B14F-4D97-AF65-F5344CB8AC3E}">
        <p14:creationId xmlns:p14="http://schemas.microsoft.com/office/powerpoint/2010/main" val="134494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5" name="Content Placeholder 4" descr="A picture containing road, transport, van, bus">
            <a:extLst>
              <a:ext uri="{FF2B5EF4-FFF2-40B4-BE49-F238E27FC236}">
                <a16:creationId xmlns:a16="http://schemas.microsoft.com/office/drawing/2014/main" id="{876A9CAD-6154-267D-4E48-78F16B224C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253" y="1047750"/>
            <a:ext cx="4514850" cy="2257425"/>
          </a:xfrm>
        </p:spPr>
      </p:pic>
      <p:sp>
        <p:nvSpPr>
          <p:cNvPr id="7" name="TextBox 6">
            <a:extLst>
              <a:ext uri="{FF2B5EF4-FFF2-40B4-BE49-F238E27FC236}">
                <a16:creationId xmlns:a16="http://schemas.microsoft.com/office/drawing/2014/main" id="{A861D930-268A-E3B5-40F4-A8582F8EE28A}"/>
              </a:ext>
            </a:extLst>
          </p:cNvPr>
          <p:cNvSpPr txBox="1"/>
          <p:nvPr/>
        </p:nvSpPr>
        <p:spPr>
          <a:xfrm>
            <a:off x="381000" y="1123950"/>
            <a:ext cx="4343400" cy="2308324"/>
          </a:xfrm>
          <a:prstGeom prst="rect">
            <a:avLst/>
          </a:prstGeom>
          <a:noFill/>
        </p:spPr>
        <p:txBody>
          <a:bodyPr wrap="square" rtlCol="0">
            <a:spAutoFit/>
          </a:bodyPr>
          <a:lstStyle/>
          <a:p>
            <a:r>
              <a:rPr lang="en-US" dirty="0"/>
              <a:t>Activity bus is not school bus yellow; it is not equipped with student warning lights, and it is not equipped with a crossing arm or stop arm. If the passenger capacity is 11-15 passengers a CDL is not required. Use applicable VDOE MFSAB training and bus must meet FMVSS school bus standards and VDOE specifications.</a:t>
            </a:r>
          </a:p>
        </p:txBody>
      </p:sp>
    </p:spTree>
    <p:extLst>
      <p:ext uri="{BB962C8B-B14F-4D97-AF65-F5344CB8AC3E}">
        <p14:creationId xmlns:p14="http://schemas.microsoft.com/office/powerpoint/2010/main" val="47841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 SCHOOL BUS </a:t>
            </a:r>
          </a:p>
        </p:txBody>
      </p:sp>
      <p:pic>
        <p:nvPicPr>
          <p:cNvPr id="5" name="Content Placeholder 4">
            <a:extLst>
              <a:ext uri="{FF2B5EF4-FFF2-40B4-BE49-F238E27FC236}">
                <a16:creationId xmlns:a16="http://schemas.microsoft.com/office/drawing/2014/main" id="{876A9CAD-6154-267D-4E48-78F16B224C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83012" y="1123950"/>
            <a:ext cx="3479988" cy="2257425"/>
          </a:xfrm>
        </p:spPr>
      </p:pic>
      <p:sp>
        <p:nvSpPr>
          <p:cNvPr id="7" name="TextBox 6">
            <a:extLst>
              <a:ext uri="{FF2B5EF4-FFF2-40B4-BE49-F238E27FC236}">
                <a16:creationId xmlns:a16="http://schemas.microsoft.com/office/drawing/2014/main" id="{A861D930-268A-E3B5-40F4-A8582F8EE28A}"/>
              </a:ext>
            </a:extLst>
          </p:cNvPr>
          <p:cNvSpPr txBox="1"/>
          <p:nvPr/>
        </p:nvSpPr>
        <p:spPr>
          <a:xfrm>
            <a:off x="381000" y="1123950"/>
            <a:ext cx="4343400" cy="2862322"/>
          </a:xfrm>
          <a:prstGeom prst="rect">
            <a:avLst/>
          </a:prstGeom>
          <a:noFill/>
        </p:spPr>
        <p:txBody>
          <a:bodyPr wrap="square" rtlCol="0">
            <a:spAutoFit/>
          </a:bodyPr>
          <a:lstStyle/>
          <a:p>
            <a:r>
              <a:rPr lang="en-US" dirty="0"/>
              <a:t>Type A School Bus is approved for ALL student transportation. 16 passengers and above, this bus is National School Bus Yellow, it is equipped with student warning lights, a stop arm and crossing arm. A CDL is required with a P and S endorsement, ELDT is required, and the vehicle must meet FMVSS school bus standards and VDOE specifications. </a:t>
            </a:r>
          </a:p>
          <a:p>
            <a:r>
              <a:rPr lang="en-US" dirty="0"/>
              <a:t> </a:t>
            </a:r>
          </a:p>
        </p:txBody>
      </p:sp>
    </p:spTree>
    <p:extLst>
      <p:ext uri="{BB962C8B-B14F-4D97-AF65-F5344CB8AC3E}">
        <p14:creationId xmlns:p14="http://schemas.microsoft.com/office/powerpoint/2010/main" val="313933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 School Bus </a:t>
            </a:r>
          </a:p>
        </p:txBody>
      </p:sp>
      <p:pic>
        <p:nvPicPr>
          <p:cNvPr id="1026" name="Picture 2">
            <a:extLst>
              <a:ext uri="{FF2B5EF4-FFF2-40B4-BE49-F238E27FC236}">
                <a16:creationId xmlns:a16="http://schemas.microsoft.com/office/drawing/2014/main" id="{BA5E278A-4FC5-0DED-A70E-01E247C59F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170498"/>
            <a:ext cx="3352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46C3ACC-27F1-649F-E853-A600E6696922}"/>
              </a:ext>
            </a:extLst>
          </p:cNvPr>
          <p:cNvSpPr txBox="1"/>
          <p:nvPr/>
        </p:nvSpPr>
        <p:spPr>
          <a:xfrm>
            <a:off x="3886200" y="1047750"/>
            <a:ext cx="4619412" cy="30777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If Type A school bus is designed to carry 11-15 passengers, a CDL is not required however, a S endorsement is required on standard driver's license. Drivers should be trained per 8VAC20-70-350 VDOE school bus driver curriculum. The vehicle must meet FMVSS school bus standards and VDOE specification.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rPr>
              <a:t>If vehicle is 10 passengers and below, a standard license with a S endorsement is required. Drivers should be trained per 8VAC20-70-350 VDOE school bus driver curriculum. Vehicle is not subject to FMVSS school bus standards or VDOE specification</a:t>
            </a:r>
            <a:r>
              <a:rPr lang="en-US" dirty="0">
                <a:solidFill>
                  <a:prstClr val="black"/>
                </a:solidFill>
                <a:latin typeface="Calibri"/>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72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5" name="Content Placeholder 4" descr="Graphical user interface">
            <a:extLst>
              <a:ext uri="{FF2B5EF4-FFF2-40B4-BE49-F238E27FC236}">
                <a16:creationId xmlns:a16="http://schemas.microsoft.com/office/drawing/2014/main" id="{E0AFAE03-1037-E760-3345-13ACDE747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200" y="1047750"/>
            <a:ext cx="2638793" cy="2248214"/>
          </a:xfrm>
        </p:spPr>
      </p:pic>
      <p:sp>
        <p:nvSpPr>
          <p:cNvPr id="3" name="TextBox 2">
            <a:extLst>
              <a:ext uri="{FF2B5EF4-FFF2-40B4-BE49-F238E27FC236}">
                <a16:creationId xmlns:a16="http://schemas.microsoft.com/office/drawing/2014/main" id="{2A12393B-4AFA-BA3F-02FB-F65B4AE3BD55}"/>
              </a:ext>
            </a:extLst>
          </p:cNvPr>
          <p:cNvSpPr txBox="1"/>
          <p:nvPr/>
        </p:nvSpPr>
        <p:spPr>
          <a:xfrm>
            <a:off x="533400" y="1200150"/>
            <a:ext cx="4495800" cy="2308324"/>
          </a:xfrm>
          <a:prstGeom prst="rect">
            <a:avLst/>
          </a:prstGeom>
          <a:noFill/>
        </p:spPr>
        <p:txBody>
          <a:bodyPr wrap="square" rtlCol="0">
            <a:spAutoFit/>
          </a:bodyPr>
          <a:lstStyle/>
          <a:p>
            <a:r>
              <a:rPr lang="en-US" dirty="0"/>
              <a:t>Before and after you drive, you must always perform a PRETRIP and a POST TRIP. </a:t>
            </a:r>
          </a:p>
          <a:p>
            <a:r>
              <a:rPr lang="en-US" dirty="0"/>
              <a:t>The pre-trip will consist of inspecting the vehicle for any defects. </a:t>
            </a:r>
          </a:p>
          <a:p>
            <a:r>
              <a:rPr lang="en-US" dirty="0"/>
              <a:t>The post trip will also consist of inspecting the vehicle for defects and give you the  opportunity to check for sleeping passengers or forgotten items. </a:t>
            </a:r>
          </a:p>
        </p:txBody>
      </p:sp>
    </p:spTree>
    <p:extLst>
      <p:ext uri="{BB962C8B-B14F-4D97-AF65-F5344CB8AC3E}">
        <p14:creationId xmlns:p14="http://schemas.microsoft.com/office/powerpoint/2010/main" val="384170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5" name="Content Placeholder 4" descr="First aid kit with solid fill">
            <a:extLst>
              <a:ext uri="{FF2B5EF4-FFF2-40B4-BE49-F238E27FC236}">
                <a16:creationId xmlns:a16="http://schemas.microsoft.com/office/drawing/2014/main" id="{E0AFAE03-1037-E760-3345-13ACDE747D23}"/>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72200" y="1047750"/>
            <a:ext cx="2638793" cy="2248214"/>
          </a:xfrm>
        </p:spPr>
      </p:pic>
      <p:sp>
        <p:nvSpPr>
          <p:cNvPr id="3" name="TextBox 2">
            <a:extLst>
              <a:ext uri="{FF2B5EF4-FFF2-40B4-BE49-F238E27FC236}">
                <a16:creationId xmlns:a16="http://schemas.microsoft.com/office/drawing/2014/main" id="{2A12393B-4AFA-BA3F-02FB-F65B4AE3BD55}"/>
              </a:ext>
            </a:extLst>
          </p:cNvPr>
          <p:cNvSpPr txBox="1"/>
          <p:nvPr/>
        </p:nvSpPr>
        <p:spPr>
          <a:xfrm>
            <a:off x="533400" y="1541638"/>
            <a:ext cx="4495800" cy="1754326"/>
          </a:xfrm>
          <a:prstGeom prst="rect">
            <a:avLst/>
          </a:prstGeom>
          <a:noFill/>
        </p:spPr>
        <p:txBody>
          <a:bodyPr wrap="square" rtlCol="0">
            <a:spAutoFit/>
          </a:bodyPr>
          <a:lstStyle/>
          <a:p>
            <a:r>
              <a:rPr lang="en-US" dirty="0"/>
              <a:t>Passenger safety is your priority.  Assuring that all passengers are aware of emergency equipment and exits. </a:t>
            </a:r>
          </a:p>
          <a:p>
            <a:endParaRPr lang="en-US" dirty="0"/>
          </a:p>
          <a:p>
            <a:r>
              <a:rPr lang="en-US" dirty="0"/>
              <a:t>Passenger conduct should also be addressed, prior to driving to avoid distracting behavior. </a:t>
            </a:r>
          </a:p>
        </p:txBody>
      </p:sp>
    </p:spTree>
    <p:extLst>
      <p:ext uri="{BB962C8B-B14F-4D97-AF65-F5344CB8AC3E}">
        <p14:creationId xmlns:p14="http://schemas.microsoft.com/office/powerpoint/2010/main" val="145089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1026" name="Picture 2" descr="Blog | Express Driving School">
            <a:extLst>
              <a:ext uri="{FF2B5EF4-FFF2-40B4-BE49-F238E27FC236}">
                <a16:creationId xmlns:a16="http://schemas.microsoft.com/office/drawing/2014/main" id="{05AB45D3-ECA0-1FC5-C3DA-BBB10A5212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33550"/>
            <a:ext cx="3429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AD5310-15AB-202C-D606-932D84D4AA3E}"/>
              </a:ext>
            </a:extLst>
          </p:cNvPr>
          <p:cNvSpPr txBox="1"/>
          <p:nvPr/>
        </p:nvSpPr>
        <p:spPr>
          <a:xfrm>
            <a:off x="4876800" y="1733550"/>
            <a:ext cx="3886200" cy="2308324"/>
          </a:xfrm>
          <a:prstGeom prst="rect">
            <a:avLst/>
          </a:prstGeom>
          <a:noFill/>
        </p:spPr>
        <p:txBody>
          <a:bodyPr wrap="square" rtlCol="0">
            <a:spAutoFit/>
          </a:bodyPr>
          <a:lstStyle/>
          <a:p>
            <a:r>
              <a:rPr lang="en-US" dirty="0"/>
              <a:t>Stay aware of your surroundings.</a:t>
            </a:r>
          </a:p>
          <a:p>
            <a:r>
              <a:rPr lang="en-US" dirty="0"/>
              <a:t>Anticipate what other drivers may do.</a:t>
            </a:r>
          </a:p>
          <a:p>
            <a:r>
              <a:rPr lang="en-US" dirty="0"/>
              <a:t>Stay focused, put away items that may cause a distraction, like a cell phone. </a:t>
            </a:r>
          </a:p>
          <a:p>
            <a:r>
              <a:rPr lang="en-US" dirty="0"/>
              <a:t>Drive with caution and always allow yourself a way out of a bad situation.</a:t>
            </a:r>
          </a:p>
          <a:p>
            <a:r>
              <a:rPr lang="en-US" dirty="0"/>
              <a:t>Follow the rules of the road and always expect the unexpected.  </a:t>
            </a:r>
          </a:p>
        </p:txBody>
      </p:sp>
      <p:sp>
        <p:nvSpPr>
          <p:cNvPr id="6" name="TextBox 5">
            <a:extLst>
              <a:ext uri="{FF2B5EF4-FFF2-40B4-BE49-F238E27FC236}">
                <a16:creationId xmlns:a16="http://schemas.microsoft.com/office/drawing/2014/main" id="{AEA3DF93-1EC7-C13A-BD92-AFA3EA3ED29C}"/>
              </a:ext>
            </a:extLst>
          </p:cNvPr>
          <p:cNvSpPr txBox="1"/>
          <p:nvPr/>
        </p:nvSpPr>
        <p:spPr>
          <a:xfrm>
            <a:off x="304800" y="5391150"/>
            <a:ext cx="7086600" cy="369332"/>
          </a:xfrm>
          <a:prstGeom prst="rect">
            <a:avLst/>
          </a:prstGeom>
          <a:noFill/>
        </p:spPr>
        <p:txBody>
          <a:bodyPr wrap="square" rtlCol="0">
            <a:spAutoFit/>
          </a:bodyPr>
          <a:lstStyle/>
          <a:p>
            <a:r>
              <a:rPr lang="en-US" dirty="0"/>
              <a:t>Section 3: Safe Driving Virginia Driver’s Manual </a:t>
            </a:r>
          </a:p>
        </p:txBody>
      </p:sp>
    </p:spTree>
    <p:extLst>
      <p:ext uri="{BB962C8B-B14F-4D97-AF65-F5344CB8AC3E}">
        <p14:creationId xmlns:p14="http://schemas.microsoft.com/office/powerpoint/2010/main" val="101464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Multifunction School Activity Bus</a:t>
            </a:r>
          </a:p>
        </p:txBody>
      </p:sp>
      <p:pic>
        <p:nvPicPr>
          <p:cNvPr id="2052" name="Picture 4">
            <a:extLst>
              <a:ext uri="{FF2B5EF4-FFF2-40B4-BE49-F238E27FC236}">
                <a16:creationId xmlns:a16="http://schemas.microsoft.com/office/drawing/2014/main" id="{6F91D294-1C64-05BF-5707-2125F3998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33450"/>
            <a:ext cx="45148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6" descr="A screenshot of a video game">
            <a:extLst>
              <a:ext uri="{FF2B5EF4-FFF2-40B4-BE49-F238E27FC236}">
                <a16:creationId xmlns:a16="http://schemas.microsoft.com/office/drawing/2014/main" id="{C059B723-347D-E004-289F-9003F4EE57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933450"/>
            <a:ext cx="3581400" cy="3094934"/>
          </a:xfrm>
        </p:spPr>
      </p:pic>
    </p:spTree>
    <p:extLst>
      <p:ext uri="{BB962C8B-B14F-4D97-AF65-F5344CB8AC3E}">
        <p14:creationId xmlns:p14="http://schemas.microsoft.com/office/powerpoint/2010/main" val="3782298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fl-blank-template (2).pptx" id="{7886F6AB-0828-4ADC-85DE-F46851979F7E}" vid="{10714FDE-7E7A-4860-988C-F7070AF18E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Master PPT 2020</Template>
  <TotalTime>524</TotalTime>
  <Words>733</Words>
  <Application>Microsoft Office PowerPoint</Application>
  <PresentationFormat>On-screen Show (16:9)</PresentationFormat>
  <Paragraphs>49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Multifunction School Activity Bus</vt:lpstr>
      <vt:lpstr>Multifunction School Activity Bus</vt:lpstr>
      <vt:lpstr>Multifunction School Activity Bus</vt:lpstr>
      <vt:lpstr>TYPE A SCHOOL BUS </vt:lpstr>
      <vt:lpstr>Type A School Bus </vt:lpstr>
      <vt:lpstr>Multifunction School Activity Bus</vt:lpstr>
      <vt:lpstr>Multifunction School Activity Bus</vt:lpstr>
      <vt:lpstr>Multifunction School Activity Bus</vt:lpstr>
      <vt:lpstr>Multifunction School Activity Bus</vt:lpstr>
      <vt:lpstr>Multifunction School Activity Bus</vt:lpstr>
      <vt:lpstr>Multifunction School Activity Bus</vt:lpstr>
      <vt:lpstr>Multifunction School Activity Bus</vt:lpstr>
      <vt:lpstr>Multifunction School Activity Bus</vt:lpstr>
      <vt:lpstr>Multifunction School Activity Bus</vt:lpstr>
      <vt:lpstr>Multifunction School Activity Bus</vt:lpstr>
      <vt:lpstr>Connect with VDOE</vt:lpstr>
      <vt:lpstr>Contact Information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Multifunction School Activity Bus</dc:title>
  <dc:creator>VITA Program</dc:creator>
  <cp:lastModifiedBy>Miller, Kerry (DOE)</cp:lastModifiedBy>
  <cp:revision>7</cp:revision>
  <dcterms:created xsi:type="dcterms:W3CDTF">2022-10-26T17:00:36Z</dcterms:created>
  <dcterms:modified xsi:type="dcterms:W3CDTF">2023-07-12T14:00:05Z</dcterms:modified>
</cp:coreProperties>
</file>