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97" r:id="rId3"/>
    <p:sldId id="283" r:id="rId4"/>
    <p:sldId id="257" r:id="rId5"/>
    <p:sldId id="258" r:id="rId6"/>
    <p:sldId id="259" r:id="rId7"/>
    <p:sldId id="260" r:id="rId8"/>
    <p:sldId id="261" r:id="rId9"/>
    <p:sldId id="262" r:id="rId10"/>
    <p:sldId id="284" r:id="rId11"/>
    <p:sldId id="263" r:id="rId12"/>
    <p:sldId id="264" r:id="rId13"/>
    <p:sldId id="265" r:id="rId14"/>
    <p:sldId id="266" r:id="rId15"/>
    <p:sldId id="267" r:id="rId16"/>
    <p:sldId id="268" r:id="rId17"/>
    <p:sldId id="269" r:id="rId18"/>
    <p:sldId id="270" r:id="rId19"/>
    <p:sldId id="285"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6" r:id="rId33"/>
    <p:sldId id="288" r:id="rId34"/>
    <p:sldId id="296" r:id="rId35"/>
    <p:sldId id="289" r:id="rId36"/>
    <p:sldId id="290" r:id="rId37"/>
    <p:sldId id="287" r:id="rId38"/>
    <p:sldId id="291" r:id="rId39"/>
    <p:sldId id="292" r:id="rId40"/>
    <p:sldId id="293" r:id="rId41"/>
    <p:sldId id="294" r:id="rId42"/>
    <p:sldId id="295" r:id="rId43"/>
  </p:sldIdLst>
  <p:sldSz cx="9144000" cy="6858000" type="screen4x3"/>
  <p:notesSz cx="7315200" cy="96012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9A37"/>
    <a:srgbClr val="007402"/>
    <a:srgbClr val="117700"/>
    <a:srgbClr val="A90F00"/>
    <a:srgbClr val="BB001A"/>
    <a:srgbClr val="FBCC2D"/>
    <a:srgbClr val="FBD173"/>
    <a:srgbClr val="FFBA3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42" autoAdjust="0"/>
    <p:restoredTop sz="94655" autoAdjust="0"/>
  </p:normalViewPr>
  <p:slideViewPr>
    <p:cSldViewPr snapToGrid="0" snapToObjects="1">
      <p:cViewPr>
        <p:scale>
          <a:sx n="75" d="100"/>
          <a:sy n="75" d="100"/>
        </p:scale>
        <p:origin x="-90" y="-102"/>
      </p:cViewPr>
      <p:guideLst>
        <p:guide orient="horz" pos="4319"/>
        <p:guide pos="5759"/>
      </p:guideLst>
    </p:cSldViewPr>
  </p:slideViewPr>
  <p:outlineViewPr>
    <p:cViewPr>
      <p:scale>
        <a:sx n="33" d="100"/>
        <a:sy n="33" d="100"/>
      </p:scale>
      <p:origin x="204" y="2595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86EFDD0-B31E-4F14-A9F2-9FEB1F959EB6}" type="datetimeFigureOut">
              <a:rPr lang="en-US"/>
              <a:pPr>
                <a:defRPr/>
              </a:pPr>
              <a:t>12/14/2011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5E9723-FD08-46EF-AD59-BD92CF1CCE9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48AE95-A41D-4BB3-A213-F3A60D444C83}" type="datetimeFigureOut">
              <a:rPr lang="en-US"/>
              <a:pPr>
                <a:defRPr/>
              </a:pPr>
              <a:t>12/14/2011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06AEEA-ACDD-4289-B2C6-BD7A029035B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2809CDB-47EC-48BA-BA56-A5824EDAEC27}" type="datetimeFigureOut">
              <a:rPr lang="en-US"/>
              <a:pPr>
                <a:defRPr/>
              </a:pPr>
              <a:t>12/14/2011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B03960-C7C5-4FBB-A671-D33076B1A49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D720027-3B12-4DC5-8AB3-C83ED38C8077}" type="datetimeFigureOut">
              <a:rPr lang="en-US"/>
              <a:pPr>
                <a:defRPr/>
              </a:pPr>
              <a:t>12/14/2011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80FBC7-EE4A-4029-B6DE-70C482C9FBC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CBF3D03-02CE-48F6-A6E3-2FBAB2C91007}" type="datetimeFigureOut">
              <a:rPr lang="en-US"/>
              <a:pPr>
                <a:defRPr/>
              </a:pPr>
              <a:t>12/14/2011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04AC6F9-97A7-4586-B67D-C0B3E740A59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E0B0AAB-97D7-4304-8E78-6483E74EF8FD}" type="datetimeFigureOut">
              <a:rPr lang="en-US"/>
              <a:pPr>
                <a:defRPr/>
              </a:pPr>
              <a:t>12/14/2011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6C029BD-6A4F-473D-84B8-C56F7732FBC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A21AED1-9DC3-417F-ACB3-9FA13EB4523F}" type="datetimeFigureOut">
              <a:rPr lang="en-US"/>
              <a:pPr>
                <a:defRPr/>
              </a:pPr>
              <a:t>12/14/2011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C1D4B3A-8189-44F7-BE88-057714CF495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E5D3951-EAC6-4FDF-9DD7-F95F8D032FB1}" type="datetimeFigureOut">
              <a:rPr lang="en-US"/>
              <a:pPr>
                <a:defRPr/>
              </a:pPr>
              <a:t>12/14/2011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77D0EB8-AD85-492B-9099-83C06C5F65B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870F906-A1D9-4C5C-9DD3-4029AD3DF34D}" type="datetimeFigureOut">
              <a:rPr lang="en-US"/>
              <a:pPr>
                <a:defRPr/>
              </a:pPr>
              <a:t>12/14/2011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2624D65-E01C-40DD-929B-7DFB0BD4256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EA34914-58FB-4444-809F-40A23114DE3C}" type="datetimeFigureOut">
              <a:rPr lang="en-US"/>
              <a:pPr>
                <a:defRPr/>
              </a:pPr>
              <a:t>12/14/2011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7C37F1-920A-4A99-A2B3-D40B1A27FD7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2F4D1F0-5336-4F1A-9BB0-DAA01BBFF096}" type="datetimeFigureOut">
              <a:rPr lang="en-US"/>
              <a:pPr>
                <a:defRPr/>
              </a:pPr>
              <a:t>12/14/2011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0C0C074-1A78-49A0-AB14-3C83CD9E82F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7D"/>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B4260FA4-A056-456F-BB3A-BDF9702DAA4A}" type="datetimeFigureOut">
              <a:rPr lang="en-US"/>
              <a:pPr>
                <a:defRPr/>
              </a:pPr>
              <a:t>12/14/2011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A9BB13C-5D37-4F2F-90D2-7717CDC5CD8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457200" indent="-457200" algn="l" defTabSz="457200" rtl="0" eaLnBrk="0" fontAlgn="base" hangingPunct="0">
        <a:spcBef>
          <a:spcPct val="20000"/>
        </a:spcBef>
        <a:spcAft>
          <a:spcPct val="0"/>
        </a:spcAft>
        <a:buClr>
          <a:srgbClr val="A90F00"/>
        </a:buClr>
        <a:buFont typeface="Arial" charset="0"/>
        <a:buChar char="•"/>
        <a:defRPr sz="3200" kern="1200">
          <a:solidFill>
            <a:schemeClr val="tx1"/>
          </a:solidFill>
          <a:latin typeface="+mn-lt"/>
          <a:ea typeface="+mn-ea"/>
          <a:cs typeface="+mn-cs"/>
        </a:defRPr>
      </a:lvl1pPr>
      <a:lvl2pPr marL="914400" indent="-457200" algn="l" defTabSz="457200" rtl="0" eaLnBrk="0" fontAlgn="base" hangingPunct="0">
        <a:spcBef>
          <a:spcPct val="20000"/>
        </a:spcBef>
        <a:spcAft>
          <a:spcPct val="0"/>
        </a:spcAft>
        <a:buClr>
          <a:srgbClr val="A90F00"/>
        </a:buClr>
        <a:buFont typeface="Arial" charset="0"/>
        <a:buChar char="•"/>
        <a:defRPr sz="2800" kern="1200">
          <a:solidFill>
            <a:schemeClr val="tx1"/>
          </a:solidFill>
          <a:latin typeface="+mn-lt"/>
          <a:ea typeface="+mn-ea"/>
          <a:cs typeface="+mn-cs"/>
        </a:defRPr>
      </a:lvl2pPr>
      <a:lvl3pPr marL="1257300" indent="-342900" algn="l" defTabSz="457200" rtl="0" eaLnBrk="0" fontAlgn="base" hangingPunct="0">
        <a:spcBef>
          <a:spcPct val="20000"/>
        </a:spcBef>
        <a:spcAft>
          <a:spcPct val="0"/>
        </a:spcAft>
        <a:buClr>
          <a:srgbClr val="A90F00"/>
        </a:buClr>
        <a:buFont typeface="Arial" charset="0"/>
        <a:buChar char="•"/>
        <a:defRPr sz="2400" kern="1200">
          <a:solidFill>
            <a:schemeClr val="tx1"/>
          </a:solidFill>
          <a:latin typeface="+mn-lt"/>
          <a:ea typeface="+mn-ea"/>
          <a:cs typeface="+mn-cs"/>
        </a:defRPr>
      </a:lvl3pPr>
      <a:lvl4pPr marL="1714500" indent="-342900" algn="l" defTabSz="457200" rtl="0" eaLnBrk="0" fontAlgn="base" hangingPunct="0">
        <a:spcBef>
          <a:spcPct val="20000"/>
        </a:spcBef>
        <a:spcAft>
          <a:spcPct val="0"/>
        </a:spcAft>
        <a:buClr>
          <a:srgbClr val="A90F00"/>
        </a:buClr>
        <a:buFont typeface="Arial" charset="0"/>
        <a:buChar char="•"/>
        <a:defRPr sz="2000" kern="1200">
          <a:solidFill>
            <a:schemeClr val="tx1"/>
          </a:solidFill>
          <a:latin typeface="+mn-lt"/>
          <a:ea typeface="+mn-ea"/>
          <a:cs typeface="+mn-cs"/>
        </a:defRPr>
      </a:lvl4pPr>
      <a:lvl5pPr marL="2171700" indent="-342900" algn="l" defTabSz="457200" rtl="0" eaLnBrk="0" fontAlgn="base" hangingPunct="0">
        <a:spcBef>
          <a:spcPct val="20000"/>
        </a:spcBef>
        <a:spcAft>
          <a:spcPct val="0"/>
        </a:spcAft>
        <a:buClr>
          <a:srgbClr val="A90F00"/>
        </a:buClr>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4.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90">
          <a:fgClr>
            <a:srgbClr val="FFF77D"/>
          </a:fgClr>
          <a:bgClr>
            <a:srgbClr val="FFFFFF"/>
          </a:bgClr>
        </a:pattFill>
        <a:effectLst/>
      </p:bgPr>
    </p:bg>
    <p:spTree>
      <p:nvGrpSpPr>
        <p:cNvPr id="1" name=""/>
        <p:cNvGrpSpPr/>
        <p:nvPr/>
      </p:nvGrpSpPr>
      <p:grpSpPr>
        <a:xfrm>
          <a:off x="0" y="0"/>
          <a:ext cx="0" cy="0"/>
          <a:chOff x="0" y="0"/>
          <a:chExt cx="0" cy="0"/>
        </a:xfrm>
      </p:grpSpPr>
      <p:sp>
        <p:nvSpPr>
          <p:cNvPr id="7" name="Rectangle 6"/>
          <p:cNvSpPr/>
          <p:nvPr/>
        </p:nvSpPr>
        <p:spPr>
          <a:xfrm>
            <a:off x="0" y="1887538"/>
            <a:ext cx="9144000" cy="728662"/>
          </a:xfrm>
          <a:prstGeom prst="rect">
            <a:avLst/>
          </a:prstGeom>
          <a:solidFill>
            <a:srgbClr val="009A3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7402"/>
              </a:solidFill>
            </a:endParaRPr>
          </a:p>
        </p:txBody>
      </p:sp>
      <p:sp>
        <p:nvSpPr>
          <p:cNvPr id="2" name="Title 1"/>
          <p:cNvSpPr>
            <a:spLocks noGrp="1"/>
          </p:cNvSpPr>
          <p:nvPr>
            <p:ph type="ctrTitle"/>
          </p:nvPr>
        </p:nvSpPr>
        <p:spPr>
          <a:xfrm>
            <a:off x="685800" y="4341813"/>
            <a:ext cx="7772400" cy="1470025"/>
          </a:xfrm>
        </p:spPr>
        <p:txBody>
          <a:bodyPr rtlCol="0">
            <a:normAutofit fontScale="90000"/>
          </a:bodyPr>
          <a:lstStyle/>
          <a:p>
            <a:pPr eaLnBrk="1" fontAlgn="auto" hangingPunct="1">
              <a:spcAft>
                <a:spcPts val="0"/>
              </a:spcAft>
              <a:defRPr/>
            </a:pPr>
            <a:r>
              <a:rPr lang="en-US" b="1" dirty="0" smtClean="0">
                <a:effectLst>
                  <a:outerShdw blurRad="50800" dist="38100" algn="tr" rotWithShape="0">
                    <a:prstClr val="black">
                      <a:alpha val="40000"/>
                    </a:prstClr>
                  </a:outerShdw>
                </a:effectLst>
              </a:rPr>
              <a:t>Elementary</a:t>
            </a:r>
            <a:r>
              <a:rPr lang="en-US" dirty="0" smtClean="0"/>
              <a:t> </a:t>
            </a:r>
            <a:r>
              <a:rPr lang="en-US" b="1" dirty="0" smtClean="0">
                <a:effectLst>
                  <a:outerShdw blurRad="50800" dist="38100" algn="tr" rotWithShape="0">
                    <a:prstClr val="black">
                      <a:alpha val="40000"/>
                    </a:prstClr>
                  </a:outerShdw>
                </a:effectLst>
              </a:rPr>
              <a:t>School</a:t>
            </a:r>
            <a:r>
              <a:rPr lang="en-US" dirty="0" smtClean="0"/>
              <a:t/>
            </a:r>
            <a:br>
              <a:rPr lang="en-US" dirty="0" smtClean="0"/>
            </a:br>
            <a:r>
              <a:rPr lang="en-US" b="1" dirty="0" smtClean="0">
                <a:effectLst>
                  <a:outerShdw blurRad="50800" dist="38100" algn="tr" rotWithShape="0">
                    <a:prstClr val="black">
                      <a:alpha val="40000"/>
                    </a:prstClr>
                  </a:outerShdw>
                </a:effectLst>
              </a:rPr>
              <a:t> Gun Safety</a:t>
            </a:r>
            <a:r>
              <a:rPr lang="en-US" dirty="0" smtClean="0"/>
              <a:t/>
            </a:r>
            <a:br>
              <a:rPr lang="en-US" dirty="0" smtClean="0"/>
            </a:br>
            <a:r>
              <a:rPr lang="en-US" b="1" dirty="0" smtClean="0">
                <a:effectLst>
                  <a:outerShdw blurRad="50800" dist="38100" algn="tr" rotWithShape="0">
                    <a:prstClr val="black">
                      <a:alpha val="40000"/>
                    </a:prstClr>
                  </a:outerShdw>
                </a:effectLst>
              </a:rPr>
              <a:t>Guidelines And Curriculum</a:t>
            </a:r>
            <a:br>
              <a:rPr lang="en-US" b="1" dirty="0" smtClean="0">
                <a:effectLst>
                  <a:outerShdw blurRad="50800" dist="38100" algn="tr" rotWithShape="0">
                    <a:prstClr val="black">
                      <a:alpha val="40000"/>
                    </a:prstClr>
                  </a:outerShdw>
                </a:effectLst>
              </a:rPr>
            </a:br>
            <a:r>
              <a:rPr lang="en-US" sz="3100" b="1" dirty="0" smtClean="0">
                <a:effectLst>
                  <a:outerShdw blurRad="50800" dist="38100" algn="tr" rotWithShape="0">
                    <a:prstClr val="black">
                      <a:alpha val="40000"/>
                    </a:prstClr>
                  </a:outerShdw>
                </a:effectLst>
              </a:rPr>
              <a:t>Commonwealth </a:t>
            </a:r>
            <a:r>
              <a:rPr lang="en-US" sz="3100" b="1" dirty="0">
                <a:effectLst>
                  <a:outerShdw blurRad="50800" dist="38100" algn="tr" rotWithShape="0">
                    <a:prstClr val="black">
                      <a:alpha val="40000"/>
                    </a:prstClr>
                  </a:outerShdw>
                </a:effectLst>
              </a:rPr>
              <a:t>of Virginia</a:t>
            </a:r>
            <a:r>
              <a:rPr lang="en-US" sz="4000" dirty="0"/>
              <a:t/>
            </a:r>
            <a:br>
              <a:rPr lang="en-US" sz="4000" dirty="0"/>
            </a:br>
            <a:r>
              <a:rPr lang="en-US" dirty="0"/>
              <a:t/>
            </a:r>
            <a:br>
              <a:rPr lang="en-US" dirty="0"/>
            </a:br>
            <a:endParaRPr lang="en-US" dirty="0"/>
          </a:p>
        </p:txBody>
      </p:sp>
      <p:sp>
        <p:nvSpPr>
          <p:cNvPr id="3" name="Subtitle 2"/>
          <p:cNvSpPr>
            <a:spLocks noGrp="1"/>
          </p:cNvSpPr>
          <p:nvPr>
            <p:ph type="subTitle" idx="1"/>
          </p:nvPr>
        </p:nvSpPr>
        <p:spPr>
          <a:xfrm>
            <a:off x="6142037" y="177800"/>
            <a:ext cx="2778125" cy="520700"/>
          </a:xfrm>
        </p:spPr>
        <p:txBody>
          <a:bodyPr rtlCol="0">
            <a:normAutofit/>
          </a:bodyPr>
          <a:lstStyle/>
          <a:p>
            <a:pPr algn="l" eaLnBrk="1" fontAlgn="auto" hangingPunct="1">
              <a:spcAft>
                <a:spcPts val="0"/>
              </a:spcAft>
              <a:buFont typeface="Arial"/>
              <a:buNone/>
              <a:defRPr/>
            </a:pPr>
            <a:r>
              <a:rPr lang="en-US" sz="1200" dirty="0" smtClean="0">
                <a:latin typeface="Courier New" pitchFamily="49" charset="0"/>
                <a:cs typeface="Courier New" pitchFamily="49" charset="0"/>
              </a:rPr>
              <a:t>Attachment A  to Superintendent. Memo 325</a:t>
            </a:r>
            <a:endParaRPr lang="en-US" sz="1200" dirty="0">
              <a:latin typeface="Courier New" pitchFamily="49" charset="0"/>
              <a:cs typeface="Courier New" pitchFamily="49" charset="0"/>
            </a:endParaRPr>
          </a:p>
        </p:txBody>
      </p:sp>
      <p:pic>
        <p:nvPicPr>
          <p:cNvPr id="2053" name="Picture 5" descr="finniganfox 2a.png"/>
          <p:cNvPicPr>
            <a:picLocks noChangeAspect="1"/>
          </p:cNvPicPr>
          <p:nvPr/>
        </p:nvPicPr>
        <p:blipFill>
          <a:blip r:embed="rId2"/>
          <a:srcRect/>
          <a:stretch>
            <a:fillRect/>
          </a:stretch>
        </p:blipFill>
        <p:spPr bwMode="auto">
          <a:xfrm>
            <a:off x="2816225" y="0"/>
            <a:ext cx="3325813" cy="3146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62438"/>
            <a:ext cx="8229600" cy="1143000"/>
          </a:xfrm>
        </p:spPr>
        <p:txBody>
          <a:bodyPr rtlCol="0">
            <a:normAutofit fontScale="90000"/>
          </a:bodyPr>
          <a:lstStyle/>
          <a:p>
            <a:pPr eaLnBrk="1" fontAlgn="auto" hangingPunct="1">
              <a:spcAft>
                <a:spcPts val="0"/>
              </a:spcAft>
              <a:defRPr/>
            </a:pPr>
            <a:r>
              <a:rPr lang="en-US" dirty="0"/>
              <a:t/>
            </a:r>
            <a:br>
              <a:rPr lang="en-US" dirty="0"/>
            </a:br>
            <a:r>
              <a:rPr lang="en-US" dirty="0"/>
              <a:t/>
            </a:r>
            <a:br>
              <a:rPr lang="en-US" dirty="0"/>
            </a:br>
            <a:r>
              <a:rPr lang="en-US" b="1" dirty="0"/>
              <a:t/>
            </a:r>
            <a:br>
              <a:rPr lang="en-US" b="1" dirty="0"/>
            </a:br>
            <a:endParaRPr lang="en-US" dirty="0"/>
          </a:p>
        </p:txBody>
      </p:sp>
      <p:sp>
        <p:nvSpPr>
          <p:cNvPr id="11267" name="Content Placeholder 2"/>
          <p:cNvSpPr>
            <a:spLocks noGrp="1"/>
          </p:cNvSpPr>
          <p:nvPr>
            <p:ph idx="1"/>
          </p:nvPr>
        </p:nvSpPr>
        <p:spPr>
          <a:xfrm>
            <a:off x="609600" y="5803900"/>
            <a:ext cx="8229600" cy="2290763"/>
          </a:xfrm>
        </p:spPr>
        <p:txBody>
          <a:bodyPr/>
          <a:lstStyle/>
          <a:p>
            <a:pPr eaLnBrk="1" hangingPunct="1"/>
            <a:endParaRPr lang="en-US" smtClean="0"/>
          </a:p>
        </p:txBody>
      </p:sp>
      <p:pic>
        <p:nvPicPr>
          <p:cNvPr id="11268" name="Picture 4" descr="finniganfox 2a.png"/>
          <p:cNvPicPr>
            <a:picLocks noChangeAspect="1"/>
          </p:cNvPicPr>
          <p:nvPr/>
        </p:nvPicPr>
        <p:blipFill>
          <a:blip r:embed="rId2"/>
          <a:srcRect/>
          <a:stretch>
            <a:fillRect/>
          </a:stretch>
        </p:blipFill>
        <p:spPr bwMode="auto">
          <a:xfrm>
            <a:off x="2908300" y="2901950"/>
            <a:ext cx="3327400" cy="3146425"/>
          </a:xfrm>
          <a:prstGeom prst="rect">
            <a:avLst/>
          </a:prstGeom>
          <a:noFill/>
          <a:ln w="9525">
            <a:noFill/>
            <a:miter lim="800000"/>
            <a:headEnd/>
            <a:tailEnd/>
          </a:ln>
        </p:spPr>
      </p:pic>
      <p:sp>
        <p:nvSpPr>
          <p:cNvPr id="6" name="Rectangle 5"/>
          <p:cNvSpPr/>
          <p:nvPr/>
        </p:nvSpPr>
        <p:spPr>
          <a:xfrm>
            <a:off x="0" y="474663"/>
            <a:ext cx="9144000" cy="728662"/>
          </a:xfrm>
          <a:prstGeom prst="rect">
            <a:avLst/>
          </a:prstGeom>
          <a:solidFill>
            <a:srgbClr val="009A3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7402"/>
              </a:solidFill>
            </a:endParaRPr>
          </a:p>
        </p:txBody>
      </p:sp>
      <p:sp>
        <p:nvSpPr>
          <p:cNvPr id="7" name="Title 1"/>
          <p:cNvSpPr txBox="1">
            <a:spLocks/>
          </p:cNvSpPr>
          <p:nvPr/>
        </p:nvSpPr>
        <p:spPr>
          <a:xfrm>
            <a:off x="434975" y="749300"/>
            <a:ext cx="8229600" cy="736600"/>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b="1" dirty="0" smtClean="0">
                <a:solidFill>
                  <a:srgbClr val="FFFFFF"/>
                </a:solidFill>
                <a:effectLst>
                  <a:outerShdw blurRad="50800" dist="38100" dir="2700000" algn="tl" rotWithShape="0">
                    <a:prstClr val="black">
                      <a:alpha val="40000"/>
                    </a:prstClr>
                  </a:outerShdw>
                </a:effectLst>
              </a:rPr>
              <a:t>FIRST GRADE</a:t>
            </a:r>
            <a:r>
              <a:rPr lang="en-US" b="1" dirty="0" smtClean="0">
                <a:solidFill>
                  <a:srgbClr val="FFFFFF"/>
                </a:solidFill>
              </a:rPr>
              <a:t/>
            </a:r>
            <a:br>
              <a:rPr lang="en-US" b="1" dirty="0" smtClean="0">
                <a:solidFill>
                  <a:srgbClr val="FFFFFF"/>
                </a:solidFill>
              </a:rPr>
            </a:br>
            <a:endParaRPr lang="en-US" dirty="0">
              <a:solidFill>
                <a:srgbClr val="FFFFFF"/>
              </a:solidFill>
            </a:endParaRPr>
          </a:p>
        </p:txBody>
      </p:sp>
      <p:sp>
        <p:nvSpPr>
          <p:cNvPr id="11271" name="Content Placeholder 2"/>
          <p:cNvSpPr txBox="1">
            <a:spLocks/>
          </p:cNvSpPr>
          <p:nvPr/>
        </p:nvSpPr>
        <p:spPr bwMode="auto">
          <a:xfrm>
            <a:off x="457200" y="1600200"/>
            <a:ext cx="8229600" cy="4525963"/>
          </a:xfrm>
          <a:prstGeom prst="rect">
            <a:avLst/>
          </a:prstGeom>
          <a:noFill/>
          <a:ln w="9525">
            <a:noFill/>
            <a:miter lim="800000"/>
            <a:headEnd/>
            <a:tailEnd/>
          </a:ln>
        </p:spPr>
        <p:txBody>
          <a:bodyPr/>
          <a:lstStyle/>
          <a:p>
            <a:pPr algn="ctr">
              <a:spcBef>
                <a:spcPct val="20000"/>
              </a:spcBef>
              <a:buClr>
                <a:srgbClr val="A90F00"/>
              </a:buClr>
              <a:buFont typeface="Arial" charset="0"/>
              <a:buNone/>
            </a:pPr>
            <a:r>
              <a:rPr lang="en-US" sz="4800" b="1">
                <a:latin typeface="Calibri" pitchFamily="34" charset="0"/>
              </a:rPr>
              <a:t> GUN SAFETY</a:t>
            </a:r>
            <a:r>
              <a:rPr lang="en-US" sz="4800">
                <a:latin typeface="Calibri" pitchFamily="34" charset="0"/>
              </a:rPr>
              <a:t> </a:t>
            </a:r>
            <a:r>
              <a:rPr lang="en-US" sz="4800" b="1">
                <a:latin typeface="Calibri" pitchFamily="34" charset="0"/>
              </a:rPr>
              <a:t>LESSON</a:t>
            </a:r>
            <a:endParaRPr lang="en-US" sz="4800">
              <a:latin typeface="Calibri" pitchFamily="34" charset="0"/>
            </a:endParaRPr>
          </a:p>
          <a:p>
            <a:pPr>
              <a:spcBef>
                <a:spcPct val="20000"/>
              </a:spcBef>
              <a:buClr>
                <a:srgbClr val="A90F00"/>
              </a:buClr>
              <a:buFont typeface="Arial" charset="0"/>
              <a:buNone/>
            </a:pPr>
            <a:endParaRPr lang="en-US" sz="3200">
              <a:latin typeface="Calibri"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19088"/>
            <a:ext cx="9144000" cy="727075"/>
          </a:xfrm>
          <a:prstGeom prst="rect">
            <a:avLst/>
          </a:prstGeom>
          <a:solidFill>
            <a:srgbClr val="009A3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7402"/>
              </a:solidFill>
            </a:endParaRPr>
          </a:p>
        </p:txBody>
      </p:sp>
      <p:sp>
        <p:nvSpPr>
          <p:cNvPr id="2" name="Title 1"/>
          <p:cNvSpPr>
            <a:spLocks noGrp="1"/>
          </p:cNvSpPr>
          <p:nvPr>
            <p:ph type="title"/>
          </p:nvPr>
        </p:nvSpPr>
        <p:spPr>
          <a:xfrm>
            <a:off x="457200" y="274638"/>
            <a:ext cx="8229600" cy="728662"/>
          </a:xfrm>
        </p:spPr>
        <p:txBody>
          <a:bodyPr rtlCol="0">
            <a:normAutofit fontScale="90000"/>
          </a:bodyPr>
          <a:lstStyle/>
          <a:p>
            <a:pPr eaLnBrk="1" fontAlgn="auto" hangingPunct="1">
              <a:spcAft>
                <a:spcPts val="0"/>
              </a:spcAft>
              <a:defRPr/>
            </a:pPr>
            <a:r>
              <a:rPr lang="en-US" b="1" dirty="0">
                <a:solidFill>
                  <a:srgbClr val="FFFFFF"/>
                </a:solidFill>
              </a:rPr>
              <a:t>PEOPLE WHO USE GUNS TO PROTECT</a:t>
            </a:r>
            <a:endParaRPr lang="en-US" dirty="0">
              <a:solidFill>
                <a:srgbClr val="FFFFFF"/>
              </a:solidFill>
            </a:endParaRPr>
          </a:p>
        </p:txBody>
      </p:sp>
      <p:sp>
        <p:nvSpPr>
          <p:cNvPr id="3" name="Content Placeholder 2"/>
          <p:cNvSpPr>
            <a:spLocks noGrp="1"/>
          </p:cNvSpPr>
          <p:nvPr>
            <p:ph idx="1"/>
          </p:nvPr>
        </p:nvSpPr>
        <p:spPr>
          <a:xfrm>
            <a:off x="381000" y="1679575"/>
            <a:ext cx="5003800" cy="4525963"/>
          </a:xfrm>
        </p:spPr>
        <p:txBody>
          <a:bodyPr rtlCol="0">
            <a:normAutofit/>
          </a:bodyPr>
          <a:lstStyle/>
          <a:p>
            <a:pPr marL="0" indent="0" eaLnBrk="1" fontAlgn="auto" hangingPunct="1">
              <a:spcAft>
                <a:spcPts val="0"/>
              </a:spcAft>
              <a:buClr>
                <a:srgbClr val="BB001A"/>
              </a:buClr>
              <a:buFont typeface="Arial"/>
              <a:buNone/>
              <a:defRPr/>
            </a:pPr>
            <a:r>
              <a:rPr lang="en-US" sz="2400" b="1" dirty="0">
                <a:solidFill>
                  <a:srgbClr val="BB001A"/>
                </a:solidFill>
                <a:effectLst>
                  <a:outerShdw blurRad="50800" dist="38100" dir="2700000" algn="tl" rotWithShape="0">
                    <a:prstClr val="black">
                      <a:alpha val="40000"/>
                    </a:prstClr>
                  </a:outerShdw>
                </a:effectLst>
              </a:rPr>
              <a:t>PEOPLE WHO USE GUNS TO </a:t>
            </a:r>
            <a:r>
              <a:rPr lang="en-US" sz="2400" b="1" dirty="0" smtClean="0">
                <a:solidFill>
                  <a:srgbClr val="BB001A"/>
                </a:solidFill>
                <a:effectLst>
                  <a:outerShdw blurRad="50800" dist="38100" dir="2700000" algn="tl" rotWithShape="0">
                    <a:prstClr val="black">
                      <a:alpha val="40000"/>
                    </a:prstClr>
                  </a:outerShdw>
                </a:effectLst>
              </a:rPr>
              <a:t>PROTECT</a:t>
            </a:r>
            <a:endParaRPr lang="en-US" sz="2400" dirty="0">
              <a:solidFill>
                <a:srgbClr val="BB001A"/>
              </a:solidFill>
              <a:effectLst>
                <a:outerShdw blurRad="50800" dist="38100" dir="2700000" algn="tl" rotWithShape="0">
                  <a:prstClr val="black">
                    <a:alpha val="40000"/>
                  </a:prstClr>
                </a:outerShdw>
              </a:effectLst>
            </a:endParaRPr>
          </a:p>
          <a:p>
            <a:pPr marL="0" indent="0" eaLnBrk="1" fontAlgn="auto" hangingPunct="1">
              <a:spcAft>
                <a:spcPts val="0"/>
              </a:spcAft>
              <a:buClr>
                <a:srgbClr val="BB001A"/>
              </a:buClr>
              <a:buFont typeface="Arial"/>
              <a:buNone/>
              <a:defRPr/>
            </a:pPr>
            <a:r>
              <a:rPr lang="en-US" sz="2000" b="1" dirty="0">
                <a:solidFill>
                  <a:srgbClr val="BB001A"/>
                </a:solidFill>
                <a:effectLst>
                  <a:outerShdw blurRad="50800" dist="38100" dir="2700000" algn="tl" rotWithShape="0">
                    <a:prstClr val="black">
                      <a:alpha val="40000"/>
                    </a:prstClr>
                  </a:outerShdw>
                </a:effectLst>
              </a:rPr>
              <a:t>Directions</a:t>
            </a:r>
            <a:endParaRPr lang="en-US" sz="2000" dirty="0">
              <a:solidFill>
                <a:srgbClr val="BB001A"/>
              </a:solidFill>
              <a:effectLst>
                <a:outerShdw blurRad="50800" dist="38100" dir="2700000" algn="tl" rotWithShape="0">
                  <a:prstClr val="black">
                    <a:alpha val="40000"/>
                  </a:prstClr>
                </a:outerShdw>
              </a:effectLst>
            </a:endParaRPr>
          </a:p>
          <a:p>
            <a:pPr eaLnBrk="1" fontAlgn="auto" hangingPunct="1">
              <a:spcAft>
                <a:spcPts val="0"/>
              </a:spcAft>
              <a:buClr>
                <a:srgbClr val="BB001A"/>
              </a:buClr>
              <a:buFont typeface="Arial"/>
              <a:buChar char="•"/>
              <a:defRPr/>
            </a:pPr>
            <a:r>
              <a:rPr lang="en-US" sz="2000" b="1" dirty="0"/>
              <a:t>Put a 1 in the box by the picture of the Security Guard</a:t>
            </a:r>
            <a:r>
              <a:rPr lang="en-US" sz="2000" b="1" dirty="0" smtClean="0"/>
              <a:t>.</a:t>
            </a:r>
            <a:endParaRPr lang="en-US" sz="2000" dirty="0"/>
          </a:p>
          <a:p>
            <a:pPr eaLnBrk="1" fontAlgn="auto" hangingPunct="1">
              <a:spcAft>
                <a:spcPts val="0"/>
              </a:spcAft>
              <a:buClr>
                <a:srgbClr val="BB001A"/>
              </a:buClr>
              <a:buFont typeface="Arial"/>
              <a:buChar char="•"/>
              <a:defRPr/>
            </a:pPr>
            <a:r>
              <a:rPr lang="en-US" sz="2000" b="1" dirty="0"/>
              <a:t>Put a 2 in the box by the picture of the Police Officer</a:t>
            </a:r>
            <a:r>
              <a:rPr lang="en-US" sz="2000" b="1" dirty="0" smtClean="0"/>
              <a:t>.</a:t>
            </a:r>
            <a:endParaRPr lang="en-US" sz="2000" dirty="0"/>
          </a:p>
          <a:p>
            <a:pPr eaLnBrk="1" fontAlgn="auto" hangingPunct="1">
              <a:spcAft>
                <a:spcPts val="0"/>
              </a:spcAft>
              <a:buClr>
                <a:srgbClr val="BB001A"/>
              </a:buClr>
              <a:buFont typeface="Arial"/>
              <a:buChar char="•"/>
              <a:defRPr/>
            </a:pPr>
            <a:r>
              <a:rPr lang="en-US" sz="2000" b="1" dirty="0"/>
              <a:t>Put a 3 in the box by the picture of the Park Ranger. </a:t>
            </a:r>
            <a:endParaRPr lang="en-US" sz="2000" dirty="0"/>
          </a:p>
          <a:p>
            <a:pPr eaLnBrk="1" fontAlgn="auto" hangingPunct="1">
              <a:spcAft>
                <a:spcPts val="0"/>
              </a:spcAft>
              <a:buClr>
                <a:srgbClr val="BB001A"/>
              </a:buClr>
              <a:buFont typeface="Arial"/>
              <a:buChar char="•"/>
              <a:defRPr/>
            </a:pPr>
            <a:r>
              <a:rPr lang="en-US" sz="2000" b="1" dirty="0"/>
              <a:t>Put a 4 in the box by the picture of the Soldier.</a:t>
            </a:r>
            <a:r>
              <a:rPr lang="en-US" sz="2000" dirty="0"/>
              <a:t> </a:t>
            </a:r>
          </a:p>
        </p:txBody>
      </p:sp>
      <p:pic>
        <p:nvPicPr>
          <p:cNvPr id="4" name="Picture 3"/>
          <p:cNvPicPr/>
          <p:nvPr/>
        </p:nvPicPr>
        <p:blipFill>
          <a:blip r:embed="rId2" cstate="print">
            <a:clrChange>
              <a:clrFrom>
                <a:srgbClr val="FFFFFF"/>
              </a:clrFrom>
              <a:clrTo>
                <a:srgbClr val="FFFFFF">
                  <a:alpha val="0"/>
                </a:srgbClr>
              </a:clrTo>
            </a:clrChange>
          </a:blip>
          <a:srcRect b="-4558"/>
          <a:stretch>
            <a:fillRect/>
          </a:stretch>
        </p:blipFill>
        <p:spPr bwMode="auto">
          <a:xfrm>
            <a:off x="5597290" y="1680317"/>
            <a:ext cx="3089513" cy="33319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211138"/>
            <a:ext cx="9144000" cy="728662"/>
          </a:xfrm>
          <a:prstGeom prst="rect">
            <a:avLst/>
          </a:prstGeom>
          <a:solidFill>
            <a:srgbClr val="009A3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7402"/>
              </a:solidFill>
            </a:endParaRPr>
          </a:p>
        </p:txBody>
      </p:sp>
      <p:sp>
        <p:nvSpPr>
          <p:cNvPr id="13315" name="Title 1"/>
          <p:cNvSpPr>
            <a:spLocks noGrp="1"/>
          </p:cNvSpPr>
          <p:nvPr>
            <p:ph type="title"/>
          </p:nvPr>
        </p:nvSpPr>
        <p:spPr>
          <a:xfrm>
            <a:off x="287338" y="274638"/>
            <a:ext cx="8620125" cy="1143000"/>
          </a:xfrm>
        </p:spPr>
        <p:txBody>
          <a:bodyPr/>
          <a:lstStyle/>
          <a:p>
            <a:pPr eaLnBrk="1" hangingPunct="1"/>
            <a:r>
              <a:rPr lang="en-US" sz="3600" b="1" smtClean="0">
                <a:solidFill>
                  <a:srgbClr val="FFFFFF"/>
                </a:solidFill>
              </a:rPr>
              <a:t>PEOPLE WHO SAFELY USE GUNS IN A SPORT</a:t>
            </a:r>
            <a:r>
              <a:rPr lang="en-US" sz="3600" b="1" i="1" smtClean="0"/>
              <a:t/>
            </a:r>
            <a:br>
              <a:rPr lang="en-US" sz="3600" b="1" i="1" smtClean="0"/>
            </a:br>
            <a:endParaRPr lang="en-US" sz="3600" smtClean="0"/>
          </a:p>
        </p:txBody>
      </p:sp>
      <p:sp>
        <p:nvSpPr>
          <p:cNvPr id="3" name="Content Placeholder 2"/>
          <p:cNvSpPr>
            <a:spLocks noGrp="1"/>
          </p:cNvSpPr>
          <p:nvPr>
            <p:ph idx="1"/>
          </p:nvPr>
        </p:nvSpPr>
        <p:spPr>
          <a:xfrm>
            <a:off x="457200" y="1417638"/>
            <a:ext cx="8229600" cy="1828800"/>
          </a:xfrm>
        </p:spPr>
        <p:txBody>
          <a:bodyPr rtlCol="0">
            <a:normAutofit/>
          </a:bodyPr>
          <a:lstStyle/>
          <a:p>
            <a:pPr marL="0" indent="0" eaLnBrk="1" fontAlgn="auto" hangingPunct="1">
              <a:spcAft>
                <a:spcPts val="0"/>
              </a:spcAft>
              <a:buFont typeface="Arial"/>
              <a:buNone/>
              <a:defRPr/>
            </a:pPr>
            <a:r>
              <a:rPr lang="en-US" sz="2800" b="1" dirty="0" smtClean="0">
                <a:solidFill>
                  <a:srgbClr val="A90F00"/>
                </a:solidFill>
              </a:rPr>
              <a:t>Directions</a:t>
            </a:r>
            <a:r>
              <a:rPr lang="en-US" sz="2800" b="1" dirty="0">
                <a:solidFill>
                  <a:srgbClr val="A90F00"/>
                </a:solidFill>
              </a:rPr>
              <a:t> </a:t>
            </a:r>
            <a:endParaRPr lang="en-US" sz="2800" dirty="0">
              <a:solidFill>
                <a:srgbClr val="A90F00"/>
              </a:solidFill>
            </a:endParaRPr>
          </a:p>
          <a:p>
            <a:pPr eaLnBrk="1" fontAlgn="auto" hangingPunct="1">
              <a:spcAft>
                <a:spcPts val="0"/>
              </a:spcAft>
              <a:buFont typeface="Arial"/>
              <a:buChar char="•"/>
              <a:defRPr/>
            </a:pPr>
            <a:r>
              <a:rPr lang="en-US" sz="2400" b="1" dirty="0"/>
              <a:t>Put an O in the box by the picture of the person target shooting. </a:t>
            </a:r>
            <a:r>
              <a:rPr lang="en-US" sz="2400" b="1" dirty="0" smtClean="0"/>
              <a:t> </a:t>
            </a:r>
            <a:endParaRPr lang="en-US" sz="2400" dirty="0"/>
          </a:p>
          <a:p>
            <a:pPr eaLnBrk="1" fontAlgn="auto" hangingPunct="1">
              <a:spcAft>
                <a:spcPts val="0"/>
              </a:spcAft>
              <a:buFont typeface="Arial"/>
              <a:buChar char="•"/>
              <a:defRPr/>
            </a:pPr>
            <a:r>
              <a:rPr lang="en-US" sz="2400" b="1" dirty="0"/>
              <a:t>Put an X in the box by the picture of the person hunting.</a:t>
            </a:r>
            <a:endParaRPr lang="en-US" sz="2400" dirty="0"/>
          </a:p>
          <a:p>
            <a:pPr eaLnBrk="1" fontAlgn="auto" hangingPunct="1">
              <a:spcAft>
                <a:spcPts val="0"/>
              </a:spcAft>
              <a:buFont typeface="Arial"/>
              <a:buChar char="•"/>
              <a:defRPr/>
            </a:pPr>
            <a:endParaRPr lang="en-US" sz="2400" dirty="0"/>
          </a:p>
        </p:txBody>
      </p:sp>
      <p:sp>
        <p:nvSpPr>
          <p:cNvPr id="13317" name="Rectangle 1"/>
          <p:cNvSpPr>
            <a:spLocks noChangeArrowheads="1"/>
          </p:cNvSpPr>
          <p:nvPr/>
        </p:nvSpPr>
        <p:spPr bwMode="auto">
          <a:xfrm>
            <a:off x="5048250" y="3667125"/>
            <a:ext cx="2289175" cy="2889250"/>
          </a:xfrm>
          <a:prstGeom prst="rect">
            <a:avLst/>
          </a:prstGeom>
          <a:solidFill>
            <a:srgbClr val="76923C"/>
          </a:solidFill>
          <a:ln w="9525">
            <a:solidFill>
              <a:srgbClr val="000000"/>
            </a:solidFill>
            <a:miter lim="800000"/>
            <a:headEnd/>
            <a:tailEnd/>
          </a:ln>
        </p:spPr>
        <p:txBody>
          <a:bodyPr/>
          <a:lstStyle/>
          <a:p>
            <a:endParaRPr lang="en-US">
              <a:latin typeface="Calibri" pitchFamily="34" charset="0"/>
            </a:endParaRPr>
          </a:p>
        </p:txBody>
      </p:sp>
      <p:sp>
        <p:nvSpPr>
          <p:cNvPr id="13318" name="Rectangle 2"/>
          <p:cNvSpPr>
            <a:spLocks noChangeArrowheads="1"/>
          </p:cNvSpPr>
          <p:nvPr/>
        </p:nvSpPr>
        <p:spPr bwMode="auto">
          <a:xfrm>
            <a:off x="1344613" y="3667125"/>
            <a:ext cx="2225675" cy="2889250"/>
          </a:xfrm>
          <a:prstGeom prst="rect">
            <a:avLst/>
          </a:prstGeom>
          <a:solidFill>
            <a:srgbClr val="76923C"/>
          </a:solidFill>
          <a:ln w="9525">
            <a:solidFill>
              <a:srgbClr val="000000"/>
            </a:solidFill>
            <a:miter lim="800000"/>
            <a:headEnd/>
            <a:tailEnd/>
          </a:ln>
        </p:spPr>
        <p:txBody>
          <a:bodyPr/>
          <a:lstStyle/>
          <a:p>
            <a:endParaRPr lang="en-US">
              <a:latin typeface="Calibri" pitchFamily="34" charset="0"/>
            </a:endParaRPr>
          </a:p>
        </p:txBody>
      </p:sp>
      <p:sp>
        <p:nvSpPr>
          <p:cNvPr id="13319" name="Rectangle 3"/>
          <p:cNvSpPr>
            <a:spLocks noChangeArrowheads="1"/>
          </p:cNvSpPr>
          <p:nvPr/>
        </p:nvSpPr>
        <p:spPr bwMode="auto">
          <a:xfrm>
            <a:off x="7750175" y="5792788"/>
            <a:ext cx="976313" cy="715962"/>
          </a:xfrm>
          <a:prstGeom prst="rect">
            <a:avLst/>
          </a:prstGeom>
          <a:solidFill>
            <a:srgbClr val="FFFFFF"/>
          </a:solidFill>
          <a:ln w="19050">
            <a:solidFill>
              <a:srgbClr val="000000"/>
            </a:solidFill>
            <a:miter lim="800000"/>
            <a:headEnd/>
            <a:tailEnd/>
          </a:ln>
        </p:spPr>
        <p:txBody>
          <a:bodyPr/>
          <a:lstStyle/>
          <a:p>
            <a:endParaRPr lang="en-US">
              <a:latin typeface="Calibri" pitchFamily="34" charset="0"/>
            </a:endParaRPr>
          </a:p>
        </p:txBody>
      </p:sp>
      <p:sp>
        <p:nvSpPr>
          <p:cNvPr id="13320" name="Rectangle 4"/>
          <p:cNvSpPr>
            <a:spLocks noChangeArrowheads="1"/>
          </p:cNvSpPr>
          <p:nvPr/>
        </p:nvSpPr>
        <p:spPr bwMode="auto">
          <a:xfrm>
            <a:off x="3803650" y="5792788"/>
            <a:ext cx="944563" cy="715962"/>
          </a:xfrm>
          <a:prstGeom prst="rect">
            <a:avLst/>
          </a:prstGeom>
          <a:solidFill>
            <a:srgbClr val="FFFFFF"/>
          </a:solidFill>
          <a:ln w="19050">
            <a:solidFill>
              <a:srgbClr val="000000"/>
            </a:solidFill>
            <a:miter lim="800000"/>
            <a:headEnd/>
            <a:tailEnd/>
          </a:ln>
        </p:spPr>
        <p:txBody>
          <a:bodyPr/>
          <a:lstStyle/>
          <a:p>
            <a:endParaRPr lang="en-US">
              <a:latin typeface="Calibri" pitchFamily="34" charset="0"/>
            </a:endParaRPr>
          </a:p>
        </p:txBody>
      </p:sp>
      <p:pic>
        <p:nvPicPr>
          <p:cNvPr id="13321" name="Picture 0" descr="Description: blonde hunter.TIF"/>
          <p:cNvPicPr>
            <a:picLocks noChangeAspect="1" noChangeArrowheads="1"/>
          </p:cNvPicPr>
          <p:nvPr/>
        </p:nvPicPr>
        <p:blipFill>
          <a:blip r:embed="rId2"/>
          <a:srcRect/>
          <a:stretch>
            <a:fillRect/>
          </a:stretch>
        </p:blipFill>
        <p:spPr bwMode="auto">
          <a:xfrm>
            <a:off x="1533525" y="3843338"/>
            <a:ext cx="1928813" cy="2665412"/>
          </a:xfrm>
          <a:prstGeom prst="rect">
            <a:avLst/>
          </a:prstGeom>
          <a:noFill/>
          <a:ln w="9525">
            <a:noFill/>
            <a:miter lim="800000"/>
            <a:headEnd/>
            <a:tailEnd/>
          </a:ln>
        </p:spPr>
      </p:pic>
      <p:pic>
        <p:nvPicPr>
          <p:cNvPr id="13322" name="Picture 38"/>
          <p:cNvPicPr>
            <a:picLocks noChangeAspect="1" noChangeArrowheads="1"/>
          </p:cNvPicPr>
          <p:nvPr/>
        </p:nvPicPr>
        <p:blipFill>
          <a:blip r:embed="rId3"/>
          <a:srcRect/>
          <a:stretch>
            <a:fillRect/>
          </a:stretch>
        </p:blipFill>
        <p:spPr bwMode="auto">
          <a:xfrm>
            <a:off x="5208588" y="3843338"/>
            <a:ext cx="1995487" cy="2665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25425"/>
            <a:ext cx="9144000" cy="727075"/>
          </a:xfrm>
          <a:prstGeom prst="rect">
            <a:avLst/>
          </a:prstGeom>
          <a:solidFill>
            <a:srgbClr val="009A3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7402"/>
              </a:solidFill>
            </a:endParaRPr>
          </a:p>
        </p:txBody>
      </p:sp>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dirty="0">
                <a:solidFill>
                  <a:schemeClr val="bg1"/>
                </a:solidFill>
              </a:rPr>
              <a:t>THE BOX</a:t>
            </a:r>
            <a:r>
              <a:rPr lang="en-US" b="1" i="1" dirty="0">
                <a:solidFill>
                  <a:schemeClr val="bg1"/>
                </a:solidFill>
              </a:rPr>
              <a:t/>
            </a:r>
            <a:br>
              <a:rPr lang="en-US" b="1" i="1" dirty="0">
                <a:solidFill>
                  <a:schemeClr val="bg1"/>
                </a:solidFill>
              </a:rPr>
            </a:br>
            <a:endParaRPr lang="en-US" dirty="0">
              <a:solidFill>
                <a:schemeClr val="bg1"/>
              </a:solidFill>
            </a:endParaRPr>
          </a:p>
        </p:txBody>
      </p:sp>
      <p:sp>
        <p:nvSpPr>
          <p:cNvPr id="14340" name="Content Placeholder 2"/>
          <p:cNvSpPr>
            <a:spLocks noGrp="1"/>
          </p:cNvSpPr>
          <p:nvPr>
            <p:ph idx="1"/>
          </p:nvPr>
        </p:nvSpPr>
        <p:spPr>
          <a:xfrm>
            <a:off x="254000" y="2097088"/>
            <a:ext cx="3817938" cy="2043112"/>
          </a:xfrm>
        </p:spPr>
        <p:txBody>
          <a:bodyPr/>
          <a:lstStyle/>
          <a:p>
            <a:pPr marL="0" indent="0" eaLnBrk="1" hangingPunct="1">
              <a:lnSpc>
                <a:spcPct val="120000"/>
              </a:lnSpc>
              <a:buFont typeface="Arial" charset="0"/>
              <a:buNone/>
            </a:pPr>
            <a:r>
              <a:rPr lang="en-US" b="1" smtClean="0"/>
              <a:t>Johnny and Mia are riding bikes in their neighborhood. </a:t>
            </a:r>
            <a:endParaRPr lang="en-US" smtClean="0"/>
          </a:p>
        </p:txBody>
      </p:sp>
      <p:pic>
        <p:nvPicPr>
          <p:cNvPr id="14341" name="Picture 3" descr="sfFFgunsafety-1st_strybrd-pg1.jpg"/>
          <p:cNvPicPr>
            <a:picLocks noChangeAspect="1" noChangeArrowheads="1"/>
          </p:cNvPicPr>
          <p:nvPr/>
        </p:nvPicPr>
        <p:blipFill>
          <a:blip r:embed="rId2"/>
          <a:srcRect t="9062" r="478" b="13351"/>
          <a:stretch>
            <a:fillRect/>
          </a:stretch>
        </p:blipFill>
        <p:spPr bwMode="auto">
          <a:xfrm>
            <a:off x="4170363" y="1309688"/>
            <a:ext cx="4759325" cy="3567112"/>
          </a:xfrm>
          <a:prstGeom prst="rect">
            <a:avLst/>
          </a:prstGeom>
          <a:noFill/>
          <a:ln w="9525">
            <a:noFill/>
            <a:miter lim="800000"/>
            <a:headEnd/>
            <a:tailEnd/>
          </a:ln>
        </p:spPr>
      </p:pic>
      <p:sp>
        <p:nvSpPr>
          <p:cNvPr id="5" name="AutoShape 1"/>
          <p:cNvSpPr>
            <a:spLocks noChangeArrowheads="1"/>
          </p:cNvSpPr>
          <p:nvPr/>
        </p:nvSpPr>
        <p:spPr bwMode="auto">
          <a:xfrm>
            <a:off x="5272088" y="3190875"/>
            <a:ext cx="100012" cy="530225"/>
          </a:xfrm>
          <a:prstGeom prst="moon">
            <a:avLst>
              <a:gd name="adj" fmla="val 50000"/>
            </a:avLst>
          </a:prstGeom>
          <a:solidFill>
            <a:srgbClr val="000000"/>
          </a:solidFill>
          <a:ln w="38100">
            <a:solidFill>
              <a:srgbClr val="000000"/>
            </a:solidFill>
            <a:miter lim="800000"/>
            <a:headEnd/>
            <a:tailEnd/>
          </a:ln>
          <a:effectLst>
            <a:outerShdw blurRad="63500" dist="29783" dir="3885598" algn="ctr" rotWithShape="0">
              <a:srgbClr val="7F7F7F">
                <a:alpha val="50000"/>
              </a:srgbClr>
            </a:outerShdw>
          </a:effectLst>
        </p:spPr>
        <p:txBody>
          <a:bodyPr/>
          <a:lstStyle/>
          <a:p>
            <a:pPr fontAlgn="auto">
              <a:spcBef>
                <a:spcPts val="0"/>
              </a:spcBef>
              <a:spcAft>
                <a:spcPts val="0"/>
              </a:spcAft>
              <a:defRPr/>
            </a:pPr>
            <a:endParaRPr lang="en-US">
              <a:latin typeface="+mn-lt"/>
            </a:endParaRPr>
          </a:p>
        </p:txBody>
      </p:sp>
      <p:sp>
        <p:nvSpPr>
          <p:cNvPr id="7" name="AutoShape 2"/>
          <p:cNvSpPr>
            <a:spLocks noChangeArrowheads="1"/>
          </p:cNvSpPr>
          <p:nvPr/>
        </p:nvSpPr>
        <p:spPr bwMode="auto">
          <a:xfrm>
            <a:off x="6931025" y="3287713"/>
            <a:ext cx="157163" cy="588962"/>
          </a:xfrm>
          <a:prstGeom prst="moon">
            <a:avLst>
              <a:gd name="adj" fmla="val 50000"/>
            </a:avLst>
          </a:prstGeom>
          <a:solidFill>
            <a:srgbClr val="000000"/>
          </a:solidFill>
          <a:ln w="38100">
            <a:solidFill>
              <a:srgbClr val="000000"/>
            </a:solidFill>
            <a:miter lim="800000"/>
            <a:headEnd/>
            <a:tailEnd/>
          </a:ln>
          <a:effectLst>
            <a:outerShdw blurRad="63500" dist="29783" dir="3885598" algn="ctr" rotWithShape="0">
              <a:srgbClr val="7F7F7F">
                <a:alpha val="50000"/>
              </a:srgbClr>
            </a:outerShdw>
          </a:effectLst>
        </p:spPr>
        <p:txBody>
          <a:bodyPr/>
          <a:lstStyle/>
          <a:p>
            <a:pPr fontAlgn="auto">
              <a:spcBef>
                <a:spcPts val="0"/>
              </a:spcBef>
              <a:spcAft>
                <a:spcPts val="0"/>
              </a:spcAft>
              <a:defRPr/>
            </a:pPr>
            <a:endParaRPr lang="en-US">
              <a:latin typeface="+mn-l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endParaRPr lang="en-US" smtClean="0"/>
          </a:p>
        </p:txBody>
      </p:sp>
      <p:sp>
        <p:nvSpPr>
          <p:cNvPr id="3" name="Content Placeholder 2"/>
          <p:cNvSpPr>
            <a:spLocks noGrp="1"/>
          </p:cNvSpPr>
          <p:nvPr>
            <p:ph idx="1"/>
          </p:nvPr>
        </p:nvSpPr>
        <p:spPr>
          <a:xfrm>
            <a:off x="998538" y="5676900"/>
            <a:ext cx="7688262" cy="1135063"/>
          </a:xfrm>
        </p:spPr>
        <p:txBody>
          <a:bodyPr rtlCol="0">
            <a:normAutofit fontScale="85000" lnSpcReduction="10000"/>
          </a:bodyPr>
          <a:lstStyle/>
          <a:p>
            <a:pPr marL="0" indent="0" eaLnBrk="1" fontAlgn="auto" hangingPunct="1">
              <a:lnSpc>
                <a:spcPct val="110000"/>
              </a:lnSpc>
              <a:spcAft>
                <a:spcPts val="0"/>
              </a:spcAft>
              <a:buFont typeface="Arial"/>
              <a:buNone/>
              <a:defRPr/>
            </a:pPr>
            <a:r>
              <a:rPr lang="en-US" b="1" dirty="0"/>
              <a:t>Johnny’s older brother, Fred, rides towards them.  Fred asks them if they want to see something.</a:t>
            </a:r>
            <a:r>
              <a:rPr lang="en-US" dirty="0"/>
              <a:t> </a:t>
            </a:r>
          </a:p>
        </p:txBody>
      </p:sp>
      <p:pic>
        <p:nvPicPr>
          <p:cNvPr id="4" name="Picture 3" descr="sfFFgunsafety-1st_strybrd-pg2_2.jpg"/>
          <p:cNvPicPr/>
          <p:nvPr/>
        </p:nvPicPr>
        <p:blipFill>
          <a:blip r:embed="rId2" cstate="print"/>
          <a:srcRect t="12180" r="2164" b="14738"/>
          <a:stretch>
            <a:fillRect/>
          </a:stretch>
        </p:blipFill>
        <p:spPr>
          <a:xfrm>
            <a:off x="1417475" y="541853"/>
            <a:ext cx="6309055" cy="49276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AutoShape 1"/>
          <p:cNvSpPr>
            <a:spLocks noChangeArrowheads="1"/>
          </p:cNvSpPr>
          <p:nvPr/>
        </p:nvSpPr>
        <p:spPr bwMode="auto">
          <a:xfrm rot="10800000">
            <a:off x="6713538" y="2865438"/>
            <a:ext cx="287337" cy="865187"/>
          </a:xfrm>
          <a:prstGeom prst="moon">
            <a:avLst>
              <a:gd name="adj" fmla="val 50000"/>
            </a:avLst>
          </a:prstGeom>
          <a:solidFill>
            <a:srgbClr val="000000"/>
          </a:solidFill>
          <a:ln>
            <a:noFill/>
          </a:ln>
          <a:effectLst>
            <a:outerShdw blurRad="63500" dist="29783" dir="3885598" algn="ctr" rotWithShape="0">
              <a:srgbClr val="7F7F7F">
                <a:alpha val="50000"/>
              </a:srgbClr>
            </a:outerShdw>
          </a:effectLst>
          <a:extLst>
            <a:ext uri="{91240B29-F687-4f45-9708-019B960494DF}"/>
          </a:extLst>
        </p:spPr>
        <p:txBody>
          <a:bodyPr/>
          <a:lstStyle/>
          <a:p>
            <a:pPr fontAlgn="auto">
              <a:spcBef>
                <a:spcPts val="0"/>
              </a:spcBef>
              <a:spcAft>
                <a:spcPts val="0"/>
              </a:spcAft>
              <a:defRPr/>
            </a:pPr>
            <a:endParaRPr lang="en-US">
              <a:latin typeface="+mn-lt"/>
            </a:endParaRPr>
          </a:p>
        </p:txBody>
      </p:sp>
      <p:sp>
        <p:nvSpPr>
          <p:cNvPr id="6" name="AutoShape 2"/>
          <p:cNvSpPr>
            <a:spLocks noChangeArrowheads="1"/>
          </p:cNvSpPr>
          <p:nvPr/>
        </p:nvSpPr>
        <p:spPr bwMode="auto">
          <a:xfrm rot="21000000">
            <a:off x="2076450" y="3135313"/>
            <a:ext cx="287338" cy="919162"/>
          </a:xfrm>
          <a:prstGeom prst="moon">
            <a:avLst>
              <a:gd name="adj" fmla="val 50000"/>
            </a:avLst>
          </a:prstGeom>
          <a:solidFill>
            <a:srgbClr val="000000"/>
          </a:solidFill>
          <a:ln>
            <a:noFill/>
          </a:ln>
          <a:effectLst>
            <a:outerShdw blurRad="63500" dist="29783" dir="3885598" algn="ctr" rotWithShape="0">
              <a:srgbClr val="7F7F7F">
                <a:alpha val="50000"/>
              </a:srgbClr>
            </a:outerShdw>
          </a:effectLst>
          <a:extLst>
            <a:ext uri="{91240B29-F687-4f45-9708-019B960494DF}"/>
          </a:extLst>
        </p:spPr>
        <p:txBody>
          <a:bodyPr/>
          <a:lstStyle/>
          <a:p>
            <a:pPr fontAlgn="auto">
              <a:spcBef>
                <a:spcPts val="0"/>
              </a:spcBef>
              <a:spcAft>
                <a:spcPts val="0"/>
              </a:spcAft>
              <a:defRPr/>
            </a:pPr>
            <a:endParaRPr lang="en-US">
              <a:latin typeface="+mn-lt"/>
            </a:endParaRPr>
          </a:p>
        </p:txBody>
      </p:sp>
      <p:sp>
        <p:nvSpPr>
          <p:cNvPr id="7" name="AutoShape 3"/>
          <p:cNvSpPr>
            <a:spLocks noChangeArrowheads="1"/>
          </p:cNvSpPr>
          <p:nvPr/>
        </p:nvSpPr>
        <p:spPr bwMode="auto">
          <a:xfrm>
            <a:off x="3386138" y="3022600"/>
            <a:ext cx="219075" cy="895350"/>
          </a:xfrm>
          <a:prstGeom prst="moon">
            <a:avLst>
              <a:gd name="adj" fmla="val 50000"/>
            </a:avLst>
          </a:prstGeom>
          <a:solidFill>
            <a:srgbClr val="000000"/>
          </a:solidFill>
          <a:ln>
            <a:noFill/>
          </a:ln>
          <a:effectLst>
            <a:outerShdw blurRad="63500" dist="29783" dir="3885598" algn="ctr" rotWithShape="0">
              <a:srgbClr val="7F7F7F">
                <a:alpha val="50000"/>
              </a:srgbClr>
            </a:outerShdw>
          </a:effectLst>
          <a:extLst>
            <a:ext uri="{91240B29-F687-4f45-9708-019B960494DF}"/>
          </a:extLst>
        </p:spPr>
        <p:txBody>
          <a:bodyPr/>
          <a:lstStyle/>
          <a:p>
            <a:pPr fontAlgn="auto">
              <a:spcBef>
                <a:spcPts val="0"/>
              </a:spcBef>
              <a:spcAft>
                <a:spcPts val="0"/>
              </a:spcAft>
              <a:defRPr/>
            </a:pPr>
            <a:endParaRPr lang="en-US">
              <a:latin typeface="+mn-l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endParaRPr lang="en-US" smtClean="0"/>
          </a:p>
        </p:txBody>
      </p:sp>
      <p:sp>
        <p:nvSpPr>
          <p:cNvPr id="16387" name="Content Placeholder 2"/>
          <p:cNvSpPr>
            <a:spLocks noGrp="1"/>
          </p:cNvSpPr>
          <p:nvPr>
            <p:ph idx="1"/>
          </p:nvPr>
        </p:nvSpPr>
        <p:spPr>
          <a:xfrm>
            <a:off x="457200" y="5683250"/>
            <a:ext cx="8229600" cy="1441450"/>
          </a:xfrm>
        </p:spPr>
        <p:txBody>
          <a:bodyPr/>
          <a:lstStyle/>
          <a:p>
            <a:pPr marL="0" indent="0" eaLnBrk="1" hangingPunct="1">
              <a:buFont typeface="Arial" charset="0"/>
              <a:buNone/>
            </a:pPr>
            <a:r>
              <a:rPr lang="en-US" sz="2400" b="1" smtClean="0"/>
              <a:t>The children get off their bikes.  Fred opens his backpack and takes out a box.  He removes the lid off the box, and there is a gun! </a:t>
            </a:r>
            <a:endParaRPr lang="en-US" sz="2400" smtClean="0"/>
          </a:p>
        </p:txBody>
      </p:sp>
      <p:pic>
        <p:nvPicPr>
          <p:cNvPr id="4" name="Picture 3" descr="sfFFgunsafety-1st_strybrd-pg3_3.jpg"/>
          <p:cNvPicPr/>
          <p:nvPr/>
        </p:nvPicPr>
        <p:blipFill>
          <a:blip r:embed="rId2" cstate="print"/>
          <a:srcRect t="18212" r="937" b="16914"/>
          <a:stretch>
            <a:fillRect/>
          </a:stretch>
        </p:blipFill>
        <p:spPr>
          <a:xfrm>
            <a:off x="1279726" y="477840"/>
            <a:ext cx="6584553" cy="50510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389" name="AutoShape 1"/>
          <p:cNvSpPr>
            <a:spLocks noChangeArrowheads="1"/>
          </p:cNvSpPr>
          <p:nvPr/>
        </p:nvSpPr>
        <p:spPr bwMode="auto">
          <a:xfrm rot="10800000">
            <a:off x="6800850" y="2003425"/>
            <a:ext cx="409575" cy="2278063"/>
          </a:xfrm>
          <a:prstGeom prst="moon">
            <a:avLst>
              <a:gd name="adj" fmla="val 50000"/>
            </a:avLst>
          </a:prstGeom>
          <a:solidFill>
            <a:srgbClr val="000000"/>
          </a:solidFill>
          <a:ln w="9525">
            <a:solidFill>
              <a:srgbClr val="000000"/>
            </a:solidFill>
            <a:miter lim="800000"/>
            <a:headEnd/>
            <a:tailEnd/>
          </a:ln>
        </p:spPr>
        <p:txBody>
          <a:bodyPr/>
          <a:lstStyle/>
          <a:p>
            <a:endParaRPr lang="en-US">
              <a:latin typeface="Calibri"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endParaRPr lang="en-US" smtClean="0"/>
          </a:p>
        </p:txBody>
      </p:sp>
      <p:sp>
        <p:nvSpPr>
          <p:cNvPr id="3" name="Content Placeholder 2"/>
          <p:cNvSpPr>
            <a:spLocks noGrp="1"/>
          </p:cNvSpPr>
          <p:nvPr>
            <p:ph idx="1"/>
          </p:nvPr>
        </p:nvSpPr>
        <p:spPr>
          <a:xfrm>
            <a:off x="635000" y="5595938"/>
            <a:ext cx="8229600" cy="1262062"/>
          </a:xfrm>
        </p:spPr>
        <p:txBody>
          <a:bodyPr rtlCol="0">
            <a:normAutofit/>
          </a:bodyPr>
          <a:lstStyle/>
          <a:p>
            <a:pPr marL="0" indent="0" eaLnBrk="1" fontAlgn="auto" hangingPunct="1">
              <a:spcAft>
                <a:spcPts val="0"/>
              </a:spcAft>
              <a:buFont typeface="Arial"/>
              <a:buNone/>
              <a:defRPr/>
            </a:pPr>
            <a:r>
              <a:rPr lang="en-US" sz="2400" b="1" dirty="0"/>
              <a:t>Mia tells Johnny they should  leave the gun alone and not touch it.  The children decide to leave and go tell an adult.  </a:t>
            </a:r>
            <a:endParaRPr lang="en-US" sz="2400" dirty="0"/>
          </a:p>
          <a:p>
            <a:pPr eaLnBrk="1" fontAlgn="auto" hangingPunct="1">
              <a:spcAft>
                <a:spcPts val="0"/>
              </a:spcAft>
              <a:buFont typeface="Arial"/>
              <a:buChar char="•"/>
              <a:defRPr/>
            </a:pPr>
            <a:endParaRPr lang="en-US" sz="2400" dirty="0"/>
          </a:p>
        </p:txBody>
      </p:sp>
      <p:pic>
        <p:nvPicPr>
          <p:cNvPr id="4" name="Picture 3" descr="sfFFgunsafety-1st_strybrd-pg4_4.jpg"/>
          <p:cNvPicPr/>
          <p:nvPr/>
        </p:nvPicPr>
        <p:blipFill>
          <a:blip r:embed="rId2" cstate="print"/>
          <a:srcRect t="13058" r="1634" b="14423"/>
          <a:stretch>
            <a:fillRect/>
          </a:stretch>
        </p:blipFill>
        <p:spPr>
          <a:xfrm>
            <a:off x="1255087" y="418724"/>
            <a:ext cx="6633831" cy="49554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AutoShape 1"/>
          <p:cNvSpPr>
            <a:spLocks noChangeArrowheads="1"/>
          </p:cNvSpPr>
          <p:nvPr/>
        </p:nvSpPr>
        <p:spPr bwMode="auto">
          <a:xfrm rot="10800000">
            <a:off x="6291263" y="1655763"/>
            <a:ext cx="265112" cy="1285875"/>
          </a:xfrm>
          <a:prstGeom prst="moon">
            <a:avLst>
              <a:gd name="adj" fmla="val 50000"/>
            </a:avLst>
          </a:prstGeom>
          <a:solidFill>
            <a:srgbClr val="000000"/>
          </a:solidFill>
          <a:ln>
            <a:noFill/>
          </a:ln>
          <a:effectLst>
            <a:outerShdw blurRad="63500" dist="29783" dir="3885598" algn="ctr" rotWithShape="0">
              <a:srgbClr val="7F7F7F">
                <a:alpha val="50000"/>
              </a:srgbClr>
            </a:outerShdw>
          </a:effectLst>
          <a:extLst>
            <a:ext uri="{91240B29-F687-4f45-9708-019B960494DF}"/>
          </a:extLst>
        </p:spPr>
        <p:txBody>
          <a:bodyPr/>
          <a:lstStyle/>
          <a:p>
            <a:pPr fontAlgn="auto">
              <a:spcBef>
                <a:spcPts val="0"/>
              </a:spcBef>
              <a:spcAft>
                <a:spcPts val="0"/>
              </a:spcAft>
              <a:defRPr/>
            </a:pPr>
            <a:endParaRPr lang="en-US">
              <a:latin typeface="+mn-lt"/>
            </a:endParaRPr>
          </a:p>
        </p:txBody>
      </p:sp>
      <p:sp>
        <p:nvSpPr>
          <p:cNvPr id="6" name="AutoShape 2"/>
          <p:cNvSpPr>
            <a:spLocks noChangeArrowheads="1"/>
          </p:cNvSpPr>
          <p:nvPr/>
        </p:nvSpPr>
        <p:spPr bwMode="auto">
          <a:xfrm rot="10800000">
            <a:off x="3946525" y="1655763"/>
            <a:ext cx="296863" cy="1255712"/>
          </a:xfrm>
          <a:prstGeom prst="moon">
            <a:avLst>
              <a:gd name="adj" fmla="val 44736"/>
            </a:avLst>
          </a:prstGeom>
          <a:solidFill>
            <a:srgbClr val="000000"/>
          </a:solidFill>
          <a:ln>
            <a:noFill/>
          </a:ln>
          <a:effectLst>
            <a:outerShdw blurRad="63500" dist="29783" dir="3885598" algn="ctr" rotWithShape="0">
              <a:srgbClr val="7F7F7F">
                <a:alpha val="50000"/>
              </a:srgbClr>
            </a:outerShdw>
          </a:effectLst>
          <a:extLst>
            <a:ext uri="{91240B29-F687-4f45-9708-019B960494DF}"/>
          </a:extLst>
        </p:spPr>
        <p:txBody>
          <a:bodyPr/>
          <a:lstStyle/>
          <a:p>
            <a:pPr fontAlgn="auto">
              <a:spcBef>
                <a:spcPts val="0"/>
              </a:spcBef>
              <a:spcAft>
                <a:spcPts val="0"/>
              </a:spcAft>
              <a:defRPr/>
            </a:pPr>
            <a:endParaRPr lang="en-US">
              <a:latin typeface="+mn-l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1320800"/>
            <a:ext cx="8013700" cy="9144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435" name="Title 1"/>
          <p:cNvSpPr>
            <a:spLocks noGrp="1"/>
          </p:cNvSpPr>
          <p:nvPr>
            <p:ph type="title"/>
          </p:nvPr>
        </p:nvSpPr>
        <p:spPr/>
        <p:txBody>
          <a:bodyPr/>
          <a:lstStyle/>
          <a:p>
            <a:pPr eaLnBrk="1" hangingPunct="1"/>
            <a:endParaRPr lang="en-US" smtClean="0"/>
          </a:p>
        </p:txBody>
      </p:sp>
      <p:sp>
        <p:nvSpPr>
          <p:cNvPr id="18436" name="Content Placeholder 2"/>
          <p:cNvSpPr>
            <a:spLocks noGrp="1"/>
          </p:cNvSpPr>
          <p:nvPr>
            <p:ph idx="1"/>
          </p:nvPr>
        </p:nvSpPr>
        <p:spPr>
          <a:xfrm>
            <a:off x="457200" y="5181600"/>
            <a:ext cx="8229600" cy="1335088"/>
          </a:xfrm>
        </p:spPr>
        <p:txBody>
          <a:bodyPr/>
          <a:lstStyle/>
          <a:p>
            <a:pPr marL="0" indent="0" eaLnBrk="1" hangingPunct="1">
              <a:buFont typeface="Arial" charset="0"/>
              <a:buNone/>
            </a:pPr>
            <a:r>
              <a:rPr lang="en-US" sz="2400" b="1" smtClean="0"/>
              <a:t>Mia remembers learning in school when someone has a gun to: Leave it Alone!  Leave the Area!  Let an Adult Know!</a:t>
            </a:r>
            <a:endParaRPr lang="en-US" sz="2400" smtClean="0"/>
          </a:p>
          <a:p>
            <a:pPr marL="0" indent="0" eaLnBrk="1" hangingPunct="1">
              <a:buFont typeface="Arial" charset="0"/>
              <a:buNone/>
            </a:pPr>
            <a:endParaRPr lang="en-US" sz="2400" smtClean="0"/>
          </a:p>
        </p:txBody>
      </p:sp>
      <p:pic>
        <p:nvPicPr>
          <p:cNvPr id="18437" name="Picture 3" descr="S:\Student Services\Burkholder\Gun Safety\graphics\The Box\sfFFgunsafety-1st_strybrd-pg5_5.jpg"/>
          <p:cNvPicPr>
            <a:picLocks noChangeAspect="1" noChangeArrowheads="1"/>
          </p:cNvPicPr>
          <p:nvPr/>
        </p:nvPicPr>
        <p:blipFill>
          <a:blip r:embed="rId2"/>
          <a:srcRect t="14331" r="826" b="24522"/>
          <a:stretch>
            <a:fillRect/>
          </a:stretch>
        </p:blipFill>
        <p:spPr bwMode="auto">
          <a:xfrm>
            <a:off x="942975" y="490538"/>
            <a:ext cx="7258050" cy="4602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84150"/>
            <a:ext cx="9144000" cy="728663"/>
          </a:xfrm>
          <a:prstGeom prst="rect">
            <a:avLst/>
          </a:prstGeom>
          <a:solidFill>
            <a:srgbClr val="009A3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7402"/>
              </a:solidFill>
            </a:endParaRPr>
          </a:p>
        </p:txBody>
      </p:sp>
      <p:sp>
        <p:nvSpPr>
          <p:cNvPr id="19459" name="Title 1"/>
          <p:cNvSpPr>
            <a:spLocks noGrp="1"/>
          </p:cNvSpPr>
          <p:nvPr>
            <p:ph type="title"/>
          </p:nvPr>
        </p:nvSpPr>
        <p:spPr>
          <a:xfrm>
            <a:off x="457200" y="84138"/>
            <a:ext cx="8229600" cy="842962"/>
          </a:xfrm>
        </p:spPr>
        <p:txBody>
          <a:bodyPr/>
          <a:lstStyle/>
          <a:p>
            <a:pPr eaLnBrk="1" hangingPunct="1"/>
            <a:r>
              <a:rPr lang="en-US" b="1" smtClean="0">
                <a:solidFill>
                  <a:srgbClr val="FFFFFF"/>
                </a:solidFill>
              </a:rPr>
              <a:t>GUN SAFETY RULES </a:t>
            </a:r>
          </a:p>
        </p:txBody>
      </p:sp>
      <p:sp>
        <p:nvSpPr>
          <p:cNvPr id="3" name="Content Placeholder 2"/>
          <p:cNvSpPr>
            <a:spLocks noGrp="1"/>
          </p:cNvSpPr>
          <p:nvPr>
            <p:ph idx="1"/>
          </p:nvPr>
        </p:nvSpPr>
        <p:spPr>
          <a:xfrm>
            <a:off x="1908175" y="1912938"/>
            <a:ext cx="7123113" cy="3568700"/>
          </a:xfrm>
        </p:spPr>
        <p:txBody>
          <a:bodyPr rtlCol="0">
            <a:normAutofit fontScale="47500" lnSpcReduction="20000"/>
          </a:bodyPr>
          <a:lstStyle/>
          <a:p>
            <a:pPr eaLnBrk="1" fontAlgn="auto" hangingPunct="1">
              <a:spcAft>
                <a:spcPts val="0"/>
              </a:spcAft>
              <a:buFont typeface="Arial"/>
              <a:buChar char="•"/>
              <a:defRPr/>
            </a:pPr>
            <a:endParaRPr lang="en-US" b="1" dirty="0" smtClean="0">
              <a:effectLst>
                <a:outerShdw blurRad="50800" dist="38100" algn="tr" rotWithShape="0">
                  <a:prstClr val="black">
                    <a:alpha val="40000"/>
                  </a:prstClr>
                </a:outerShdw>
              </a:effectLst>
            </a:endParaRPr>
          </a:p>
          <a:p>
            <a:pPr marL="0" indent="0" eaLnBrk="1" fontAlgn="auto" hangingPunct="1">
              <a:spcAft>
                <a:spcPts val="0"/>
              </a:spcAft>
              <a:buFont typeface="Arial"/>
              <a:buNone/>
              <a:defRPr/>
            </a:pPr>
            <a:r>
              <a:rPr lang="en-US" sz="7600" b="1" dirty="0" err="1"/>
              <a:t>Finnigan</a:t>
            </a:r>
            <a:r>
              <a:rPr lang="en-US" sz="7600" b="1" dirty="0"/>
              <a:t> the Fox </a:t>
            </a:r>
            <a:r>
              <a:rPr lang="en-US" sz="7600" b="1" dirty="0" smtClean="0"/>
              <a:t>says</a:t>
            </a:r>
          </a:p>
          <a:p>
            <a:pPr marL="0" indent="0" eaLnBrk="1" fontAlgn="auto" hangingPunct="1">
              <a:spcAft>
                <a:spcPts val="0"/>
              </a:spcAft>
              <a:buFont typeface="Arial"/>
              <a:buNone/>
              <a:defRPr/>
            </a:pPr>
            <a:endParaRPr lang="en-US" dirty="0"/>
          </a:p>
          <a:p>
            <a:pPr marL="0" indent="0" eaLnBrk="1" fontAlgn="auto" hangingPunct="1">
              <a:spcAft>
                <a:spcPts val="0"/>
              </a:spcAft>
              <a:buFont typeface="Arial"/>
              <a:buNone/>
              <a:defRPr/>
            </a:pPr>
            <a:r>
              <a:rPr lang="en-US" sz="6700" b="1" dirty="0" smtClean="0">
                <a:effectLst>
                  <a:outerShdw blurRad="50800" dist="38100" algn="tr" rotWithShape="0">
                    <a:prstClr val="black">
                      <a:alpha val="40000"/>
                    </a:prstClr>
                  </a:outerShdw>
                </a:effectLst>
              </a:rPr>
              <a:t>LEAVE </a:t>
            </a:r>
            <a:r>
              <a:rPr lang="en-US" sz="6700" b="1" dirty="0">
                <a:effectLst>
                  <a:outerShdw blurRad="50800" dist="38100" algn="tr" rotWithShape="0">
                    <a:prstClr val="black">
                      <a:alpha val="40000"/>
                    </a:prstClr>
                  </a:outerShdw>
                </a:effectLst>
              </a:rPr>
              <a:t>IT </a:t>
            </a:r>
            <a:r>
              <a:rPr lang="en-US" sz="6700" b="1" dirty="0" smtClean="0">
                <a:effectLst>
                  <a:outerShdw blurRad="50800" dist="38100" algn="tr" rotWithShape="0">
                    <a:prstClr val="black">
                      <a:alpha val="40000"/>
                    </a:prstClr>
                  </a:outerShdw>
                </a:effectLst>
              </a:rPr>
              <a:t>ALONE</a:t>
            </a:r>
            <a:r>
              <a:rPr lang="en-US" sz="6700" b="1" dirty="0"/>
              <a:t> </a:t>
            </a:r>
            <a:endParaRPr lang="en-US" sz="6700" dirty="0"/>
          </a:p>
          <a:p>
            <a:pPr marL="0" indent="0" eaLnBrk="1" fontAlgn="auto" hangingPunct="1">
              <a:spcAft>
                <a:spcPts val="0"/>
              </a:spcAft>
              <a:buFont typeface="Arial"/>
              <a:buNone/>
              <a:defRPr/>
            </a:pPr>
            <a:endParaRPr lang="en-US" sz="6700" b="1" dirty="0" smtClean="0">
              <a:effectLst>
                <a:outerShdw blurRad="50800" dist="38100" algn="tr" rotWithShape="0">
                  <a:prstClr val="black">
                    <a:alpha val="40000"/>
                  </a:prstClr>
                </a:outerShdw>
              </a:effectLst>
            </a:endParaRPr>
          </a:p>
          <a:p>
            <a:pPr marL="0" indent="0" eaLnBrk="1" fontAlgn="auto" hangingPunct="1">
              <a:spcAft>
                <a:spcPts val="0"/>
              </a:spcAft>
              <a:buFont typeface="Arial"/>
              <a:buNone/>
              <a:defRPr/>
            </a:pPr>
            <a:r>
              <a:rPr lang="en-US" sz="6700" b="1" dirty="0" smtClean="0">
                <a:effectLst>
                  <a:outerShdw blurRad="50800" dist="38100" algn="tr" rotWithShape="0">
                    <a:prstClr val="black">
                      <a:alpha val="40000"/>
                    </a:prstClr>
                  </a:outerShdw>
                </a:effectLst>
              </a:rPr>
              <a:t>LEAVE </a:t>
            </a:r>
            <a:r>
              <a:rPr lang="en-US" sz="6700" b="1" dirty="0">
                <a:effectLst>
                  <a:outerShdw blurRad="50800" dist="38100" algn="tr" rotWithShape="0">
                    <a:prstClr val="black">
                      <a:alpha val="40000"/>
                    </a:prstClr>
                  </a:outerShdw>
                </a:effectLst>
              </a:rPr>
              <a:t>THE </a:t>
            </a:r>
            <a:r>
              <a:rPr lang="en-US" sz="6700" b="1" dirty="0" smtClean="0">
                <a:effectLst>
                  <a:outerShdw blurRad="50800" dist="38100" algn="tr" rotWithShape="0">
                    <a:prstClr val="black">
                      <a:alpha val="40000"/>
                    </a:prstClr>
                  </a:outerShdw>
                </a:effectLst>
              </a:rPr>
              <a:t>AREA</a:t>
            </a:r>
          </a:p>
          <a:p>
            <a:pPr marL="0" indent="0" eaLnBrk="1" fontAlgn="auto" hangingPunct="1">
              <a:spcAft>
                <a:spcPts val="0"/>
              </a:spcAft>
              <a:buFont typeface="Arial"/>
              <a:buNone/>
              <a:defRPr/>
            </a:pPr>
            <a:endParaRPr lang="en-US" sz="6700" b="1" dirty="0" smtClean="0">
              <a:effectLst>
                <a:outerShdw blurRad="50800" dist="38100" algn="tr" rotWithShape="0">
                  <a:prstClr val="black">
                    <a:alpha val="40000"/>
                  </a:prstClr>
                </a:outerShdw>
              </a:effectLst>
            </a:endParaRPr>
          </a:p>
          <a:p>
            <a:pPr marL="0" indent="0" eaLnBrk="1" fontAlgn="auto" hangingPunct="1">
              <a:spcAft>
                <a:spcPts val="0"/>
              </a:spcAft>
              <a:buFont typeface="Arial"/>
              <a:buNone/>
              <a:defRPr/>
            </a:pPr>
            <a:r>
              <a:rPr lang="en-US" sz="6700" b="1" dirty="0" smtClean="0">
                <a:effectLst>
                  <a:outerShdw blurRad="50800" dist="38100" algn="tr" rotWithShape="0">
                    <a:prstClr val="black">
                      <a:alpha val="40000"/>
                    </a:prstClr>
                  </a:outerShdw>
                </a:effectLst>
              </a:rPr>
              <a:t>LET </a:t>
            </a:r>
            <a:r>
              <a:rPr lang="en-US" sz="6700" b="1" dirty="0">
                <a:effectLst>
                  <a:outerShdw blurRad="50800" dist="38100" algn="tr" rotWithShape="0">
                    <a:prstClr val="black">
                      <a:alpha val="40000"/>
                    </a:prstClr>
                  </a:outerShdw>
                </a:effectLst>
              </a:rPr>
              <a:t>AN ADULT KNOW </a:t>
            </a:r>
            <a:r>
              <a:rPr lang="en-US" sz="6700" b="1" dirty="0" smtClean="0">
                <a:effectLst>
                  <a:outerShdw blurRad="50800" dist="38100" algn="tr" rotWithShape="0">
                    <a:prstClr val="black">
                      <a:alpha val="40000"/>
                    </a:prstClr>
                  </a:outerShdw>
                </a:effectLst>
              </a:rPr>
              <a:t>    </a:t>
            </a:r>
            <a:endParaRPr lang="en-US" sz="6700" dirty="0"/>
          </a:p>
        </p:txBody>
      </p:sp>
      <p:pic>
        <p:nvPicPr>
          <p:cNvPr id="19461" name="Picture 4" descr="exclaimation"/>
          <p:cNvPicPr>
            <a:picLocks noChangeAspect="1" noChangeArrowheads="1"/>
          </p:cNvPicPr>
          <p:nvPr/>
        </p:nvPicPr>
        <p:blipFill>
          <a:blip r:embed="rId2"/>
          <a:srcRect/>
          <a:stretch>
            <a:fillRect/>
          </a:stretch>
        </p:blipFill>
        <p:spPr bwMode="auto">
          <a:xfrm>
            <a:off x="528638" y="3708400"/>
            <a:ext cx="936625" cy="927100"/>
          </a:xfrm>
          <a:prstGeom prst="rect">
            <a:avLst/>
          </a:prstGeom>
          <a:noFill/>
          <a:ln w="9525">
            <a:noFill/>
            <a:miter lim="800000"/>
            <a:headEnd/>
            <a:tailEnd/>
          </a:ln>
        </p:spPr>
      </p:pic>
      <p:pic>
        <p:nvPicPr>
          <p:cNvPr id="6" name="Picture 5"/>
          <p:cNvPicPr/>
          <p:nvPr/>
        </p:nvPicPr>
        <p:blipFill rotWithShape="1">
          <a:blip r:embed="rId3" cstate="print"/>
          <a:srcRect l="17355" t="41411" r="65129" b="34663"/>
          <a:stretch/>
        </p:blipFill>
        <p:spPr bwMode="auto">
          <a:xfrm>
            <a:off x="6706237" y="1780625"/>
            <a:ext cx="1641899" cy="169724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463" name="Picture 6" descr="stop hand.png"/>
          <p:cNvPicPr>
            <a:picLocks noChangeAspect="1"/>
          </p:cNvPicPr>
          <p:nvPr/>
        </p:nvPicPr>
        <p:blipFill>
          <a:blip r:embed="rId4"/>
          <a:srcRect/>
          <a:stretch>
            <a:fillRect/>
          </a:stretch>
        </p:blipFill>
        <p:spPr bwMode="auto">
          <a:xfrm>
            <a:off x="582613" y="2628900"/>
            <a:ext cx="862012" cy="862013"/>
          </a:xfrm>
          <a:prstGeom prst="rect">
            <a:avLst/>
          </a:prstGeom>
          <a:noFill/>
          <a:ln w="9525">
            <a:noFill/>
            <a:miter lim="800000"/>
            <a:headEnd/>
            <a:tailEnd/>
          </a:ln>
        </p:spPr>
      </p:pic>
      <p:pic>
        <p:nvPicPr>
          <p:cNvPr id="19464" name="Picture 9" descr="Tell Adult"/>
          <p:cNvPicPr>
            <a:picLocks noChangeAspect="1" noChangeArrowheads="1"/>
          </p:cNvPicPr>
          <p:nvPr/>
        </p:nvPicPr>
        <p:blipFill>
          <a:blip r:embed="rId5"/>
          <a:srcRect/>
          <a:stretch>
            <a:fillRect/>
          </a:stretch>
        </p:blipFill>
        <p:spPr bwMode="auto">
          <a:xfrm>
            <a:off x="600075" y="4800600"/>
            <a:ext cx="839788" cy="86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300" y="6527800"/>
            <a:ext cx="8229600" cy="1258888"/>
          </a:xfrm>
        </p:spPr>
        <p:txBody>
          <a:bodyPr rtlCol="0">
            <a:normAutofit fontScale="90000"/>
          </a:bodyPr>
          <a:lstStyle/>
          <a:p>
            <a:pPr eaLnBrk="1" fontAlgn="auto" hangingPunct="1">
              <a:spcAft>
                <a:spcPts val="0"/>
              </a:spcAft>
              <a:defRPr/>
            </a:pPr>
            <a:r>
              <a:rPr lang="en-US" dirty="0"/>
              <a:t/>
            </a:r>
            <a:br>
              <a:rPr lang="en-US" dirty="0"/>
            </a:br>
            <a:r>
              <a:rPr lang="en-US" b="1" dirty="0"/>
              <a:t/>
            </a:r>
            <a:br>
              <a:rPr lang="en-US" b="1" dirty="0"/>
            </a:br>
            <a:endParaRPr lang="en-US" dirty="0"/>
          </a:p>
        </p:txBody>
      </p:sp>
      <p:pic>
        <p:nvPicPr>
          <p:cNvPr id="20483" name="Picture 4" descr="finniganfox 2a.png"/>
          <p:cNvPicPr>
            <a:picLocks noChangeAspect="1"/>
          </p:cNvPicPr>
          <p:nvPr/>
        </p:nvPicPr>
        <p:blipFill>
          <a:blip r:embed="rId2"/>
          <a:srcRect/>
          <a:stretch>
            <a:fillRect/>
          </a:stretch>
        </p:blipFill>
        <p:spPr bwMode="auto">
          <a:xfrm>
            <a:off x="2908300" y="2901950"/>
            <a:ext cx="3327400" cy="3146425"/>
          </a:xfrm>
          <a:prstGeom prst="rect">
            <a:avLst/>
          </a:prstGeom>
          <a:noFill/>
          <a:ln w="9525">
            <a:noFill/>
            <a:miter lim="800000"/>
            <a:headEnd/>
            <a:tailEnd/>
          </a:ln>
        </p:spPr>
      </p:pic>
      <p:sp>
        <p:nvSpPr>
          <p:cNvPr id="6" name="Rectangle 5"/>
          <p:cNvSpPr/>
          <p:nvPr/>
        </p:nvSpPr>
        <p:spPr>
          <a:xfrm>
            <a:off x="0" y="474663"/>
            <a:ext cx="9144000" cy="728662"/>
          </a:xfrm>
          <a:prstGeom prst="rect">
            <a:avLst/>
          </a:prstGeom>
          <a:solidFill>
            <a:srgbClr val="009A3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7402"/>
              </a:solidFill>
            </a:endParaRPr>
          </a:p>
        </p:txBody>
      </p:sp>
      <p:sp>
        <p:nvSpPr>
          <p:cNvPr id="7" name="Title 1"/>
          <p:cNvSpPr txBox="1">
            <a:spLocks/>
          </p:cNvSpPr>
          <p:nvPr/>
        </p:nvSpPr>
        <p:spPr>
          <a:xfrm>
            <a:off x="434975" y="749300"/>
            <a:ext cx="8229600" cy="736600"/>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b="1" dirty="0" smtClean="0">
                <a:solidFill>
                  <a:srgbClr val="FFFFFF"/>
                </a:solidFill>
                <a:effectLst>
                  <a:outerShdw blurRad="50800" dist="38100" dir="2700000" algn="tl" rotWithShape="0">
                    <a:prstClr val="black">
                      <a:alpha val="40000"/>
                    </a:prstClr>
                  </a:outerShdw>
                </a:effectLst>
              </a:rPr>
              <a:t>SECOND GRADE</a:t>
            </a:r>
            <a:r>
              <a:rPr lang="en-US" b="1" dirty="0" smtClean="0">
                <a:solidFill>
                  <a:srgbClr val="FFFFFF"/>
                </a:solidFill>
              </a:rPr>
              <a:t/>
            </a:r>
            <a:br>
              <a:rPr lang="en-US" b="1" dirty="0" smtClean="0">
                <a:solidFill>
                  <a:srgbClr val="FFFFFF"/>
                </a:solidFill>
              </a:rPr>
            </a:br>
            <a:endParaRPr lang="en-US" dirty="0">
              <a:solidFill>
                <a:srgbClr val="FFFFFF"/>
              </a:solidFill>
            </a:endParaRPr>
          </a:p>
        </p:txBody>
      </p:sp>
      <p:sp>
        <p:nvSpPr>
          <p:cNvPr id="20486" name="Content Placeholder 2"/>
          <p:cNvSpPr>
            <a:spLocks noGrp="1"/>
          </p:cNvSpPr>
          <p:nvPr>
            <p:ph idx="1"/>
          </p:nvPr>
        </p:nvSpPr>
        <p:spPr/>
        <p:txBody>
          <a:bodyPr/>
          <a:lstStyle/>
          <a:p>
            <a:pPr marL="0" indent="0" algn="ctr" eaLnBrk="1" hangingPunct="1">
              <a:buFont typeface="Arial" charset="0"/>
              <a:buNone/>
            </a:pPr>
            <a:r>
              <a:rPr lang="en-US" sz="4800" b="1" smtClean="0"/>
              <a:t> GUN SAFETY</a:t>
            </a:r>
            <a:r>
              <a:rPr lang="en-US" sz="4800" smtClean="0"/>
              <a:t> </a:t>
            </a:r>
            <a:r>
              <a:rPr lang="en-US" sz="4800" b="1" smtClean="0"/>
              <a:t>LESSON</a:t>
            </a:r>
            <a:endParaRPr lang="en-US" sz="4800" smtClean="0"/>
          </a:p>
          <a:p>
            <a:pPr marL="0" indent="0" eaLnBrk="1" hangingPunct="1">
              <a:buFont typeface="Arial" charset="0"/>
              <a:buNone/>
            </a:pPr>
            <a:endParaRPr lang="en-US"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r>
              <a:rPr lang="en-US" smtClean="0"/>
              <a:t>Using the PowerPoint</a:t>
            </a:r>
          </a:p>
        </p:txBody>
      </p:sp>
      <p:sp>
        <p:nvSpPr>
          <p:cNvPr id="3075" name="Content Placeholder 2"/>
          <p:cNvSpPr>
            <a:spLocks noGrp="1"/>
          </p:cNvSpPr>
          <p:nvPr>
            <p:ph idx="1"/>
          </p:nvPr>
        </p:nvSpPr>
        <p:spPr>
          <a:xfrm>
            <a:off x="457200" y="1417638"/>
            <a:ext cx="8229600" cy="5059362"/>
          </a:xfrm>
        </p:spPr>
        <p:txBody>
          <a:bodyPr/>
          <a:lstStyle/>
          <a:p>
            <a:pPr eaLnBrk="1" hangingPunct="1"/>
            <a:r>
              <a:rPr lang="en-US" dirty="0" smtClean="0"/>
              <a:t>The slides for each grade-level  correspond with the curriculum.</a:t>
            </a:r>
          </a:p>
          <a:p>
            <a:pPr eaLnBrk="1" hangingPunct="1"/>
            <a:r>
              <a:rPr lang="en-US" dirty="0" smtClean="0"/>
              <a:t>A slide noting the grade-level is at the beginning of each section.</a:t>
            </a:r>
          </a:p>
          <a:p>
            <a:pPr eaLnBrk="1" hangingPunct="1"/>
            <a:r>
              <a:rPr lang="en-US" dirty="0" smtClean="0"/>
              <a:t>Any of the slides may be printed.</a:t>
            </a:r>
          </a:p>
          <a:p>
            <a:pPr eaLnBrk="1" hangingPunct="1"/>
            <a:r>
              <a:rPr lang="en-US" dirty="0" smtClean="0"/>
              <a:t>The last two slides are Appendices B &amp; C which may be used at any grade-level. </a:t>
            </a:r>
          </a:p>
          <a:p>
            <a:pPr eaLnBrk="1" hangingPunct="1"/>
            <a:r>
              <a:rPr lang="en-US" dirty="0" smtClean="0"/>
              <a:t>The slides are formatted in Microsoft PowerPoint  97-2003- PDF.</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75" y="219075"/>
            <a:ext cx="9144000" cy="727075"/>
          </a:xfrm>
          <a:prstGeom prst="rect">
            <a:avLst/>
          </a:prstGeom>
          <a:solidFill>
            <a:srgbClr val="009A3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7402"/>
              </a:solidFill>
            </a:endParaRPr>
          </a:p>
        </p:txBody>
      </p:sp>
      <p:sp>
        <p:nvSpPr>
          <p:cNvPr id="21507" name="Title 1"/>
          <p:cNvSpPr>
            <a:spLocks noGrp="1"/>
          </p:cNvSpPr>
          <p:nvPr>
            <p:ph type="title"/>
          </p:nvPr>
        </p:nvSpPr>
        <p:spPr/>
        <p:txBody>
          <a:bodyPr/>
          <a:lstStyle/>
          <a:p>
            <a:pPr eaLnBrk="1" hangingPunct="1"/>
            <a:r>
              <a:rPr lang="en-US" sz="3600" b="1" smtClean="0">
                <a:solidFill>
                  <a:srgbClr val="FFFFFF"/>
                </a:solidFill>
              </a:rPr>
              <a:t>WHY DO THESE PEOPLE CARRY A GUN?</a:t>
            </a:r>
            <a:r>
              <a:rPr lang="en-US" sz="3600" b="1" i="1" smtClean="0">
                <a:solidFill>
                  <a:srgbClr val="FFFFFF"/>
                </a:solidFill>
              </a:rPr>
              <a:t/>
            </a:r>
            <a:br>
              <a:rPr lang="en-US" sz="3600" b="1" i="1" smtClean="0">
                <a:solidFill>
                  <a:srgbClr val="FFFFFF"/>
                </a:solidFill>
              </a:rPr>
            </a:br>
            <a:endParaRPr lang="en-US" sz="3600" smtClean="0">
              <a:solidFill>
                <a:srgbClr val="FFFFFF"/>
              </a:solidFill>
            </a:endParaRPr>
          </a:p>
        </p:txBody>
      </p:sp>
      <p:pic>
        <p:nvPicPr>
          <p:cNvPr id="4" name="Picture 3"/>
          <p:cNvPicPr/>
          <p:nvPr/>
        </p:nvPicPr>
        <p:blipFill>
          <a:blip r:embed="rId2" cstate="print">
            <a:clrChange>
              <a:clrFrom>
                <a:srgbClr val="FFFFFF"/>
              </a:clrFrom>
              <a:clrTo>
                <a:srgbClr val="FFFFFF">
                  <a:alpha val="0"/>
                </a:srgbClr>
              </a:clrTo>
            </a:clrChange>
          </a:blip>
          <a:srcRect b="-3453"/>
          <a:stretch>
            <a:fillRect/>
          </a:stretch>
        </p:blipFill>
        <p:spPr bwMode="auto">
          <a:xfrm>
            <a:off x="2022690" y="1417640"/>
            <a:ext cx="5129889" cy="48120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46063"/>
            <a:ext cx="9144000" cy="728662"/>
          </a:xfrm>
          <a:prstGeom prst="rect">
            <a:avLst/>
          </a:prstGeom>
          <a:solidFill>
            <a:srgbClr val="009A3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7402"/>
              </a:solidFill>
            </a:endParaRPr>
          </a:p>
        </p:txBody>
      </p:sp>
      <p:sp>
        <p:nvSpPr>
          <p:cNvPr id="22531" name="Title 1"/>
          <p:cNvSpPr>
            <a:spLocks noGrp="1"/>
          </p:cNvSpPr>
          <p:nvPr>
            <p:ph type="title"/>
          </p:nvPr>
        </p:nvSpPr>
        <p:spPr/>
        <p:txBody>
          <a:bodyPr/>
          <a:lstStyle/>
          <a:p>
            <a:pPr eaLnBrk="1" hangingPunct="1"/>
            <a:r>
              <a:rPr lang="en-US" sz="3600" b="1" smtClean="0">
                <a:solidFill>
                  <a:srgbClr val="FFFFFF"/>
                </a:solidFill>
              </a:rPr>
              <a:t>CARRYING GUNS IS A PART OF THEIR JOBS</a:t>
            </a:r>
            <a:r>
              <a:rPr lang="en-US" sz="3600" b="1" i="1" smtClean="0"/>
              <a:t/>
            </a:r>
            <a:br>
              <a:rPr lang="en-US" sz="3600" b="1" i="1" smtClean="0"/>
            </a:br>
            <a:endParaRPr lang="en-US" sz="3600" smtClean="0"/>
          </a:p>
        </p:txBody>
      </p:sp>
      <p:sp>
        <p:nvSpPr>
          <p:cNvPr id="3" name="Content Placeholder 2"/>
          <p:cNvSpPr>
            <a:spLocks noGrp="1"/>
          </p:cNvSpPr>
          <p:nvPr>
            <p:ph idx="1"/>
          </p:nvPr>
        </p:nvSpPr>
        <p:spPr>
          <a:xfrm>
            <a:off x="600075" y="1295400"/>
            <a:ext cx="8229600" cy="4525963"/>
          </a:xfrm>
        </p:spPr>
        <p:txBody>
          <a:bodyPr rtlCol="0">
            <a:noAutofit/>
          </a:bodyPr>
          <a:lstStyle/>
          <a:p>
            <a:pPr marL="0" indent="0" eaLnBrk="1" fontAlgn="auto" hangingPunct="1">
              <a:spcAft>
                <a:spcPts val="0"/>
              </a:spcAft>
              <a:buFont typeface="Arial"/>
              <a:buNone/>
              <a:defRPr/>
            </a:pPr>
            <a:r>
              <a:rPr lang="en-US" sz="2400" b="1" dirty="0">
                <a:solidFill>
                  <a:srgbClr val="A90F00"/>
                </a:solidFill>
              </a:rPr>
              <a:t>Directions</a:t>
            </a:r>
            <a:endParaRPr lang="en-US" sz="2400" dirty="0">
              <a:solidFill>
                <a:srgbClr val="A90F00"/>
              </a:solidFill>
            </a:endParaRPr>
          </a:p>
          <a:p>
            <a:pPr marL="0" indent="0" eaLnBrk="1" fontAlgn="auto" hangingPunct="1">
              <a:spcAft>
                <a:spcPts val="0"/>
              </a:spcAft>
              <a:buFont typeface="Arial"/>
              <a:buNone/>
              <a:defRPr/>
            </a:pPr>
            <a:endParaRPr lang="en-US" sz="1050" b="1" dirty="0"/>
          </a:p>
          <a:p>
            <a:pPr marL="0" indent="0" eaLnBrk="1" fontAlgn="auto" hangingPunct="1">
              <a:spcAft>
                <a:spcPts val="0"/>
              </a:spcAft>
              <a:buFont typeface="Arial"/>
              <a:buNone/>
              <a:defRPr/>
            </a:pPr>
            <a:r>
              <a:rPr lang="en-US" sz="1800" b="1" dirty="0" smtClean="0"/>
              <a:t>Circle </a:t>
            </a:r>
            <a:r>
              <a:rPr lang="en-US" sz="1800" b="1" dirty="0"/>
              <a:t>the answer you think is correct. </a:t>
            </a:r>
            <a:endParaRPr lang="en-US" sz="1800" dirty="0"/>
          </a:p>
          <a:p>
            <a:pPr marL="228600" indent="-228600" eaLnBrk="1" fontAlgn="auto" hangingPunct="1">
              <a:spcAft>
                <a:spcPts val="0"/>
              </a:spcAft>
              <a:buFont typeface="Arial"/>
              <a:buNone/>
              <a:defRPr/>
            </a:pPr>
            <a:r>
              <a:rPr lang="en-US" sz="1800" b="1" dirty="0" smtClean="0">
                <a:solidFill>
                  <a:srgbClr val="A90F00"/>
                </a:solidFill>
              </a:rPr>
              <a:t>1.</a:t>
            </a:r>
            <a:r>
              <a:rPr lang="en-US" sz="1800" b="1" dirty="0" smtClean="0"/>
              <a:t>	Why </a:t>
            </a:r>
            <a:r>
              <a:rPr lang="en-US" sz="1800" b="1" dirty="0"/>
              <a:t>would a Park Ranger carry a gun at work? </a:t>
            </a:r>
            <a:endParaRPr lang="en-US" sz="1800" dirty="0"/>
          </a:p>
          <a:p>
            <a:pPr marL="571500" lvl="1" indent="-342900" eaLnBrk="1" fontAlgn="auto">
              <a:spcAft>
                <a:spcPts val="0"/>
              </a:spcAft>
              <a:buFont typeface="Arial"/>
              <a:buNone/>
              <a:defRPr/>
            </a:pPr>
            <a:r>
              <a:rPr lang="en-US" sz="1800" b="1" dirty="0" smtClean="0">
                <a:solidFill>
                  <a:srgbClr val="A90F00"/>
                </a:solidFill>
              </a:rPr>
              <a:t>A.</a:t>
            </a:r>
            <a:r>
              <a:rPr lang="en-US" sz="1800" b="1" dirty="0" smtClean="0"/>
              <a:t>	To </a:t>
            </a:r>
            <a:r>
              <a:rPr lang="en-US" sz="1800" b="1" dirty="0"/>
              <a:t>protect people from danger. </a:t>
            </a:r>
            <a:endParaRPr lang="en-US" sz="1800" dirty="0"/>
          </a:p>
          <a:p>
            <a:pPr marL="571500" lvl="1" indent="-342900" eaLnBrk="1" fontAlgn="auto">
              <a:spcAft>
                <a:spcPts val="0"/>
              </a:spcAft>
              <a:buFont typeface="Arial"/>
              <a:buNone/>
              <a:defRPr/>
            </a:pPr>
            <a:r>
              <a:rPr lang="en-US" sz="1800" b="1" dirty="0" smtClean="0">
                <a:solidFill>
                  <a:srgbClr val="A90F00"/>
                </a:solidFill>
              </a:rPr>
              <a:t>B.</a:t>
            </a:r>
            <a:r>
              <a:rPr lang="en-US" sz="1800" b="1" dirty="0" smtClean="0"/>
              <a:t>	To </a:t>
            </a:r>
            <a:r>
              <a:rPr lang="en-US" sz="1800" b="1" dirty="0"/>
              <a:t>show the gun to park visitors. </a:t>
            </a:r>
            <a:endParaRPr lang="en-US" sz="1800" dirty="0"/>
          </a:p>
          <a:p>
            <a:pPr marL="571500" lvl="1" indent="-342900" eaLnBrk="1" fontAlgn="auto">
              <a:spcAft>
                <a:spcPts val="0"/>
              </a:spcAft>
              <a:buFont typeface="Arial"/>
              <a:buNone/>
              <a:defRPr/>
            </a:pPr>
            <a:r>
              <a:rPr lang="en-US" sz="1800" b="1" dirty="0" smtClean="0">
                <a:solidFill>
                  <a:srgbClr val="A90F00"/>
                </a:solidFill>
              </a:rPr>
              <a:t>C.</a:t>
            </a:r>
            <a:r>
              <a:rPr lang="en-US" sz="1800" b="1" dirty="0" smtClean="0"/>
              <a:t>	To </a:t>
            </a:r>
            <a:r>
              <a:rPr lang="en-US" sz="1800" b="1" dirty="0"/>
              <a:t>build a tree house. </a:t>
            </a:r>
            <a:endParaRPr lang="en-US" sz="1800" dirty="0"/>
          </a:p>
          <a:p>
            <a:pPr marL="228600" indent="-228600" eaLnBrk="1" fontAlgn="auto" hangingPunct="1">
              <a:spcAft>
                <a:spcPts val="0"/>
              </a:spcAft>
              <a:buFont typeface="Arial"/>
              <a:buAutoNum type="arabicPeriod" startAt="2"/>
              <a:defRPr/>
            </a:pPr>
            <a:r>
              <a:rPr lang="en-US" sz="1800" b="1" dirty="0" smtClean="0"/>
              <a:t>Why </a:t>
            </a:r>
            <a:r>
              <a:rPr lang="en-US" sz="1800" b="1" dirty="0"/>
              <a:t>does a Police Officer need to carry a gun? </a:t>
            </a:r>
            <a:endParaRPr lang="en-US" sz="1800" dirty="0"/>
          </a:p>
          <a:p>
            <a:pPr marL="571500" lvl="1" indent="-342900" eaLnBrk="1" fontAlgn="auto" hangingPunct="1">
              <a:spcAft>
                <a:spcPts val="0"/>
              </a:spcAft>
              <a:buFont typeface="Arial"/>
              <a:buAutoNum type="alphaUcPeriod"/>
              <a:defRPr/>
            </a:pPr>
            <a:r>
              <a:rPr lang="en-US" sz="1800" b="1" dirty="0" smtClean="0"/>
              <a:t>To </a:t>
            </a:r>
            <a:r>
              <a:rPr lang="en-US" sz="1800" b="1" dirty="0"/>
              <a:t>show people in the community. </a:t>
            </a:r>
            <a:endParaRPr lang="en-US" sz="1800" dirty="0"/>
          </a:p>
          <a:p>
            <a:pPr marL="571500" lvl="1" indent="-342900" eaLnBrk="1" fontAlgn="auto" hangingPunct="1">
              <a:spcAft>
                <a:spcPts val="0"/>
              </a:spcAft>
              <a:buFont typeface="Arial"/>
              <a:buAutoNum type="alphaUcPeriod"/>
              <a:defRPr/>
            </a:pPr>
            <a:r>
              <a:rPr lang="en-US" sz="1800" b="1" dirty="0" smtClean="0"/>
              <a:t>To </a:t>
            </a:r>
            <a:r>
              <a:rPr lang="en-US" sz="1800" b="1" dirty="0"/>
              <a:t>protect the community against dangerous people. </a:t>
            </a:r>
            <a:endParaRPr lang="en-US" sz="1800" dirty="0"/>
          </a:p>
          <a:p>
            <a:pPr marL="571500" lvl="1" indent="-342900" eaLnBrk="1" fontAlgn="auto" hangingPunct="1">
              <a:spcAft>
                <a:spcPts val="0"/>
              </a:spcAft>
              <a:buFont typeface="Arial"/>
              <a:buAutoNum type="alphaUcPeriod"/>
              <a:defRPr/>
            </a:pPr>
            <a:r>
              <a:rPr lang="en-US" sz="1800" b="1" dirty="0" smtClean="0"/>
              <a:t>To make </a:t>
            </a:r>
            <a:r>
              <a:rPr lang="en-US" sz="1800" b="1" dirty="0"/>
              <a:t>sure he/she is not late for work. </a:t>
            </a:r>
            <a:endParaRPr lang="en-US" sz="1800" dirty="0"/>
          </a:p>
          <a:p>
            <a:pPr marL="228600" lvl="1" indent="-228600" eaLnBrk="1" fontAlgn="auto" hangingPunct="1">
              <a:spcAft>
                <a:spcPts val="0"/>
              </a:spcAft>
              <a:buFont typeface="Arial"/>
              <a:buAutoNum type="arabicPeriod" startAt="3"/>
              <a:tabLst>
                <a:tab pos="342900" algn="l"/>
              </a:tabLst>
              <a:defRPr/>
            </a:pPr>
            <a:r>
              <a:rPr lang="en-US" sz="1800" b="1" dirty="0" smtClean="0"/>
              <a:t>Why </a:t>
            </a:r>
            <a:r>
              <a:rPr lang="en-US" sz="1800" b="1" dirty="0"/>
              <a:t>do Soldiers need to carry guns? </a:t>
            </a:r>
            <a:endParaRPr lang="en-US" sz="1800" dirty="0"/>
          </a:p>
          <a:p>
            <a:pPr marL="571500" lvl="2" eaLnBrk="1" fontAlgn="auto" hangingPunct="1">
              <a:spcAft>
                <a:spcPts val="0"/>
              </a:spcAft>
              <a:buFont typeface="Arial"/>
              <a:buAutoNum type="alphaUcPeriod"/>
              <a:tabLst>
                <a:tab pos="685800" algn="l"/>
              </a:tabLst>
              <a:defRPr/>
            </a:pPr>
            <a:r>
              <a:rPr lang="en-US" sz="1800" b="1" dirty="0" smtClean="0"/>
              <a:t>To </a:t>
            </a:r>
            <a:r>
              <a:rPr lang="en-US" sz="1800" b="1" dirty="0"/>
              <a:t>go hunting for wild animals. </a:t>
            </a:r>
            <a:endParaRPr lang="en-US" sz="1800" dirty="0"/>
          </a:p>
          <a:p>
            <a:pPr marL="571500" lvl="2" eaLnBrk="1" fontAlgn="auto" hangingPunct="1">
              <a:spcAft>
                <a:spcPts val="0"/>
              </a:spcAft>
              <a:buFont typeface="Arial"/>
              <a:buAutoNum type="alphaUcPeriod"/>
              <a:tabLst>
                <a:tab pos="685800" algn="l"/>
              </a:tabLst>
              <a:defRPr/>
            </a:pPr>
            <a:r>
              <a:rPr lang="en-US" sz="1800" b="1" dirty="0" smtClean="0"/>
              <a:t>To </a:t>
            </a:r>
            <a:r>
              <a:rPr lang="en-US" sz="1800" b="1" dirty="0"/>
              <a:t>help them travel farther. </a:t>
            </a:r>
            <a:endParaRPr lang="en-US" sz="1800" dirty="0"/>
          </a:p>
          <a:p>
            <a:pPr marL="571500" lvl="2" eaLnBrk="1" fontAlgn="auto" hangingPunct="1">
              <a:spcAft>
                <a:spcPts val="0"/>
              </a:spcAft>
              <a:buFont typeface="Arial"/>
              <a:buAutoNum type="alphaUcPeriod"/>
              <a:tabLst>
                <a:tab pos="685800" algn="l"/>
              </a:tabLst>
              <a:defRPr/>
            </a:pPr>
            <a:r>
              <a:rPr lang="en-US" sz="1800" b="1" dirty="0" smtClean="0"/>
              <a:t>To </a:t>
            </a:r>
            <a:r>
              <a:rPr lang="en-US" sz="1800" b="1" dirty="0"/>
              <a:t>help protect our country and our freedoms. </a:t>
            </a:r>
            <a:endParaRPr lang="en-US" sz="1800" dirty="0"/>
          </a:p>
          <a:p>
            <a:pPr marL="685800" eaLnBrk="1" fontAlgn="auto" hangingPunct="1">
              <a:spcAft>
                <a:spcPts val="0"/>
              </a:spcAft>
              <a:buFont typeface="Arial"/>
              <a:buNone/>
              <a:tabLst>
                <a:tab pos="685800" algn="l"/>
              </a:tabLst>
              <a:defRPr/>
            </a:pPr>
            <a:endParaRPr lang="en-US" sz="18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96850"/>
            <a:ext cx="9144000" cy="728663"/>
          </a:xfrm>
          <a:prstGeom prst="rect">
            <a:avLst/>
          </a:prstGeom>
          <a:solidFill>
            <a:srgbClr val="009A3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7402"/>
              </a:solidFill>
            </a:endParaRPr>
          </a:p>
        </p:txBody>
      </p:sp>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dirty="0">
                <a:solidFill>
                  <a:schemeClr val="bg1"/>
                </a:solidFill>
              </a:rPr>
              <a:t>ANDREW’S BIG SURPRISE</a:t>
            </a:r>
            <a:r>
              <a:rPr lang="en-US" b="1" i="1" dirty="0">
                <a:solidFill>
                  <a:schemeClr val="bg1"/>
                </a:solidFill>
              </a:rPr>
              <a:t/>
            </a:r>
            <a:br>
              <a:rPr lang="en-US" b="1" i="1" dirty="0">
                <a:solidFill>
                  <a:schemeClr val="bg1"/>
                </a:solidFill>
              </a:rPr>
            </a:br>
            <a:endParaRPr lang="en-US" dirty="0">
              <a:solidFill>
                <a:schemeClr val="bg1"/>
              </a:solidFill>
            </a:endParaRPr>
          </a:p>
        </p:txBody>
      </p:sp>
      <p:sp>
        <p:nvSpPr>
          <p:cNvPr id="3" name="Content Placeholder 2"/>
          <p:cNvSpPr>
            <a:spLocks noGrp="1"/>
          </p:cNvSpPr>
          <p:nvPr>
            <p:ph idx="1"/>
          </p:nvPr>
        </p:nvSpPr>
        <p:spPr>
          <a:xfrm>
            <a:off x="457200" y="5456238"/>
            <a:ext cx="8229600" cy="842962"/>
          </a:xfrm>
        </p:spPr>
        <p:txBody>
          <a:bodyPr rtlCol="0">
            <a:normAutofit fontScale="92500" lnSpcReduction="20000"/>
          </a:bodyPr>
          <a:lstStyle/>
          <a:p>
            <a:pPr marL="0" indent="0" eaLnBrk="1" fontAlgn="auto" hangingPunct="1">
              <a:spcAft>
                <a:spcPts val="0"/>
              </a:spcAft>
              <a:buFont typeface="Arial"/>
              <a:buNone/>
              <a:defRPr/>
            </a:pPr>
            <a:r>
              <a:rPr lang="en-US" b="1" dirty="0"/>
              <a:t>Sean has invited his friends Andrew and Antonio to come to his house after school to play.</a:t>
            </a:r>
            <a:endParaRPr lang="en-US" dirty="0"/>
          </a:p>
          <a:p>
            <a:pPr marL="0" indent="0" eaLnBrk="1" fontAlgn="auto" hangingPunct="1">
              <a:spcAft>
                <a:spcPts val="0"/>
              </a:spcAft>
              <a:buFont typeface="Arial"/>
              <a:buNone/>
              <a:defRPr/>
            </a:pPr>
            <a:endParaRPr lang="en-US" dirty="0"/>
          </a:p>
        </p:txBody>
      </p:sp>
      <p:pic>
        <p:nvPicPr>
          <p:cNvPr id="23557" name="Picture 3" descr="sfFFgunsafety-2nd_strybrd-pg1.jpg"/>
          <p:cNvPicPr>
            <a:picLocks noChangeAspect="1" noChangeArrowheads="1"/>
          </p:cNvPicPr>
          <p:nvPr/>
        </p:nvPicPr>
        <p:blipFill>
          <a:blip r:embed="rId2"/>
          <a:srcRect t="12811" r="6943" b="34898"/>
          <a:stretch>
            <a:fillRect/>
          </a:stretch>
        </p:blipFill>
        <p:spPr bwMode="auto">
          <a:xfrm>
            <a:off x="1712913" y="1544638"/>
            <a:ext cx="5724525" cy="3449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endParaRPr lang="en-US" smtClean="0"/>
          </a:p>
        </p:txBody>
      </p:sp>
      <p:sp>
        <p:nvSpPr>
          <p:cNvPr id="3" name="Content Placeholder 2"/>
          <p:cNvSpPr>
            <a:spLocks noGrp="1"/>
          </p:cNvSpPr>
          <p:nvPr>
            <p:ph idx="1"/>
          </p:nvPr>
        </p:nvSpPr>
        <p:spPr>
          <a:xfrm>
            <a:off x="457200" y="5313363"/>
            <a:ext cx="8229600" cy="1241425"/>
          </a:xfrm>
        </p:spPr>
        <p:txBody>
          <a:bodyPr rtlCol="0">
            <a:normAutofit fontScale="85000" lnSpcReduction="10000"/>
          </a:bodyPr>
          <a:lstStyle/>
          <a:p>
            <a:pPr marL="0" indent="0" eaLnBrk="1" fontAlgn="auto" hangingPunct="1">
              <a:lnSpc>
                <a:spcPct val="110000"/>
              </a:lnSpc>
              <a:spcAft>
                <a:spcPts val="600"/>
              </a:spcAft>
              <a:buFont typeface="Arial"/>
              <a:buNone/>
              <a:defRPr/>
            </a:pPr>
            <a:r>
              <a:rPr lang="en-US" b="1" dirty="0"/>
              <a:t>When the boys arrive at the house, Sean’s mother is busy outside watering the new flowers in the yard.</a:t>
            </a:r>
            <a:endParaRPr lang="en-US" dirty="0"/>
          </a:p>
        </p:txBody>
      </p:sp>
      <p:pic>
        <p:nvPicPr>
          <p:cNvPr id="4" name="Picture 3" descr="sfFFgunsafety-2nd_strybrd-pg2.jpg"/>
          <p:cNvPicPr/>
          <p:nvPr/>
        </p:nvPicPr>
        <p:blipFill rotWithShape="1">
          <a:blip r:embed="rId2" cstate="print"/>
          <a:srcRect l="17147" t="12961" r="1362" b="21823"/>
          <a:stretch/>
        </p:blipFill>
        <p:spPr>
          <a:xfrm>
            <a:off x="1765302" y="694233"/>
            <a:ext cx="5270500" cy="40682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endParaRPr lang="en-US" smtClean="0"/>
          </a:p>
        </p:txBody>
      </p:sp>
      <p:sp>
        <p:nvSpPr>
          <p:cNvPr id="25603" name="Content Placeholder 2"/>
          <p:cNvSpPr>
            <a:spLocks noGrp="1"/>
          </p:cNvSpPr>
          <p:nvPr>
            <p:ph idx="1"/>
          </p:nvPr>
        </p:nvSpPr>
        <p:spPr>
          <a:xfrm>
            <a:off x="358775" y="4756150"/>
            <a:ext cx="8229600" cy="1711325"/>
          </a:xfrm>
        </p:spPr>
        <p:txBody>
          <a:bodyPr/>
          <a:lstStyle/>
          <a:p>
            <a:pPr marL="0" indent="0" eaLnBrk="1" hangingPunct="1">
              <a:buFont typeface="Arial" charset="0"/>
              <a:buNone/>
            </a:pPr>
            <a:r>
              <a:rPr lang="en-US" sz="2800" b="1" smtClean="0"/>
              <a:t>The boys go inside for a friendly game of hide-and-go-seek.  Andrew decides to hide in the closet in the bedroom of Sean’s parents. </a:t>
            </a:r>
            <a:endParaRPr lang="en-US" sz="2800" smtClean="0"/>
          </a:p>
          <a:p>
            <a:pPr marL="0" indent="0" eaLnBrk="1" hangingPunct="1">
              <a:buFont typeface="Arial" charset="0"/>
              <a:buNone/>
            </a:pPr>
            <a:endParaRPr lang="en-US" sz="2800" smtClean="0"/>
          </a:p>
        </p:txBody>
      </p:sp>
      <p:pic>
        <p:nvPicPr>
          <p:cNvPr id="4" name="Picture 3" descr="sfFFgunsafety-2nd_strybrd-pg3.jpg"/>
          <p:cNvPicPr/>
          <p:nvPr/>
        </p:nvPicPr>
        <p:blipFill rotWithShape="1">
          <a:blip r:embed="rId2" cstate="print"/>
          <a:srcRect l="9032" t="8690" r="6561" b="25047"/>
          <a:stretch/>
        </p:blipFill>
        <p:spPr>
          <a:xfrm>
            <a:off x="2292001" y="778491"/>
            <a:ext cx="4141599" cy="35268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US" smtClean="0"/>
              <a:t>c</a:t>
            </a:r>
          </a:p>
        </p:txBody>
      </p:sp>
      <p:sp>
        <p:nvSpPr>
          <p:cNvPr id="3" name="Content Placeholder 2"/>
          <p:cNvSpPr>
            <a:spLocks noGrp="1"/>
          </p:cNvSpPr>
          <p:nvPr>
            <p:ph idx="1"/>
          </p:nvPr>
        </p:nvSpPr>
        <p:spPr>
          <a:xfrm>
            <a:off x="457200" y="5178425"/>
            <a:ext cx="8229600" cy="1316038"/>
          </a:xfrm>
        </p:spPr>
        <p:txBody>
          <a:bodyPr rtlCol="0">
            <a:normAutofit fontScale="85000" lnSpcReduction="10000"/>
          </a:bodyPr>
          <a:lstStyle/>
          <a:p>
            <a:pPr marL="0" indent="0" eaLnBrk="1" fontAlgn="auto" hangingPunct="1">
              <a:spcAft>
                <a:spcPts val="0"/>
              </a:spcAft>
              <a:buFont typeface="Arial"/>
              <a:buNone/>
              <a:defRPr/>
            </a:pPr>
            <a:r>
              <a:rPr lang="en-US" b="1" dirty="0"/>
              <a:t>While in the closet Andrew spots a box on the shelf and opens up the top.  He is surprised to find a gun in the box!  Andrew calls his friends to see what he has found.</a:t>
            </a:r>
            <a:r>
              <a:rPr lang="en-US" dirty="0"/>
              <a:t> </a:t>
            </a:r>
          </a:p>
        </p:txBody>
      </p:sp>
      <p:pic>
        <p:nvPicPr>
          <p:cNvPr id="4" name="Picture 3" descr="sfFFgunsafety-2nd_strybrd-pg4.jpg"/>
          <p:cNvPicPr/>
          <p:nvPr/>
        </p:nvPicPr>
        <p:blipFill rotWithShape="1">
          <a:blip r:embed="rId2" cstate="print"/>
          <a:srcRect l="9023" t="11079" r="9913" b="25564"/>
          <a:stretch/>
        </p:blipFill>
        <p:spPr>
          <a:xfrm>
            <a:off x="2336801" y="673102"/>
            <a:ext cx="4330699" cy="4064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11188"/>
            <a:ext cx="9144000" cy="1193800"/>
          </a:xfrm>
          <a:prstGeom prst="rect">
            <a:avLst/>
          </a:prstGeom>
          <a:solidFill>
            <a:srgbClr val="009A3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7402"/>
              </a:solidFill>
            </a:endParaRPr>
          </a:p>
        </p:txBody>
      </p:sp>
      <p:sp>
        <p:nvSpPr>
          <p:cNvPr id="3" name="Content Placeholder 2"/>
          <p:cNvSpPr>
            <a:spLocks noGrp="1"/>
          </p:cNvSpPr>
          <p:nvPr>
            <p:ph idx="1"/>
          </p:nvPr>
        </p:nvSpPr>
        <p:spPr>
          <a:xfrm>
            <a:off x="228600" y="2133600"/>
            <a:ext cx="8458200" cy="4525963"/>
          </a:xfrm>
        </p:spPr>
        <p:txBody>
          <a:bodyPr rtlCol="0">
            <a:normAutofit/>
          </a:bodyPr>
          <a:lstStyle/>
          <a:p>
            <a:pPr eaLnBrk="1" fontAlgn="auto" hangingPunct="1">
              <a:spcAft>
                <a:spcPts val="0"/>
              </a:spcAft>
              <a:buFont typeface="Arial"/>
              <a:buChar char="•"/>
              <a:defRPr/>
            </a:pPr>
            <a:endParaRPr lang="en-US" sz="1800" dirty="0"/>
          </a:p>
          <a:p>
            <a:pPr lvl="1" eaLnBrk="1" fontAlgn="auto" hangingPunct="1">
              <a:spcAft>
                <a:spcPts val="0"/>
              </a:spcAft>
              <a:buFont typeface="Arial"/>
              <a:buChar char="•"/>
              <a:defRPr/>
            </a:pPr>
            <a:r>
              <a:rPr lang="en-US" b="1" dirty="0"/>
              <a:t>What should the boys do with the gun now that   they have found it</a:t>
            </a:r>
            <a:r>
              <a:rPr lang="en-US" b="1" dirty="0" smtClean="0"/>
              <a:t>?</a:t>
            </a:r>
            <a:endParaRPr lang="en-US" sz="1800" dirty="0"/>
          </a:p>
          <a:p>
            <a:pPr marL="0" indent="0" eaLnBrk="1" fontAlgn="auto" hangingPunct="1">
              <a:spcAft>
                <a:spcPts val="0"/>
              </a:spcAft>
              <a:buFont typeface="Arial"/>
              <a:buNone/>
              <a:defRPr/>
            </a:pPr>
            <a:endParaRPr lang="en-US" sz="1800" dirty="0"/>
          </a:p>
          <a:p>
            <a:pPr lvl="1" eaLnBrk="1" fontAlgn="auto" hangingPunct="1">
              <a:spcAft>
                <a:spcPts val="0"/>
              </a:spcAft>
              <a:buFont typeface="Arial"/>
              <a:buChar char="•"/>
              <a:defRPr/>
            </a:pPr>
            <a:r>
              <a:rPr lang="en-US" b="1" dirty="0" smtClean="0"/>
              <a:t>Should </a:t>
            </a:r>
            <a:r>
              <a:rPr lang="en-US" b="1" dirty="0"/>
              <a:t>the boys stay with the gun until Sean’s mother comes inside</a:t>
            </a:r>
            <a:r>
              <a:rPr lang="en-US" b="1" dirty="0" smtClean="0"/>
              <a:t>?</a:t>
            </a:r>
          </a:p>
          <a:p>
            <a:pPr lvl="1" eaLnBrk="1" fontAlgn="auto" hangingPunct="1">
              <a:spcAft>
                <a:spcPts val="0"/>
              </a:spcAft>
              <a:buFont typeface="Arial" charset="0"/>
              <a:buNone/>
              <a:defRPr/>
            </a:pPr>
            <a:endParaRPr lang="en-US" b="1" dirty="0" smtClean="0"/>
          </a:p>
          <a:p>
            <a:pPr lvl="1" eaLnBrk="1" fontAlgn="auto" hangingPunct="1">
              <a:spcAft>
                <a:spcPts val="0"/>
              </a:spcAft>
              <a:buFont typeface="Arial"/>
              <a:buChar char="•"/>
              <a:defRPr/>
            </a:pPr>
            <a:r>
              <a:rPr lang="en-US" b="1" dirty="0" smtClean="0"/>
              <a:t>Who </a:t>
            </a:r>
            <a:r>
              <a:rPr lang="en-US" b="1" dirty="0"/>
              <a:t>should the boys call to make sure that the gun is safely put away?</a:t>
            </a:r>
            <a:endParaRPr lang="en-US" sz="1600" dirty="0"/>
          </a:p>
          <a:p>
            <a:pPr eaLnBrk="1" fontAlgn="auto" hangingPunct="1">
              <a:spcAft>
                <a:spcPts val="0"/>
              </a:spcAft>
              <a:buFont typeface="Arial"/>
              <a:buChar char="•"/>
              <a:defRPr/>
            </a:pPr>
            <a:endParaRPr lang="en-US" dirty="0"/>
          </a:p>
        </p:txBody>
      </p:sp>
      <p:sp>
        <p:nvSpPr>
          <p:cNvPr id="2" name="Title 1"/>
          <p:cNvSpPr>
            <a:spLocks noGrp="1"/>
          </p:cNvSpPr>
          <p:nvPr>
            <p:ph type="title"/>
          </p:nvPr>
        </p:nvSpPr>
        <p:spPr>
          <a:xfrm>
            <a:off x="457200" y="846138"/>
            <a:ext cx="8229600" cy="1143000"/>
          </a:xfrm>
        </p:spPr>
        <p:txBody>
          <a:bodyPr rtlCol="0">
            <a:noAutofit/>
          </a:bodyPr>
          <a:lstStyle/>
          <a:p>
            <a:pPr eaLnBrk="1" fontAlgn="auto" hangingPunct="1">
              <a:spcAft>
                <a:spcPts val="0"/>
              </a:spcAft>
              <a:defRPr/>
            </a:pPr>
            <a:r>
              <a:rPr lang="en-US" sz="3600" b="1" dirty="0">
                <a:solidFill>
                  <a:srgbClr val="FFFFFF"/>
                </a:solidFill>
                <a:effectLst>
                  <a:outerShdw blurRad="50800" dist="38100" dir="2700000" algn="tl" rotWithShape="0">
                    <a:prstClr val="black">
                      <a:alpha val="40000"/>
                    </a:prstClr>
                  </a:outerShdw>
                </a:effectLst>
              </a:rPr>
              <a:t>“Andrew’s Big Surprise” Discussion Questions</a:t>
            </a:r>
            <a:r>
              <a:rPr lang="en-US" sz="3600" b="1" i="1" dirty="0">
                <a:solidFill>
                  <a:srgbClr val="FFFFFF"/>
                </a:solidFill>
              </a:rPr>
              <a:t/>
            </a:r>
            <a:br>
              <a:rPr lang="en-US" sz="3600" b="1" i="1" dirty="0">
                <a:solidFill>
                  <a:srgbClr val="FFFFFF"/>
                </a:solidFill>
              </a:rPr>
            </a:br>
            <a:endParaRPr lang="en-US" sz="3600" dirty="0">
              <a:solidFill>
                <a:srgbClr val="FFFFFF"/>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798513"/>
            <a:ext cx="9144000" cy="833437"/>
          </a:xfrm>
          <a:prstGeom prst="rect">
            <a:avLst/>
          </a:prstGeom>
          <a:solidFill>
            <a:srgbClr val="009A3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7402"/>
              </a:solidFill>
            </a:endParaRPr>
          </a:p>
        </p:txBody>
      </p:sp>
      <p:sp>
        <p:nvSpPr>
          <p:cNvPr id="2" name="Title 1"/>
          <p:cNvSpPr>
            <a:spLocks noGrp="1"/>
          </p:cNvSpPr>
          <p:nvPr>
            <p:ph type="title"/>
          </p:nvPr>
        </p:nvSpPr>
        <p:spPr>
          <a:xfrm>
            <a:off x="457200" y="596900"/>
            <a:ext cx="8229600" cy="1143000"/>
          </a:xfrm>
        </p:spPr>
        <p:txBody>
          <a:bodyPr rtlCol="0">
            <a:normAutofit/>
          </a:bodyPr>
          <a:lstStyle/>
          <a:p>
            <a:pPr algn="l" eaLnBrk="1" fontAlgn="auto" hangingPunct="1">
              <a:spcAft>
                <a:spcPts val="0"/>
              </a:spcAft>
              <a:defRPr/>
            </a:pPr>
            <a:r>
              <a:rPr lang="en-US" b="1" dirty="0">
                <a:solidFill>
                  <a:srgbClr val="FFFFFF"/>
                </a:solidFill>
                <a:effectLst>
                  <a:outerShdw blurRad="50800" dist="38100" dir="2700000" algn="tl" rotWithShape="0">
                    <a:prstClr val="black">
                      <a:alpha val="40000"/>
                    </a:prstClr>
                  </a:outerShdw>
                </a:effectLst>
              </a:rPr>
              <a:t>GUN SAFETY </a:t>
            </a:r>
            <a:r>
              <a:rPr lang="en-US" b="1" dirty="0" smtClean="0">
                <a:solidFill>
                  <a:srgbClr val="FFFFFF"/>
                </a:solidFill>
                <a:effectLst>
                  <a:outerShdw blurRad="50800" dist="38100" dir="2700000" algn="tl" rotWithShape="0">
                    <a:prstClr val="black">
                      <a:alpha val="40000"/>
                    </a:prstClr>
                  </a:outerShdw>
                </a:effectLst>
              </a:rPr>
              <a:t>RULES</a:t>
            </a:r>
            <a:endParaRPr lang="en-US" b="1" dirty="0">
              <a:solidFill>
                <a:srgbClr val="FFFFFF"/>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2654300" y="1973263"/>
            <a:ext cx="5753100" cy="3944937"/>
          </a:xfrm>
        </p:spPr>
        <p:txBody>
          <a:bodyPr rtlCol="0">
            <a:normAutofit lnSpcReduction="10000"/>
          </a:bodyPr>
          <a:lstStyle/>
          <a:p>
            <a:pPr marL="0" indent="0" eaLnBrk="1" fontAlgn="auto" hangingPunct="1">
              <a:spcAft>
                <a:spcPts val="0"/>
              </a:spcAft>
              <a:buFont typeface="Arial"/>
              <a:buNone/>
              <a:defRPr/>
            </a:pPr>
            <a:r>
              <a:rPr lang="en-US" b="1" dirty="0" err="1"/>
              <a:t>Finnigan</a:t>
            </a:r>
            <a:r>
              <a:rPr lang="en-US" b="1" dirty="0"/>
              <a:t> the Fox </a:t>
            </a:r>
            <a:r>
              <a:rPr lang="en-US" b="1" dirty="0" smtClean="0"/>
              <a:t>says</a:t>
            </a:r>
          </a:p>
          <a:p>
            <a:pPr marL="0" indent="0" eaLnBrk="1" fontAlgn="auto" hangingPunct="1">
              <a:spcAft>
                <a:spcPts val="0"/>
              </a:spcAft>
              <a:buFont typeface="Arial"/>
              <a:buNone/>
              <a:defRPr/>
            </a:pPr>
            <a:endParaRPr lang="en-US" dirty="0"/>
          </a:p>
          <a:p>
            <a:pPr marL="0" indent="0" eaLnBrk="1" fontAlgn="auto" hangingPunct="1">
              <a:spcAft>
                <a:spcPts val="0"/>
              </a:spcAft>
              <a:buFont typeface="Arial"/>
              <a:buNone/>
              <a:defRPr/>
            </a:pPr>
            <a:r>
              <a:rPr lang="en-US" b="1" dirty="0" smtClean="0">
                <a:effectLst>
                  <a:outerShdw blurRad="50800" dist="38100" algn="tr" rotWithShape="0">
                    <a:prstClr val="black">
                      <a:alpha val="40000"/>
                    </a:prstClr>
                  </a:outerShdw>
                </a:effectLst>
              </a:rPr>
              <a:t>LEAVE </a:t>
            </a:r>
            <a:r>
              <a:rPr lang="en-US" b="1" dirty="0">
                <a:effectLst>
                  <a:outerShdw blurRad="50800" dist="38100" algn="tr" rotWithShape="0">
                    <a:prstClr val="black">
                      <a:alpha val="40000"/>
                    </a:prstClr>
                  </a:outerShdw>
                </a:effectLst>
              </a:rPr>
              <a:t>IT </a:t>
            </a:r>
            <a:r>
              <a:rPr lang="en-US" b="1" dirty="0" smtClean="0">
                <a:effectLst>
                  <a:outerShdw blurRad="50800" dist="38100" algn="tr" rotWithShape="0">
                    <a:prstClr val="black">
                      <a:alpha val="40000"/>
                    </a:prstClr>
                  </a:outerShdw>
                </a:effectLst>
              </a:rPr>
              <a:t>ALONE</a:t>
            </a:r>
            <a:endParaRPr lang="en-US" dirty="0"/>
          </a:p>
          <a:p>
            <a:pPr marL="0" indent="0" eaLnBrk="1" fontAlgn="auto" hangingPunct="1">
              <a:spcAft>
                <a:spcPts val="0"/>
              </a:spcAft>
              <a:buFont typeface="Arial"/>
              <a:buNone/>
              <a:defRPr/>
            </a:pPr>
            <a:endParaRPr lang="en-US" b="1" dirty="0" smtClean="0">
              <a:effectLst>
                <a:outerShdw blurRad="50800" dist="38100" algn="tr" rotWithShape="0">
                  <a:prstClr val="black">
                    <a:alpha val="40000"/>
                  </a:prstClr>
                </a:outerShdw>
              </a:effectLst>
            </a:endParaRPr>
          </a:p>
          <a:p>
            <a:pPr marL="0" indent="0" eaLnBrk="1" fontAlgn="auto" hangingPunct="1">
              <a:spcAft>
                <a:spcPts val="0"/>
              </a:spcAft>
              <a:buFont typeface="Arial"/>
              <a:buNone/>
              <a:defRPr/>
            </a:pPr>
            <a:r>
              <a:rPr lang="en-US" b="1" dirty="0" smtClean="0">
                <a:effectLst>
                  <a:outerShdw blurRad="50800" dist="38100" algn="tr" rotWithShape="0">
                    <a:prstClr val="black">
                      <a:alpha val="40000"/>
                    </a:prstClr>
                  </a:outerShdw>
                </a:effectLst>
              </a:rPr>
              <a:t>LEAVE </a:t>
            </a:r>
            <a:r>
              <a:rPr lang="en-US" b="1" dirty="0">
                <a:effectLst>
                  <a:outerShdw blurRad="50800" dist="38100" algn="tr" rotWithShape="0">
                    <a:prstClr val="black">
                      <a:alpha val="40000"/>
                    </a:prstClr>
                  </a:outerShdw>
                </a:effectLst>
              </a:rPr>
              <a:t>THE AREA  </a:t>
            </a:r>
            <a:endParaRPr lang="en-US" b="1" dirty="0" smtClean="0">
              <a:effectLst>
                <a:outerShdw blurRad="50800" dist="38100" algn="tr" rotWithShape="0">
                  <a:prstClr val="black">
                    <a:alpha val="40000"/>
                  </a:prstClr>
                </a:outerShdw>
              </a:effectLst>
            </a:endParaRPr>
          </a:p>
          <a:p>
            <a:pPr marL="0" indent="0" eaLnBrk="1" fontAlgn="auto" hangingPunct="1">
              <a:spcAft>
                <a:spcPts val="0"/>
              </a:spcAft>
              <a:buFont typeface="Arial"/>
              <a:buNone/>
              <a:defRPr/>
            </a:pPr>
            <a:endParaRPr lang="en-US" b="1" dirty="0" smtClean="0">
              <a:effectLst>
                <a:outerShdw blurRad="50800" dist="38100" algn="tr" rotWithShape="0">
                  <a:prstClr val="black">
                    <a:alpha val="40000"/>
                  </a:prstClr>
                </a:outerShdw>
              </a:effectLst>
            </a:endParaRPr>
          </a:p>
          <a:p>
            <a:pPr marL="0" indent="0" eaLnBrk="1" fontAlgn="auto" hangingPunct="1">
              <a:spcAft>
                <a:spcPts val="0"/>
              </a:spcAft>
              <a:buFont typeface="Arial"/>
              <a:buNone/>
              <a:defRPr/>
            </a:pPr>
            <a:r>
              <a:rPr lang="en-US" b="1" dirty="0" smtClean="0">
                <a:effectLst>
                  <a:outerShdw blurRad="50800" dist="38100" algn="tr" rotWithShape="0">
                    <a:prstClr val="black">
                      <a:alpha val="40000"/>
                    </a:prstClr>
                  </a:outerShdw>
                </a:effectLst>
              </a:rPr>
              <a:t>LET </a:t>
            </a:r>
            <a:r>
              <a:rPr lang="en-US" b="1" dirty="0">
                <a:effectLst>
                  <a:outerShdw blurRad="50800" dist="38100" algn="tr" rotWithShape="0">
                    <a:prstClr val="black">
                      <a:alpha val="40000"/>
                    </a:prstClr>
                  </a:outerShdw>
                </a:effectLst>
              </a:rPr>
              <a:t>AN ADULT KNOW </a:t>
            </a:r>
            <a:endParaRPr lang="en-US" dirty="0"/>
          </a:p>
          <a:p>
            <a:pPr marL="0" indent="0" eaLnBrk="1" fontAlgn="auto" hangingPunct="1">
              <a:spcAft>
                <a:spcPts val="0"/>
              </a:spcAft>
              <a:buFont typeface="Arial"/>
              <a:buNone/>
              <a:defRPr/>
            </a:pPr>
            <a:endParaRPr lang="en-US" dirty="0"/>
          </a:p>
          <a:p>
            <a:pPr marL="0" indent="0" eaLnBrk="1" fontAlgn="auto" hangingPunct="1">
              <a:spcBef>
                <a:spcPts val="0"/>
              </a:spcBef>
              <a:spcAft>
                <a:spcPts val="0"/>
              </a:spcAft>
              <a:buFont typeface="Arial"/>
              <a:buNone/>
              <a:defRPr/>
            </a:pPr>
            <a:endParaRPr lang="en-US" b="1" dirty="0" smtClean="0">
              <a:effectLst>
                <a:outerShdw blurRad="50800" dist="38100" algn="tr" rotWithShape="0">
                  <a:prstClr val="black">
                    <a:alpha val="40000"/>
                  </a:prstClr>
                </a:outerShdw>
              </a:effectLst>
              <a:latin typeface="Eras Bold ITC"/>
              <a:ea typeface="Times New Roman"/>
              <a:cs typeface="Times New Roman"/>
            </a:endParaRPr>
          </a:p>
          <a:p>
            <a:pPr marL="0" indent="0" eaLnBrk="1" fontAlgn="auto" hangingPunct="1">
              <a:spcAft>
                <a:spcPts val="0"/>
              </a:spcAft>
              <a:buFont typeface="Arial"/>
              <a:buNone/>
              <a:defRPr/>
            </a:pPr>
            <a:endParaRPr lang="en-US" dirty="0"/>
          </a:p>
        </p:txBody>
      </p:sp>
      <p:pic>
        <p:nvPicPr>
          <p:cNvPr id="4" name="Picture 3"/>
          <p:cNvPicPr/>
          <p:nvPr/>
        </p:nvPicPr>
        <p:blipFill rotWithShape="1">
          <a:blip r:embed="rId2" cstate="print"/>
          <a:srcRect l="17355" t="41411" r="64719" b="34663"/>
          <a:stretch/>
        </p:blipFill>
        <p:spPr bwMode="auto">
          <a:xfrm>
            <a:off x="7036384" y="335912"/>
            <a:ext cx="1828216" cy="1839595"/>
          </a:xfrm>
          <a:prstGeom prst="rect">
            <a:avLst/>
          </a:prstGeom>
          <a:solidFill>
            <a:srgbClr val="FFFFFF">
              <a:shade val="85000"/>
            </a:srgbClr>
          </a:solidFill>
          <a:ln w="19050" cap="sq" cmpd="sng">
            <a:solidFill>
              <a:srgbClr val="0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678" name="Picture 9" descr="exclaimation"/>
          <p:cNvPicPr>
            <a:picLocks noChangeAspect="1" noChangeArrowheads="1"/>
          </p:cNvPicPr>
          <p:nvPr/>
        </p:nvPicPr>
        <p:blipFill>
          <a:blip r:embed="rId3"/>
          <a:srcRect/>
          <a:stretch>
            <a:fillRect/>
          </a:stretch>
        </p:blipFill>
        <p:spPr bwMode="auto">
          <a:xfrm>
            <a:off x="1387475" y="3898900"/>
            <a:ext cx="1035050" cy="1033463"/>
          </a:xfrm>
          <a:prstGeom prst="rect">
            <a:avLst/>
          </a:prstGeom>
          <a:noFill/>
          <a:ln w="9525">
            <a:noFill/>
            <a:miter lim="800000"/>
            <a:headEnd/>
            <a:tailEnd/>
          </a:ln>
        </p:spPr>
      </p:pic>
      <p:pic>
        <p:nvPicPr>
          <p:cNvPr id="28679" name="Picture 10" descr="Tell Adult"/>
          <p:cNvPicPr>
            <a:picLocks noChangeAspect="1" noChangeArrowheads="1"/>
          </p:cNvPicPr>
          <p:nvPr/>
        </p:nvPicPr>
        <p:blipFill>
          <a:blip r:embed="rId4"/>
          <a:srcRect/>
          <a:stretch>
            <a:fillRect/>
          </a:stretch>
        </p:blipFill>
        <p:spPr bwMode="auto">
          <a:xfrm>
            <a:off x="1444625" y="5046663"/>
            <a:ext cx="903288" cy="904875"/>
          </a:xfrm>
          <a:prstGeom prst="rect">
            <a:avLst/>
          </a:prstGeom>
          <a:noFill/>
          <a:ln w="9525">
            <a:noFill/>
            <a:miter lim="800000"/>
            <a:headEnd/>
            <a:tailEnd/>
          </a:ln>
        </p:spPr>
      </p:pic>
      <p:pic>
        <p:nvPicPr>
          <p:cNvPr id="28680" name="Picture 11" descr="stop hand.png"/>
          <p:cNvPicPr>
            <a:picLocks noChangeAspect="1"/>
          </p:cNvPicPr>
          <p:nvPr/>
        </p:nvPicPr>
        <p:blipFill>
          <a:blip r:embed="rId5"/>
          <a:srcRect/>
          <a:stretch>
            <a:fillRect/>
          </a:stretch>
        </p:blipFill>
        <p:spPr bwMode="auto">
          <a:xfrm>
            <a:off x="1444625" y="2743200"/>
            <a:ext cx="977900" cy="977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74663"/>
            <a:ext cx="9144000" cy="728662"/>
          </a:xfrm>
          <a:prstGeom prst="rect">
            <a:avLst/>
          </a:prstGeom>
          <a:solidFill>
            <a:srgbClr val="009A3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7402"/>
              </a:solidFill>
            </a:endParaRPr>
          </a:p>
        </p:txBody>
      </p:sp>
      <p:sp>
        <p:nvSpPr>
          <p:cNvPr id="2" name="Title 1"/>
          <p:cNvSpPr>
            <a:spLocks noGrp="1"/>
          </p:cNvSpPr>
          <p:nvPr>
            <p:ph type="title"/>
          </p:nvPr>
        </p:nvSpPr>
        <p:spPr>
          <a:xfrm>
            <a:off x="434975" y="749300"/>
            <a:ext cx="8229600" cy="736600"/>
          </a:xfrm>
        </p:spPr>
        <p:txBody>
          <a:bodyPr rtlCol="0">
            <a:noAutofit/>
          </a:bodyPr>
          <a:lstStyle/>
          <a:p>
            <a:pPr eaLnBrk="1" fontAlgn="auto" hangingPunct="1">
              <a:spcAft>
                <a:spcPts val="0"/>
              </a:spcAft>
              <a:defRPr/>
            </a:pPr>
            <a:r>
              <a:rPr lang="en-US" b="1" dirty="0">
                <a:solidFill>
                  <a:srgbClr val="FFFFFF"/>
                </a:solidFill>
                <a:effectLst>
                  <a:outerShdw blurRad="50800" dist="38100" dir="2700000" algn="tl" rotWithShape="0">
                    <a:prstClr val="black">
                      <a:alpha val="40000"/>
                    </a:prstClr>
                  </a:outerShdw>
                </a:effectLst>
              </a:rPr>
              <a:t>THIRD GRADE</a:t>
            </a:r>
            <a:br>
              <a:rPr lang="en-US" b="1" dirty="0">
                <a:solidFill>
                  <a:srgbClr val="FFFFFF"/>
                </a:solidFill>
                <a:effectLst>
                  <a:outerShdw blurRad="50800" dist="38100" dir="2700000" algn="tl" rotWithShape="0">
                    <a:prstClr val="black">
                      <a:alpha val="40000"/>
                    </a:prstClr>
                  </a:outerShdw>
                </a:effectLst>
              </a:rPr>
            </a:br>
            <a:endParaRPr lang="en-US" dirty="0">
              <a:solidFill>
                <a:srgbClr val="FFFFFF"/>
              </a:solidFill>
              <a:effectLst>
                <a:outerShdw blurRad="50800" dist="38100" dir="2700000" algn="tl" rotWithShape="0">
                  <a:prstClr val="black">
                    <a:alpha val="40000"/>
                  </a:prstClr>
                </a:outerShdw>
              </a:effectLst>
            </a:endParaRPr>
          </a:p>
        </p:txBody>
      </p:sp>
      <p:sp>
        <p:nvSpPr>
          <p:cNvPr id="29700" name="Content Placeholder 2"/>
          <p:cNvSpPr>
            <a:spLocks noGrp="1"/>
          </p:cNvSpPr>
          <p:nvPr>
            <p:ph idx="1"/>
          </p:nvPr>
        </p:nvSpPr>
        <p:spPr/>
        <p:txBody>
          <a:bodyPr/>
          <a:lstStyle/>
          <a:p>
            <a:pPr marL="0" indent="0" algn="ctr" eaLnBrk="1" hangingPunct="1">
              <a:buFont typeface="Arial" charset="0"/>
              <a:buNone/>
            </a:pPr>
            <a:r>
              <a:rPr lang="en-US" sz="4800" b="1" smtClean="0"/>
              <a:t> GUN SAFETY</a:t>
            </a:r>
            <a:r>
              <a:rPr lang="en-US" sz="4800" smtClean="0"/>
              <a:t> </a:t>
            </a:r>
            <a:r>
              <a:rPr lang="en-US" sz="4800" b="1" smtClean="0"/>
              <a:t>LESSON</a:t>
            </a:r>
            <a:endParaRPr lang="en-US" sz="4800" smtClean="0"/>
          </a:p>
          <a:p>
            <a:pPr marL="0" indent="0" eaLnBrk="1" hangingPunct="1">
              <a:buFont typeface="Arial" charset="0"/>
              <a:buNone/>
            </a:pPr>
            <a:endParaRPr lang="en-US" smtClean="0"/>
          </a:p>
        </p:txBody>
      </p:sp>
      <p:pic>
        <p:nvPicPr>
          <p:cNvPr id="29701" name="Picture 5" descr="finniganfox 2a.png"/>
          <p:cNvPicPr>
            <a:picLocks noChangeAspect="1"/>
          </p:cNvPicPr>
          <p:nvPr/>
        </p:nvPicPr>
        <p:blipFill>
          <a:blip r:embed="rId2"/>
          <a:srcRect/>
          <a:stretch>
            <a:fillRect/>
          </a:stretch>
        </p:blipFill>
        <p:spPr bwMode="auto">
          <a:xfrm>
            <a:off x="2908300" y="2979738"/>
            <a:ext cx="3327400" cy="3146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47675"/>
            <a:ext cx="9144000" cy="906463"/>
          </a:xfrm>
          <a:prstGeom prst="rect">
            <a:avLst/>
          </a:prstGeom>
          <a:solidFill>
            <a:srgbClr val="009A3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7402"/>
              </a:solidFill>
            </a:endParaRPr>
          </a:p>
        </p:txBody>
      </p:sp>
      <p:sp>
        <p:nvSpPr>
          <p:cNvPr id="2" name="Title 1"/>
          <p:cNvSpPr>
            <a:spLocks noGrp="1"/>
          </p:cNvSpPr>
          <p:nvPr>
            <p:ph type="title"/>
          </p:nvPr>
        </p:nvSpPr>
        <p:spPr/>
        <p:txBody>
          <a:bodyPr rtlCol="0">
            <a:normAutofit/>
          </a:bodyPr>
          <a:lstStyle/>
          <a:p>
            <a:pPr eaLnBrk="1" fontAlgn="auto" hangingPunct="1">
              <a:spcAft>
                <a:spcPts val="0"/>
              </a:spcAft>
              <a:defRPr/>
            </a:pPr>
            <a:r>
              <a:rPr lang="en-US" b="1" dirty="0">
                <a:solidFill>
                  <a:srgbClr val="FFFFFF"/>
                </a:solidFill>
                <a:effectLst>
                  <a:outerShdw blurRad="50800" dist="38100" dir="2700000" algn="tl" rotWithShape="0">
                    <a:prstClr val="black">
                      <a:alpha val="40000"/>
                    </a:prstClr>
                  </a:outerShdw>
                </a:effectLst>
              </a:rPr>
              <a:t>GUNS AND PERSONAL </a:t>
            </a:r>
            <a:r>
              <a:rPr lang="en-US" b="1" dirty="0" smtClean="0">
                <a:solidFill>
                  <a:srgbClr val="FFFFFF"/>
                </a:solidFill>
                <a:effectLst>
                  <a:outerShdw blurRad="50800" dist="38100" dir="2700000" algn="tl" rotWithShape="0">
                    <a:prstClr val="black">
                      <a:alpha val="40000"/>
                    </a:prstClr>
                  </a:outerShdw>
                </a:effectLst>
              </a:rPr>
              <a:t>SAFETY</a:t>
            </a:r>
            <a:endParaRPr lang="en-US" dirty="0">
              <a:solidFill>
                <a:srgbClr val="FFFFFF"/>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457200" y="1828800"/>
            <a:ext cx="8229600" cy="4525963"/>
          </a:xfrm>
        </p:spPr>
        <p:txBody>
          <a:bodyPr rtlCol="0">
            <a:normAutofit fontScale="62500" lnSpcReduction="20000"/>
          </a:bodyPr>
          <a:lstStyle/>
          <a:p>
            <a:pPr marL="0" indent="0" eaLnBrk="1" fontAlgn="auto">
              <a:lnSpc>
                <a:spcPct val="110000"/>
              </a:lnSpc>
              <a:spcAft>
                <a:spcPts val="0"/>
              </a:spcAft>
              <a:buFont typeface="Arial"/>
              <a:buNone/>
              <a:defRPr/>
            </a:pPr>
            <a:r>
              <a:rPr lang="en-US" b="1" dirty="0"/>
              <a:t>The use of guns may seem exciting when you see them on television, in the movies or, on a video game.  But, in real life guns can be very dangerous, and because of the misuse of guns, people can be seriously hurt or killed. </a:t>
            </a:r>
            <a:endParaRPr lang="en-US" dirty="0"/>
          </a:p>
          <a:p>
            <a:pPr marL="0" indent="0" eaLnBrk="1" fontAlgn="auto" hangingPunct="1">
              <a:lnSpc>
                <a:spcPct val="110000"/>
              </a:lnSpc>
              <a:spcAft>
                <a:spcPts val="0"/>
              </a:spcAft>
              <a:buFont typeface="Arial"/>
              <a:buNone/>
              <a:defRPr/>
            </a:pPr>
            <a:r>
              <a:rPr lang="en-US" b="1" dirty="0"/>
              <a:t> </a:t>
            </a:r>
            <a:endParaRPr lang="en-US" dirty="0"/>
          </a:p>
          <a:p>
            <a:pPr marL="0" indent="0" eaLnBrk="1" fontAlgn="auto">
              <a:lnSpc>
                <a:spcPct val="110000"/>
              </a:lnSpc>
              <a:spcAft>
                <a:spcPts val="0"/>
              </a:spcAft>
              <a:buFont typeface="Arial"/>
              <a:buNone/>
              <a:defRPr/>
            </a:pPr>
            <a:r>
              <a:rPr lang="en-US" b="1" dirty="0"/>
              <a:t>Guns have played an important part in the history of America.   Men and women have used guns to defend our freedom and protect our communities.  Guns are also used for sport shooting and hunting.  People who own or use guns as part of their jobs or in sports know how important it is to handle guns safely</a:t>
            </a:r>
            <a:r>
              <a:rPr lang="en-US" b="1" dirty="0" smtClean="0"/>
              <a:t>.</a:t>
            </a:r>
            <a:endParaRPr lang="en-US" dirty="0"/>
          </a:p>
          <a:p>
            <a:pPr marL="0" indent="0" eaLnBrk="1" fontAlgn="auto">
              <a:lnSpc>
                <a:spcPct val="110000"/>
              </a:lnSpc>
              <a:spcAft>
                <a:spcPts val="0"/>
              </a:spcAft>
              <a:buFont typeface="Arial"/>
              <a:buNone/>
              <a:defRPr/>
            </a:pPr>
            <a:endParaRPr lang="en-US" dirty="0"/>
          </a:p>
          <a:p>
            <a:pPr marL="0" indent="0" eaLnBrk="1" fontAlgn="auto" hangingPunct="1">
              <a:lnSpc>
                <a:spcPct val="110000"/>
              </a:lnSpc>
              <a:spcAft>
                <a:spcPts val="0"/>
              </a:spcAft>
              <a:buFont typeface="Arial"/>
              <a:buNone/>
              <a:defRPr/>
            </a:pPr>
            <a:r>
              <a:rPr lang="en-US" b="1" dirty="0"/>
              <a:t>Guns are not toys and are very dangerous when people do not know the proper safety rules.  Today you will learn a number of important safety rules to remember.  If you ever see a gun without a trusted adult’s supervision, then you will know what to do to stay safe. </a:t>
            </a:r>
            <a:br>
              <a:rPr lang="en-US" b="1" dirty="0"/>
            </a:br>
            <a:endParaRPr lang="en-US" dirty="0"/>
          </a:p>
          <a:p>
            <a:pPr marL="0" indent="0" eaLnBrk="1" fontAlgn="auto" hangingPunct="1">
              <a:lnSpc>
                <a:spcPct val="110000"/>
              </a:lnSpc>
              <a:spcAft>
                <a:spcPts val="0"/>
              </a:spcAft>
              <a:buFont typeface="Arial"/>
              <a:buNone/>
              <a:defRPr/>
            </a:pP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100" y="4257675"/>
            <a:ext cx="8229600" cy="1143000"/>
          </a:xfrm>
        </p:spPr>
        <p:txBody>
          <a:bodyPr rtlCol="0">
            <a:normAutofit fontScale="90000"/>
          </a:bodyPr>
          <a:lstStyle/>
          <a:p>
            <a:pPr eaLnBrk="1" fontAlgn="auto" hangingPunct="1">
              <a:spcAft>
                <a:spcPts val="0"/>
              </a:spcAft>
              <a:defRPr/>
            </a:pPr>
            <a:r>
              <a:rPr lang="en-US" b="1" dirty="0"/>
              <a:t> </a:t>
            </a:r>
            <a:br>
              <a:rPr lang="en-US" b="1" dirty="0"/>
            </a:br>
            <a:endParaRPr lang="en-US" dirty="0"/>
          </a:p>
        </p:txBody>
      </p:sp>
      <p:sp>
        <p:nvSpPr>
          <p:cNvPr id="4099" name="Content Placeholder 2"/>
          <p:cNvSpPr>
            <a:spLocks noGrp="1"/>
          </p:cNvSpPr>
          <p:nvPr>
            <p:ph idx="1"/>
          </p:nvPr>
        </p:nvSpPr>
        <p:spPr>
          <a:xfrm>
            <a:off x="558800" y="6713538"/>
            <a:ext cx="8229600" cy="1130300"/>
          </a:xfrm>
        </p:spPr>
        <p:txBody>
          <a:bodyPr/>
          <a:lstStyle/>
          <a:p>
            <a:pPr eaLnBrk="1" hangingPunct="1"/>
            <a:endParaRPr lang="en-US" smtClean="0"/>
          </a:p>
        </p:txBody>
      </p:sp>
      <p:pic>
        <p:nvPicPr>
          <p:cNvPr id="4100" name="Picture 5" descr="finniganfox 2a.png"/>
          <p:cNvPicPr>
            <a:picLocks noChangeAspect="1"/>
          </p:cNvPicPr>
          <p:nvPr/>
        </p:nvPicPr>
        <p:blipFill>
          <a:blip r:embed="rId2"/>
          <a:srcRect/>
          <a:stretch>
            <a:fillRect/>
          </a:stretch>
        </p:blipFill>
        <p:spPr bwMode="auto">
          <a:xfrm>
            <a:off x="2908300" y="2954338"/>
            <a:ext cx="3327400" cy="3146425"/>
          </a:xfrm>
          <a:prstGeom prst="rect">
            <a:avLst/>
          </a:prstGeom>
          <a:noFill/>
          <a:ln w="9525">
            <a:noFill/>
            <a:miter lim="800000"/>
            <a:headEnd/>
            <a:tailEnd/>
          </a:ln>
        </p:spPr>
      </p:pic>
      <p:sp>
        <p:nvSpPr>
          <p:cNvPr id="7" name="Rectangle 6"/>
          <p:cNvSpPr/>
          <p:nvPr/>
        </p:nvSpPr>
        <p:spPr>
          <a:xfrm>
            <a:off x="0" y="474663"/>
            <a:ext cx="9144000" cy="728662"/>
          </a:xfrm>
          <a:prstGeom prst="rect">
            <a:avLst/>
          </a:prstGeom>
          <a:solidFill>
            <a:srgbClr val="009A3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7402"/>
              </a:solidFill>
            </a:endParaRPr>
          </a:p>
        </p:txBody>
      </p:sp>
      <p:sp>
        <p:nvSpPr>
          <p:cNvPr id="8" name="Title 1"/>
          <p:cNvSpPr txBox="1">
            <a:spLocks/>
          </p:cNvSpPr>
          <p:nvPr/>
        </p:nvSpPr>
        <p:spPr>
          <a:xfrm>
            <a:off x="434975" y="1079500"/>
            <a:ext cx="8229600" cy="736600"/>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b="1" dirty="0">
                <a:solidFill>
                  <a:schemeClr val="bg1"/>
                </a:solidFill>
                <a:effectLst>
                  <a:outerShdw blurRad="50800" dist="38100" dir="2700000" algn="tl" rotWithShape="0">
                    <a:prstClr val="black">
                      <a:alpha val="40000"/>
                    </a:prstClr>
                  </a:outerShdw>
                </a:effectLst>
              </a:rPr>
              <a:t>KINDERGARTEN</a:t>
            </a:r>
            <a:r>
              <a:rPr lang="en-US" b="1" dirty="0"/>
              <a:t/>
            </a:r>
            <a:br>
              <a:rPr lang="en-US" b="1" dirty="0"/>
            </a:br>
            <a:r>
              <a:rPr lang="en-US" b="1" dirty="0"/>
              <a:t/>
            </a:r>
            <a:br>
              <a:rPr lang="en-US" b="1" dirty="0"/>
            </a:br>
            <a:endParaRPr lang="en-US" dirty="0">
              <a:solidFill>
                <a:srgbClr val="FFFFFF"/>
              </a:solidFill>
            </a:endParaRPr>
          </a:p>
        </p:txBody>
      </p:sp>
      <p:sp>
        <p:nvSpPr>
          <p:cNvPr id="4103" name="Content Placeholder 2"/>
          <p:cNvSpPr txBox="1">
            <a:spLocks/>
          </p:cNvSpPr>
          <p:nvPr/>
        </p:nvSpPr>
        <p:spPr bwMode="auto">
          <a:xfrm>
            <a:off x="457200" y="1600200"/>
            <a:ext cx="8229600" cy="4525963"/>
          </a:xfrm>
          <a:prstGeom prst="rect">
            <a:avLst/>
          </a:prstGeom>
          <a:noFill/>
          <a:ln w="9525">
            <a:noFill/>
            <a:miter lim="800000"/>
            <a:headEnd/>
            <a:tailEnd/>
          </a:ln>
        </p:spPr>
        <p:txBody>
          <a:bodyPr/>
          <a:lstStyle/>
          <a:p>
            <a:pPr algn="ctr">
              <a:spcBef>
                <a:spcPct val="20000"/>
              </a:spcBef>
              <a:buClr>
                <a:srgbClr val="A90F00"/>
              </a:buClr>
              <a:buFont typeface="Arial" charset="0"/>
              <a:buNone/>
            </a:pPr>
            <a:r>
              <a:rPr lang="en-US" sz="4800" b="1">
                <a:latin typeface="Calibri" pitchFamily="34" charset="0"/>
              </a:rPr>
              <a:t> GUN SAFETY</a:t>
            </a:r>
            <a:r>
              <a:rPr lang="en-US" sz="4800">
                <a:latin typeface="Calibri" pitchFamily="34" charset="0"/>
              </a:rPr>
              <a:t> </a:t>
            </a:r>
            <a:r>
              <a:rPr lang="en-US" sz="4800" b="1">
                <a:latin typeface="Calibri" pitchFamily="34" charset="0"/>
              </a:rPr>
              <a:t>LESSON</a:t>
            </a:r>
            <a:endParaRPr lang="en-US" sz="4800">
              <a:latin typeface="Calibri" pitchFamily="34" charset="0"/>
            </a:endParaRPr>
          </a:p>
          <a:p>
            <a:pPr>
              <a:spcBef>
                <a:spcPct val="20000"/>
              </a:spcBef>
              <a:buClr>
                <a:srgbClr val="A90F00"/>
              </a:buClr>
              <a:buFont typeface="Arial" charset="0"/>
              <a:buNone/>
            </a:pPr>
            <a:endParaRPr lang="en-US" sz="3200">
              <a:latin typeface="Calibri"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517525"/>
            <a:ext cx="9144000" cy="728663"/>
          </a:xfrm>
          <a:prstGeom prst="rect">
            <a:avLst/>
          </a:prstGeom>
          <a:solidFill>
            <a:srgbClr val="009A3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7402"/>
              </a:solidFill>
            </a:endParaRPr>
          </a:p>
        </p:txBody>
      </p:sp>
      <p:sp>
        <p:nvSpPr>
          <p:cNvPr id="2" name="Title 1"/>
          <p:cNvSpPr>
            <a:spLocks noGrp="1"/>
          </p:cNvSpPr>
          <p:nvPr>
            <p:ph type="title"/>
          </p:nvPr>
        </p:nvSpPr>
        <p:spPr/>
        <p:txBody>
          <a:bodyPr rtlCol="0">
            <a:noAutofit/>
          </a:bodyPr>
          <a:lstStyle/>
          <a:p>
            <a:pPr eaLnBrk="1" fontAlgn="auto" hangingPunct="1">
              <a:spcAft>
                <a:spcPts val="0"/>
              </a:spcAft>
              <a:defRPr/>
            </a:pPr>
            <a:r>
              <a:rPr lang="en-US" sz="3200" b="1" dirty="0">
                <a:solidFill>
                  <a:srgbClr val="FFFFFF"/>
                </a:solidFill>
                <a:effectLst>
                  <a:outerShdw blurRad="50800" dist="38100" dir="2700000" algn="tl" rotWithShape="0">
                    <a:prstClr val="black">
                      <a:alpha val="40000"/>
                    </a:prstClr>
                  </a:outerShdw>
                </a:effectLst>
              </a:rPr>
              <a:t>GUN SAFETY RULES AND MORE PRECAUTIONS</a:t>
            </a:r>
            <a:endParaRPr lang="en-US" sz="3200" b="1" i="1" dirty="0">
              <a:solidFill>
                <a:srgbClr val="FFFFFF"/>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1320800" y="1427163"/>
            <a:ext cx="7137400" cy="4862512"/>
          </a:xfrm>
        </p:spPr>
        <p:txBody>
          <a:bodyPr rtlCol="0">
            <a:noAutofit/>
          </a:bodyPr>
          <a:lstStyle/>
          <a:p>
            <a:pPr marL="0" indent="0" eaLnBrk="1" fontAlgn="auto" hangingPunct="1">
              <a:spcAft>
                <a:spcPts val="0"/>
              </a:spcAft>
              <a:buFont typeface="Arial"/>
              <a:buNone/>
              <a:defRPr/>
            </a:pPr>
            <a:r>
              <a:rPr lang="en-US" sz="2400" b="1" dirty="0" err="1">
                <a:effectLst>
                  <a:outerShdw blurRad="50800" dist="38100" algn="tr" rotWithShape="0">
                    <a:prstClr val="black">
                      <a:alpha val="40000"/>
                    </a:prstClr>
                  </a:outerShdw>
                </a:effectLst>
              </a:rPr>
              <a:t>Finnigan</a:t>
            </a:r>
            <a:r>
              <a:rPr lang="en-US" sz="2400" b="1" dirty="0">
                <a:effectLst>
                  <a:outerShdw blurRad="50800" dist="38100" algn="tr" rotWithShape="0">
                    <a:prstClr val="black">
                      <a:alpha val="40000"/>
                    </a:prstClr>
                  </a:outerShdw>
                </a:effectLst>
              </a:rPr>
              <a:t> </a:t>
            </a:r>
            <a:r>
              <a:rPr lang="en-US" sz="2400" b="1" dirty="0" smtClean="0">
                <a:effectLst>
                  <a:outerShdw blurRad="50800" dist="38100" algn="tr" rotWithShape="0">
                    <a:prstClr val="black">
                      <a:alpha val="40000"/>
                    </a:prstClr>
                  </a:outerShdw>
                </a:effectLst>
              </a:rPr>
              <a:t>says if </a:t>
            </a:r>
            <a:r>
              <a:rPr lang="en-US" sz="2400" b="1" dirty="0">
                <a:effectLst>
                  <a:outerShdw blurRad="50800" dist="38100" algn="tr" rotWithShape="0">
                    <a:prstClr val="black">
                      <a:alpha val="40000"/>
                    </a:prstClr>
                  </a:outerShdw>
                </a:effectLst>
              </a:rPr>
              <a:t>you see a gun or someone that has </a:t>
            </a:r>
            <a:r>
              <a:rPr lang="en-US" sz="2400" b="1" dirty="0" smtClean="0">
                <a:effectLst>
                  <a:outerShdw blurRad="50800" dist="38100" algn="tr" rotWithShape="0">
                    <a:prstClr val="black">
                      <a:alpha val="40000"/>
                    </a:prstClr>
                  </a:outerShdw>
                </a:effectLst>
              </a:rPr>
              <a:t>one</a:t>
            </a:r>
            <a:endParaRPr lang="en-US" sz="2400" dirty="0"/>
          </a:p>
          <a:p>
            <a:pPr marL="0" indent="0" eaLnBrk="1" fontAlgn="auto" hangingPunct="1">
              <a:spcAft>
                <a:spcPts val="0"/>
              </a:spcAft>
              <a:buFont typeface="Arial"/>
              <a:buNone/>
              <a:defRPr/>
            </a:pPr>
            <a:r>
              <a:rPr lang="en-US" sz="2000" b="1" dirty="0" smtClean="0">
                <a:effectLst>
                  <a:outerShdw blurRad="50800" dist="38100" algn="tr" rotWithShape="0">
                    <a:prstClr val="black">
                      <a:alpha val="40000"/>
                    </a:prstClr>
                  </a:outerShdw>
                </a:effectLst>
              </a:rPr>
              <a:t>Leave </a:t>
            </a:r>
            <a:r>
              <a:rPr lang="en-US" sz="2000" b="1" dirty="0">
                <a:effectLst>
                  <a:outerShdw blurRad="50800" dist="38100" algn="tr" rotWithShape="0">
                    <a:prstClr val="black">
                      <a:alpha val="40000"/>
                    </a:prstClr>
                  </a:outerShdw>
                </a:effectLst>
              </a:rPr>
              <a:t>it </a:t>
            </a:r>
            <a:r>
              <a:rPr lang="en-US" sz="2000" b="1" dirty="0" smtClean="0">
                <a:effectLst>
                  <a:outerShdw blurRad="50800" dist="38100" algn="tr" rotWithShape="0">
                    <a:prstClr val="black">
                      <a:alpha val="40000"/>
                    </a:prstClr>
                  </a:outerShdw>
                </a:effectLst>
              </a:rPr>
              <a:t>Alone</a:t>
            </a:r>
          </a:p>
          <a:p>
            <a:pPr marL="0" indent="0" eaLnBrk="1" fontAlgn="auto" hangingPunct="1">
              <a:spcAft>
                <a:spcPts val="0"/>
              </a:spcAft>
              <a:buFont typeface="Arial"/>
              <a:buNone/>
              <a:defRPr/>
            </a:pPr>
            <a:endParaRPr lang="en-US" sz="2000" dirty="0"/>
          </a:p>
          <a:p>
            <a:pPr marL="0" indent="0" eaLnBrk="1" fontAlgn="auto" hangingPunct="1">
              <a:spcAft>
                <a:spcPts val="0"/>
              </a:spcAft>
              <a:buFont typeface="Arial"/>
              <a:buNone/>
              <a:defRPr/>
            </a:pPr>
            <a:r>
              <a:rPr lang="en-US" sz="2000" b="1" dirty="0" smtClean="0">
                <a:effectLst>
                  <a:outerShdw blurRad="50800" dist="38100" algn="tr" rotWithShape="0">
                    <a:prstClr val="black">
                      <a:alpha val="40000"/>
                    </a:prstClr>
                  </a:outerShdw>
                </a:effectLst>
              </a:rPr>
              <a:t>Leave </a:t>
            </a:r>
            <a:r>
              <a:rPr lang="en-US" sz="2000" b="1" dirty="0">
                <a:effectLst>
                  <a:outerShdw blurRad="50800" dist="38100" algn="tr" rotWithShape="0">
                    <a:prstClr val="black">
                      <a:alpha val="40000"/>
                    </a:prstClr>
                  </a:outerShdw>
                </a:effectLst>
              </a:rPr>
              <a:t>the </a:t>
            </a:r>
            <a:r>
              <a:rPr lang="en-US" sz="2000" b="1" dirty="0" smtClean="0">
                <a:effectLst>
                  <a:outerShdw blurRad="50800" dist="38100" algn="tr" rotWithShape="0">
                    <a:prstClr val="black">
                      <a:alpha val="40000"/>
                    </a:prstClr>
                  </a:outerShdw>
                </a:effectLst>
              </a:rPr>
              <a:t>Area</a:t>
            </a:r>
          </a:p>
          <a:p>
            <a:pPr marL="0" indent="0" eaLnBrk="1" fontAlgn="auto" hangingPunct="1">
              <a:spcAft>
                <a:spcPts val="0"/>
              </a:spcAft>
              <a:buFont typeface="Arial"/>
              <a:buNone/>
              <a:defRPr/>
            </a:pPr>
            <a:endParaRPr lang="en-US" sz="2000" dirty="0"/>
          </a:p>
          <a:p>
            <a:pPr marL="0" indent="0" eaLnBrk="1" fontAlgn="auto" hangingPunct="1">
              <a:spcAft>
                <a:spcPts val="0"/>
              </a:spcAft>
              <a:buFont typeface="Arial"/>
              <a:buNone/>
              <a:defRPr/>
            </a:pPr>
            <a:r>
              <a:rPr lang="en-US" sz="2000" b="1" dirty="0" smtClean="0">
                <a:effectLst>
                  <a:outerShdw blurRad="50800" dist="38100" algn="tr" rotWithShape="0">
                    <a:prstClr val="black">
                      <a:alpha val="40000"/>
                    </a:prstClr>
                  </a:outerShdw>
                </a:effectLst>
              </a:rPr>
              <a:t>Let </a:t>
            </a:r>
            <a:r>
              <a:rPr lang="en-US" sz="2000" b="1" dirty="0">
                <a:effectLst>
                  <a:outerShdw blurRad="50800" dist="38100" algn="tr" rotWithShape="0">
                    <a:prstClr val="black">
                      <a:alpha val="40000"/>
                    </a:prstClr>
                  </a:outerShdw>
                </a:effectLst>
              </a:rPr>
              <a:t>an Adult Know</a:t>
            </a:r>
            <a:endParaRPr lang="en-US" sz="2000" dirty="0"/>
          </a:p>
          <a:p>
            <a:pPr marL="0" indent="0" eaLnBrk="1" fontAlgn="auto" hangingPunct="1">
              <a:spcAft>
                <a:spcPts val="0"/>
              </a:spcAft>
              <a:buFont typeface="Arial"/>
              <a:buNone/>
              <a:defRPr/>
            </a:pPr>
            <a:r>
              <a:rPr lang="en-US" sz="2400" b="1" dirty="0"/>
              <a:t> </a:t>
            </a:r>
            <a:endParaRPr lang="en-US" sz="2400" dirty="0"/>
          </a:p>
          <a:p>
            <a:pPr marL="287338" indent="-287338" eaLnBrk="1" fontAlgn="auto" hangingPunct="1">
              <a:spcAft>
                <a:spcPts val="0"/>
              </a:spcAft>
              <a:buFont typeface="Arial"/>
              <a:buChar char="•"/>
              <a:defRPr/>
            </a:pPr>
            <a:r>
              <a:rPr lang="en-US" sz="1800" b="1" dirty="0"/>
              <a:t>If you come across a gun never touch it, pick it up, </a:t>
            </a:r>
            <a:r>
              <a:rPr lang="en-US" sz="1800" b="1" dirty="0" smtClean="0"/>
              <a:t>                         or </a:t>
            </a:r>
            <a:r>
              <a:rPr lang="en-US" sz="1800" b="1" dirty="0"/>
              <a:t>handle it.</a:t>
            </a:r>
            <a:endParaRPr lang="en-US" sz="1800" dirty="0"/>
          </a:p>
          <a:p>
            <a:pPr marL="287338" indent="-287338" eaLnBrk="1" fontAlgn="auto" hangingPunct="1">
              <a:spcAft>
                <a:spcPts val="0"/>
              </a:spcAft>
              <a:buFont typeface="Arial"/>
              <a:buChar char="•"/>
              <a:defRPr/>
            </a:pPr>
            <a:r>
              <a:rPr lang="en-US" sz="1800" b="1" dirty="0" smtClean="0"/>
              <a:t>If </a:t>
            </a:r>
            <a:r>
              <a:rPr lang="en-US" sz="1800" b="1" dirty="0"/>
              <a:t>you see a gun always treat it as if it were loaded </a:t>
            </a:r>
            <a:r>
              <a:rPr lang="en-US" sz="1800" b="1" dirty="0" smtClean="0"/>
              <a:t>                                 and </a:t>
            </a:r>
            <a:r>
              <a:rPr lang="en-US" sz="1800" b="1" dirty="0"/>
              <a:t>dangerous.</a:t>
            </a:r>
            <a:endParaRPr lang="en-US" sz="1800" dirty="0"/>
          </a:p>
          <a:p>
            <a:pPr marL="287338" indent="-287338" eaLnBrk="1" fontAlgn="auto" hangingPunct="1">
              <a:spcAft>
                <a:spcPts val="0"/>
              </a:spcAft>
              <a:buFont typeface="Arial"/>
              <a:buChar char="•"/>
              <a:defRPr/>
            </a:pPr>
            <a:r>
              <a:rPr lang="en-US" sz="1800" b="1" dirty="0"/>
              <a:t>If your friend wants to show you </a:t>
            </a:r>
            <a:r>
              <a:rPr lang="en-US" sz="1800" b="1" dirty="0" smtClean="0"/>
              <a:t>a gun </a:t>
            </a:r>
            <a:r>
              <a:rPr lang="en-US" sz="1800" b="1" dirty="0"/>
              <a:t>say NO and let an adult know</a:t>
            </a:r>
            <a:r>
              <a:rPr lang="en-US" sz="1800" b="1" dirty="0" smtClean="0"/>
              <a:t>.</a:t>
            </a:r>
            <a:endParaRPr lang="en-US" sz="1800" dirty="0"/>
          </a:p>
          <a:p>
            <a:pPr marL="287338" indent="-287338" eaLnBrk="1" fontAlgn="auto" hangingPunct="1">
              <a:spcAft>
                <a:spcPts val="0"/>
              </a:spcAft>
              <a:buFont typeface="Arial"/>
              <a:buChar char="•"/>
              <a:defRPr/>
            </a:pPr>
            <a:r>
              <a:rPr lang="en-US" sz="1800" b="1" dirty="0"/>
              <a:t>If you know someone who has brought a real or toy gun to school, let an adult know right away.</a:t>
            </a:r>
            <a:endParaRPr lang="en-US" sz="1800" dirty="0"/>
          </a:p>
        </p:txBody>
      </p:sp>
      <p:pic>
        <p:nvPicPr>
          <p:cNvPr id="31749" name="Picture 3"/>
          <p:cNvPicPr>
            <a:picLocks noChangeAspect="1" noChangeArrowheads="1"/>
          </p:cNvPicPr>
          <p:nvPr/>
        </p:nvPicPr>
        <p:blipFill>
          <a:blip r:embed="rId2"/>
          <a:srcRect r="18770" b="25217"/>
          <a:stretch>
            <a:fillRect/>
          </a:stretch>
        </p:blipFill>
        <p:spPr bwMode="auto">
          <a:xfrm>
            <a:off x="7027863" y="3649663"/>
            <a:ext cx="1506537" cy="1473200"/>
          </a:xfrm>
          <a:prstGeom prst="rect">
            <a:avLst/>
          </a:prstGeom>
          <a:noFill/>
          <a:ln w="9525">
            <a:solidFill>
              <a:srgbClr val="000000"/>
            </a:solidFill>
            <a:miter lim="800000"/>
            <a:headEnd/>
            <a:tailEnd/>
          </a:ln>
        </p:spPr>
      </p:pic>
      <p:pic>
        <p:nvPicPr>
          <p:cNvPr id="31750" name="Picture 7" descr="exclaimation"/>
          <p:cNvPicPr>
            <a:picLocks noChangeAspect="1" noChangeArrowheads="1"/>
          </p:cNvPicPr>
          <p:nvPr/>
        </p:nvPicPr>
        <p:blipFill>
          <a:blip r:embed="rId3"/>
          <a:srcRect/>
          <a:stretch>
            <a:fillRect/>
          </a:stretch>
        </p:blipFill>
        <p:spPr bwMode="auto">
          <a:xfrm>
            <a:off x="674688" y="2476500"/>
            <a:ext cx="646112" cy="644525"/>
          </a:xfrm>
          <a:prstGeom prst="rect">
            <a:avLst/>
          </a:prstGeom>
          <a:noFill/>
          <a:ln w="9525">
            <a:noFill/>
            <a:miter lim="800000"/>
            <a:headEnd/>
            <a:tailEnd/>
          </a:ln>
        </p:spPr>
      </p:pic>
      <p:pic>
        <p:nvPicPr>
          <p:cNvPr id="31751" name="Picture 11" descr="Tell Adult"/>
          <p:cNvPicPr>
            <a:picLocks noChangeAspect="1" noChangeArrowheads="1"/>
          </p:cNvPicPr>
          <p:nvPr/>
        </p:nvPicPr>
        <p:blipFill>
          <a:blip r:embed="rId4"/>
          <a:srcRect/>
          <a:stretch>
            <a:fillRect/>
          </a:stretch>
        </p:blipFill>
        <p:spPr bwMode="auto">
          <a:xfrm>
            <a:off x="741363" y="3276600"/>
            <a:ext cx="568325" cy="568325"/>
          </a:xfrm>
          <a:prstGeom prst="rect">
            <a:avLst/>
          </a:prstGeom>
          <a:noFill/>
          <a:ln w="9525">
            <a:noFill/>
            <a:miter lim="800000"/>
            <a:headEnd/>
            <a:tailEnd/>
          </a:ln>
        </p:spPr>
      </p:pic>
      <p:pic>
        <p:nvPicPr>
          <p:cNvPr id="31752" name="Picture 12" descr="stop hand.png"/>
          <p:cNvPicPr>
            <a:picLocks noChangeAspect="1"/>
          </p:cNvPicPr>
          <p:nvPr/>
        </p:nvPicPr>
        <p:blipFill>
          <a:blip r:embed="rId5"/>
          <a:srcRect/>
          <a:stretch>
            <a:fillRect/>
          </a:stretch>
        </p:blipFill>
        <p:spPr bwMode="auto">
          <a:xfrm>
            <a:off x="715963" y="1773238"/>
            <a:ext cx="579437" cy="579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96888"/>
            <a:ext cx="9144000" cy="1136650"/>
          </a:xfrm>
          <a:prstGeom prst="rect">
            <a:avLst/>
          </a:prstGeom>
          <a:solidFill>
            <a:srgbClr val="009A3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7402"/>
              </a:solidFill>
            </a:endParaRPr>
          </a:p>
        </p:txBody>
      </p:sp>
      <p:sp>
        <p:nvSpPr>
          <p:cNvPr id="2" name="Title 1"/>
          <p:cNvSpPr>
            <a:spLocks noGrp="1"/>
          </p:cNvSpPr>
          <p:nvPr>
            <p:ph type="title"/>
          </p:nvPr>
        </p:nvSpPr>
        <p:spPr>
          <a:xfrm>
            <a:off x="460375" y="746125"/>
            <a:ext cx="8229600" cy="1143000"/>
          </a:xfrm>
        </p:spPr>
        <p:txBody>
          <a:bodyPr rtlCol="0">
            <a:normAutofit fontScale="90000"/>
          </a:bodyPr>
          <a:lstStyle/>
          <a:p>
            <a:pPr eaLnBrk="1" fontAlgn="auto" hangingPunct="1">
              <a:spcAft>
                <a:spcPts val="0"/>
              </a:spcAft>
              <a:defRPr/>
            </a:pPr>
            <a:r>
              <a:rPr lang="en-US" b="1" dirty="0">
                <a:solidFill>
                  <a:schemeClr val="bg1"/>
                </a:solidFill>
                <a:effectLst>
                  <a:outerShdw blurRad="50800" dist="38100" dir="2700000" algn="tl" rotWithShape="0">
                    <a:prstClr val="black">
                      <a:alpha val="40000"/>
                    </a:prstClr>
                  </a:outerShdw>
                </a:effectLst>
              </a:rPr>
              <a:t>GUN SAFETY – TRUE OR FALSE QUESTIONS</a:t>
            </a:r>
            <a:r>
              <a:rPr lang="en-US" b="1" i="1" dirty="0">
                <a:effectLst>
                  <a:outerShdw blurRad="50800" dist="38100" dir="2700000" algn="tl" rotWithShape="0">
                    <a:prstClr val="black">
                      <a:alpha val="40000"/>
                    </a:prstClr>
                  </a:outerShdw>
                </a:effectLst>
              </a:rPr>
              <a:t/>
            </a:r>
            <a:br>
              <a:rPr lang="en-US" b="1" i="1" dirty="0">
                <a:effectLst>
                  <a:outerShdw blurRad="50800" dist="38100" dir="2700000" algn="tl" rotWithShape="0">
                    <a:prstClr val="black">
                      <a:alpha val="40000"/>
                    </a:prstClr>
                  </a:outerShdw>
                </a:effectLst>
              </a:rPr>
            </a:br>
            <a:endParaRPr lang="en-US" dirty="0">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457200" y="1889125"/>
            <a:ext cx="8229600" cy="4525963"/>
          </a:xfrm>
        </p:spPr>
        <p:txBody>
          <a:bodyPr rtlCol="0">
            <a:noAutofit/>
          </a:bodyPr>
          <a:lstStyle/>
          <a:p>
            <a:pPr marL="0" indent="0" eaLnBrk="1" fontAlgn="auto" hangingPunct="1">
              <a:lnSpc>
                <a:spcPct val="120000"/>
              </a:lnSpc>
              <a:spcAft>
                <a:spcPts val="0"/>
              </a:spcAft>
              <a:buFont typeface="Arial"/>
              <a:buNone/>
              <a:defRPr/>
            </a:pPr>
            <a:r>
              <a:rPr lang="en-US" sz="1600" b="1" dirty="0"/>
              <a:t>Directions:  Please circle true or false for the following questions</a:t>
            </a:r>
            <a:r>
              <a:rPr lang="en-US" sz="1600" b="1" dirty="0" smtClean="0"/>
              <a:t>.</a:t>
            </a:r>
            <a:endParaRPr lang="en-US" sz="1600" dirty="0" smtClean="0"/>
          </a:p>
          <a:p>
            <a:pPr marL="0" indent="0" eaLnBrk="1" fontAlgn="auto" hangingPunct="1">
              <a:lnSpc>
                <a:spcPct val="120000"/>
              </a:lnSpc>
              <a:spcAft>
                <a:spcPts val="0"/>
              </a:spcAft>
              <a:buFont typeface="Arial"/>
              <a:buNone/>
              <a:defRPr/>
            </a:pPr>
            <a:endParaRPr lang="en-US" sz="1600" dirty="0" smtClean="0"/>
          </a:p>
          <a:p>
            <a:pPr marL="514350" indent="-514350" eaLnBrk="1" fontAlgn="auto" hangingPunct="1">
              <a:lnSpc>
                <a:spcPct val="120000"/>
              </a:lnSpc>
              <a:spcAft>
                <a:spcPts val="0"/>
              </a:spcAft>
              <a:buFont typeface="+mj-lt"/>
              <a:buAutoNum type="arabicPeriod"/>
              <a:defRPr/>
            </a:pPr>
            <a:r>
              <a:rPr lang="en-US" sz="1600" b="1" dirty="0" smtClean="0"/>
              <a:t>Guns </a:t>
            </a:r>
            <a:r>
              <a:rPr lang="en-US" sz="1600" b="1" dirty="0"/>
              <a:t>are only for people who use them for their jobs.			</a:t>
            </a:r>
            <a:r>
              <a:rPr lang="en-US" sz="1600" b="1" dirty="0" smtClean="0"/>
              <a:t>	True or False</a:t>
            </a:r>
          </a:p>
          <a:p>
            <a:pPr marL="514350" indent="-514350" eaLnBrk="1" fontAlgn="auto" hangingPunct="1">
              <a:lnSpc>
                <a:spcPct val="120000"/>
              </a:lnSpc>
              <a:spcAft>
                <a:spcPts val="0"/>
              </a:spcAft>
              <a:buFont typeface="Arial"/>
              <a:buAutoNum type="arabicPeriod" startAt="2"/>
              <a:defRPr/>
            </a:pPr>
            <a:r>
              <a:rPr lang="en-US" sz="1600" b="1" dirty="0" smtClean="0"/>
              <a:t>Guns </a:t>
            </a:r>
            <a:r>
              <a:rPr lang="en-US" sz="1600" b="1" dirty="0"/>
              <a:t>can seriously injure or kill someone if not handled safely.			True	</a:t>
            </a:r>
            <a:r>
              <a:rPr lang="en-US" sz="1600" b="1" dirty="0" smtClean="0"/>
              <a:t>or False</a:t>
            </a:r>
            <a:endParaRPr lang="en-US" sz="1600" dirty="0"/>
          </a:p>
          <a:p>
            <a:pPr marL="514350" indent="-514350" eaLnBrk="1" fontAlgn="auto" hangingPunct="1">
              <a:lnSpc>
                <a:spcPct val="120000"/>
              </a:lnSpc>
              <a:spcAft>
                <a:spcPts val="0"/>
              </a:spcAft>
              <a:buFont typeface="Arial"/>
              <a:buAutoNum type="arabicPeriod" startAt="2"/>
              <a:defRPr/>
            </a:pPr>
            <a:r>
              <a:rPr lang="en-US" sz="1600" b="1" dirty="0" smtClean="0"/>
              <a:t>All </a:t>
            </a:r>
            <a:r>
              <a:rPr lang="en-US" sz="1600" b="1" dirty="0"/>
              <a:t>guns should be treated as if they were loaded.				</a:t>
            </a:r>
            <a:r>
              <a:rPr lang="en-US" sz="1600" b="1" dirty="0" smtClean="0"/>
              <a:t>	True</a:t>
            </a:r>
            <a:r>
              <a:rPr lang="en-US" sz="1600" b="1" dirty="0"/>
              <a:t>	</a:t>
            </a:r>
            <a:r>
              <a:rPr lang="en-US" sz="1600" b="1" dirty="0" smtClean="0"/>
              <a:t>or False</a:t>
            </a:r>
            <a:endParaRPr lang="en-US" sz="1600" dirty="0"/>
          </a:p>
          <a:p>
            <a:pPr marL="514350" indent="-514350" eaLnBrk="1" fontAlgn="auto" hangingPunct="1">
              <a:lnSpc>
                <a:spcPct val="120000"/>
              </a:lnSpc>
              <a:spcAft>
                <a:spcPts val="0"/>
              </a:spcAft>
              <a:buFont typeface="Arial"/>
              <a:buAutoNum type="arabicPeriod" startAt="2"/>
              <a:defRPr/>
            </a:pPr>
            <a:r>
              <a:rPr lang="en-US" sz="1600" b="1" dirty="0" smtClean="0"/>
              <a:t>Hunting </a:t>
            </a:r>
            <a:r>
              <a:rPr lang="en-US" sz="1600" b="1" dirty="0"/>
              <a:t>and sport shooting are responsible reasons for an adult to 		True 	</a:t>
            </a:r>
            <a:r>
              <a:rPr lang="en-US" sz="1600" b="1" dirty="0" smtClean="0"/>
              <a:t>or False</a:t>
            </a:r>
            <a:endParaRPr lang="en-US" sz="1600" dirty="0"/>
          </a:p>
          <a:p>
            <a:pPr marL="0" indent="0" eaLnBrk="1" fontAlgn="auto" hangingPunct="1">
              <a:lnSpc>
                <a:spcPct val="120000"/>
              </a:lnSpc>
              <a:spcAft>
                <a:spcPts val="0"/>
              </a:spcAft>
              <a:buFont typeface="Arial"/>
              <a:buNone/>
              <a:defRPr/>
            </a:pPr>
            <a:r>
              <a:rPr lang="en-US" sz="1600" b="1" dirty="0"/>
              <a:t>        </a:t>
            </a:r>
            <a:r>
              <a:rPr lang="en-US" sz="1600" b="1" dirty="0" smtClean="0"/>
              <a:t>	  have </a:t>
            </a:r>
            <a:r>
              <a:rPr lang="en-US" sz="1600" b="1" dirty="0"/>
              <a:t>a gun</a:t>
            </a:r>
            <a:r>
              <a:rPr lang="en-US" sz="1600" b="1" dirty="0" smtClean="0"/>
              <a:t>.</a:t>
            </a:r>
            <a:endParaRPr lang="en-US" sz="1600" dirty="0" smtClean="0"/>
          </a:p>
          <a:p>
            <a:pPr marL="514350" indent="-514350" eaLnBrk="1" fontAlgn="auto" hangingPunct="1">
              <a:lnSpc>
                <a:spcPct val="120000"/>
              </a:lnSpc>
              <a:spcAft>
                <a:spcPts val="0"/>
              </a:spcAft>
              <a:buFont typeface="Arial"/>
              <a:buAutoNum type="arabicPeriod" startAt="5"/>
              <a:defRPr/>
            </a:pPr>
            <a:r>
              <a:rPr lang="en-US" sz="1600" b="1" dirty="0" smtClean="0"/>
              <a:t>It </a:t>
            </a:r>
            <a:r>
              <a:rPr lang="en-US" sz="1600" b="1" dirty="0"/>
              <a:t>is never okay to point a gun at anyone, even if you were joking.		True	</a:t>
            </a:r>
            <a:r>
              <a:rPr lang="en-US" sz="1600" b="1" dirty="0" smtClean="0"/>
              <a:t>or False</a:t>
            </a:r>
            <a:endParaRPr lang="en-US" sz="1600" dirty="0"/>
          </a:p>
          <a:p>
            <a:pPr marL="514350" indent="-514350" eaLnBrk="1" fontAlgn="auto" hangingPunct="1">
              <a:lnSpc>
                <a:spcPct val="120000"/>
              </a:lnSpc>
              <a:spcAft>
                <a:spcPts val="0"/>
              </a:spcAft>
              <a:buFont typeface="Arial"/>
              <a:buAutoNum type="arabicPeriod" startAt="5"/>
              <a:defRPr/>
            </a:pPr>
            <a:r>
              <a:rPr lang="en-US" sz="1600" b="1" dirty="0" smtClean="0"/>
              <a:t>Guns </a:t>
            </a:r>
            <a:r>
              <a:rPr lang="en-US" sz="1600" b="1" dirty="0"/>
              <a:t>have been used in history to defend our freedom.				True	</a:t>
            </a:r>
            <a:r>
              <a:rPr lang="en-US" sz="1600" b="1" dirty="0" smtClean="0"/>
              <a:t>or False</a:t>
            </a:r>
            <a:endParaRPr lang="en-US" sz="1600" dirty="0"/>
          </a:p>
          <a:p>
            <a:pPr marL="514350" indent="-514350" eaLnBrk="1" fontAlgn="auto" hangingPunct="1">
              <a:lnSpc>
                <a:spcPct val="120000"/>
              </a:lnSpc>
              <a:spcAft>
                <a:spcPts val="0"/>
              </a:spcAft>
              <a:buFont typeface="Arial"/>
              <a:buAutoNum type="arabicPeriod" startAt="5"/>
              <a:defRPr/>
            </a:pPr>
            <a:r>
              <a:rPr lang="en-US" sz="1600" b="1" dirty="0" smtClean="0"/>
              <a:t>If </a:t>
            </a:r>
            <a:r>
              <a:rPr lang="en-US" sz="1600" b="1" dirty="0"/>
              <a:t>you find a gun, you should show it to your friends.				</a:t>
            </a:r>
            <a:r>
              <a:rPr lang="en-US" sz="1600" b="1" dirty="0" smtClean="0"/>
              <a:t>	True </a:t>
            </a:r>
            <a:r>
              <a:rPr lang="en-US" sz="1600" b="1" dirty="0"/>
              <a:t>	</a:t>
            </a:r>
            <a:r>
              <a:rPr lang="en-US" sz="1600" b="1" dirty="0" smtClean="0"/>
              <a:t>or False</a:t>
            </a:r>
            <a:endParaRPr lang="en-US" sz="1600" dirty="0"/>
          </a:p>
          <a:p>
            <a:pPr marL="514350" indent="-514350" eaLnBrk="1" fontAlgn="auto" hangingPunct="1">
              <a:lnSpc>
                <a:spcPct val="120000"/>
              </a:lnSpc>
              <a:spcAft>
                <a:spcPts val="0"/>
              </a:spcAft>
              <a:buFont typeface="Arial"/>
              <a:buAutoNum type="arabicPeriod" startAt="5"/>
              <a:defRPr/>
            </a:pPr>
            <a:r>
              <a:rPr lang="en-US" sz="1600" b="1" dirty="0" smtClean="0"/>
              <a:t>If </a:t>
            </a:r>
            <a:r>
              <a:rPr lang="en-US" sz="1600" b="1" dirty="0"/>
              <a:t>your friend shows you a gun, you should keep it a secret.			</a:t>
            </a:r>
            <a:r>
              <a:rPr lang="en-US" sz="1600" b="1" dirty="0" smtClean="0"/>
              <a:t>	True</a:t>
            </a:r>
            <a:r>
              <a:rPr lang="en-US" sz="1600" b="1" dirty="0"/>
              <a:t>	</a:t>
            </a:r>
            <a:r>
              <a:rPr lang="en-US" sz="1600" b="1" dirty="0" smtClean="0"/>
              <a:t>or False</a:t>
            </a:r>
            <a:endParaRPr lang="en-US" sz="1600" dirty="0"/>
          </a:p>
          <a:p>
            <a:pPr marL="514350" indent="-514350" eaLnBrk="1" fontAlgn="auto" hangingPunct="1">
              <a:lnSpc>
                <a:spcPct val="120000"/>
              </a:lnSpc>
              <a:spcAft>
                <a:spcPts val="0"/>
              </a:spcAft>
              <a:buFont typeface="Arial"/>
              <a:buAutoNum type="arabicPeriod" startAt="5"/>
              <a:defRPr/>
            </a:pPr>
            <a:r>
              <a:rPr lang="en-US" sz="1600" b="1" dirty="0" smtClean="0"/>
              <a:t>You </a:t>
            </a:r>
            <a:r>
              <a:rPr lang="en-US" sz="1600" b="1" dirty="0"/>
              <a:t>should never touch a gun you found. 					</a:t>
            </a:r>
            <a:r>
              <a:rPr lang="en-US" sz="1600" b="1" dirty="0" smtClean="0"/>
              <a:t>		True</a:t>
            </a:r>
            <a:r>
              <a:rPr lang="en-US" sz="1600" b="1" dirty="0"/>
              <a:t>	</a:t>
            </a:r>
            <a:r>
              <a:rPr lang="en-US" sz="1600" b="1" dirty="0" smtClean="0"/>
              <a:t>or False</a:t>
            </a:r>
            <a:endParaRPr lang="en-US" sz="1600" dirty="0"/>
          </a:p>
          <a:p>
            <a:pPr marL="514350" indent="-514350" eaLnBrk="1" fontAlgn="auto" hangingPunct="1">
              <a:lnSpc>
                <a:spcPct val="120000"/>
              </a:lnSpc>
              <a:spcAft>
                <a:spcPts val="0"/>
              </a:spcAft>
              <a:buFont typeface="Arial"/>
              <a:buAutoNum type="arabicPeriod" startAt="5"/>
              <a:defRPr/>
            </a:pPr>
            <a:r>
              <a:rPr lang="en-US" sz="1600" b="1" dirty="0" smtClean="0"/>
              <a:t>If </a:t>
            </a:r>
            <a:r>
              <a:rPr lang="en-US" sz="1600" b="1" dirty="0"/>
              <a:t>you find a gun, you should let an adult know.					</a:t>
            </a:r>
            <a:r>
              <a:rPr lang="en-US" sz="1600" b="1" dirty="0" smtClean="0"/>
              <a:t>	True</a:t>
            </a:r>
            <a:r>
              <a:rPr lang="en-US" sz="1600" b="1" dirty="0"/>
              <a:t>	</a:t>
            </a:r>
            <a:r>
              <a:rPr lang="en-US" sz="1600" b="1" dirty="0" smtClean="0"/>
              <a:t>or False</a:t>
            </a:r>
            <a:endParaRPr lang="en-US" sz="16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74663"/>
            <a:ext cx="9144000" cy="728662"/>
          </a:xfrm>
          <a:prstGeom prst="rect">
            <a:avLst/>
          </a:prstGeom>
          <a:solidFill>
            <a:srgbClr val="009A3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7402"/>
              </a:solidFill>
            </a:endParaRPr>
          </a:p>
        </p:txBody>
      </p:sp>
      <p:sp>
        <p:nvSpPr>
          <p:cNvPr id="2" name="Title 1"/>
          <p:cNvSpPr>
            <a:spLocks noGrp="1"/>
          </p:cNvSpPr>
          <p:nvPr>
            <p:ph type="title"/>
          </p:nvPr>
        </p:nvSpPr>
        <p:spPr>
          <a:xfrm>
            <a:off x="434975" y="749300"/>
            <a:ext cx="8229600" cy="736600"/>
          </a:xfrm>
        </p:spPr>
        <p:txBody>
          <a:bodyPr rtlCol="0">
            <a:noAutofit/>
          </a:bodyPr>
          <a:lstStyle/>
          <a:p>
            <a:pPr eaLnBrk="1" fontAlgn="auto" hangingPunct="1">
              <a:spcAft>
                <a:spcPts val="0"/>
              </a:spcAft>
              <a:defRPr/>
            </a:pPr>
            <a:r>
              <a:rPr lang="en-US" b="1" dirty="0" smtClean="0">
                <a:solidFill>
                  <a:srgbClr val="FFFFFF"/>
                </a:solidFill>
                <a:effectLst>
                  <a:outerShdw blurRad="50800" dist="38100" dir="2700000" algn="tl" rotWithShape="0">
                    <a:prstClr val="black">
                      <a:alpha val="40000"/>
                    </a:prstClr>
                  </a:outerShdw>
                </a:effectLst>
              </a:rPr>
              <a:t>FOURTH </a:t>
            </a:r>
            <a:r>
              <a:rPr lang="en-US" b="1" dirty="0">
                <a:solidFill>
                  <a:srgbClr val="FFFFFF"/>
                </a:solidFill>
                <a:effectLst>
                  <a:outerShdw blurRad="50800" dist="38100" dir="2700000" algn="tl" rotWithShape="0">
                    <a:prstClr val="black">
                      <a:alpha val="40000"/>
                    </a:prstClr>
                  </a:outerShdw>
                </a:effectLst>
              </a:rPr>
              <a:t>GRADE</a:t>
            </a:r>
            <a:br>
              <a:rPr lang="en-US" b="1" dirty="0">
                <a:solidFill>
                  <a:srgbClr val="FFFFFF"/>
                </a:solidFill>
                <a:effectLst>
                  <a:outerShdw blurRad="50800" dist="38100" dir="2700000" algn="tl" rotWithShape="0">
                    <a:prstClr val="black">
                      <a:alpha val="40000"/>
                    </a:prstClr>
                  </a:outerShdw>
                </a:effectLst>
              </a:rPr>
            </a:br>
            <a:endParaRPr lang="en-US" dirty="0">
              <a:solidFill>
                <a:srgbClr val="FFFFFF"/>
              </a:solidFill>
              <a:effectLst>
                <a:outerShdw blurRad="50800" dist="38100" dir="2700000" algn="tl" rotWithShape="0">
                  <a:prstClr val="black">
                    <a:alpha val="40000"/>
                  </a:prstClr>
                </a:outerShdw>
              </a:effectLst>
            </a:endParaRPr>
          </a:p>
        </p:txBody>
      </p:sp>
      <p:sp>
        <p:nvSpPr>
          <p:cNvPr id="33796" name="Content Placeholder 2"/>
          <p:cNvSpPr>
            <a:spLocks noGrp="1"/>
          </p:cNvSpPr>
          <p:nvPr>
            <p:ph idx="1"/>
          </p:nvPr>
        </p:nvSpPr>
        <p:spPr/>
        <p:txBody>
          <a:bodyPr/>
          <a:lstStyle/>
          <a:p>
            <a:pPr marL="0" indent="0" algn="ctr" eaLnBrk="1" hangingPunct="1">
              <a:buFont typeface="Arial" charset="0"/>
              <a:buNone/>
            </a:pPr>
            <a:r>
              <a:rPr lang="en-US" sz="4800" b="1" smtClean="0"/>
              <a:t> GUN SAFETY</a:t>
            </a:r>
            <a:r>
              <a:rPr lang="en-US" sz="4800" smtClean="0"/>
              <a:t> </a:t>
            </a:r>
            <a:r>
              <a:rPr lang="en-US" sz="4800" b="1" smtClean="0"/>
              <a:t>LESSON</a:t>
            </a:r>
            <a:endParaRPr lang="en-US" sz="4800" smtClean="0"/>
          </a:p>
          <a:p>
            <a:pPr marL="0" indent="0" eaLnBrk="1" hangingPunct="1">
              <a:buFont typeface="Arial" charset="0"/>
              <a:buNone/>
            </a:pPr>
            <a:endParaRPr lang="en-US" smtClean="0"/>
          </a:p>
        </p:txBody>
      </p:sp>
      <p:pic>
        <p:nvPicPr>
          <p:cNvPr id="33797" name="Picture 5" descr="finniganfox 2a.png"/>
          <p:cNvPicPr>
            <a:picLocks noChangeAspect="1"/>
          </p:cNvPicPr>
          <p:nvPr/>
        </p:nvPicPr>
        <p:blipFill>
          <a:blip r:embed="rId2"/>
          <a:srcRect/>
          <a:stretch>
            <a:fillRect/>
          </a:stretch>
        </p:blipFill>
        <p:spPr bwMode="auto">
          <a:xfrm>
            <a:off x="2908300" y="2979738"/>
            <a:ext cx="3327400" cy="3146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447675"/>
            <a:ext cx="9144000" cy="1093788"/>
          </a:xfrm>
          <a:prstGeom prst="rect">
            <a:avLst/>
          </a:prstGeom>
          <a:solidFill>
            <a:srgbClr val="009A3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7402"/>
              </a:solidFill>
            </a:endParaRPr>
          </a:p>
        </p:txBody>
      </p:sp>
      <p:sp>
        <p:nvSpPr>
          <p:cNvPr id="34819" name="Title 1"/>
          <p:cNvSpPr>
            <a:spLocks noGrp="1"/>
          </p:cNvSpPr>
          <p:nvPr>
            <p:ph type="title"/>
          </p:nvPr>
        </p:nvSpPr>
        <p:spPr>
          <a:xfrm>
            <a:off x="0" y="-1576388"/>
            <a:ext cx="8229600" cy="1143000"/>
          </a:xfrm>
        </p:spPr>
        <p:txBody>
          <a:bodyPr/>
          <a:lstStyle/>
          <a:p>
            <a:pPr eaLnBrk="1" hangingPunct="1"/>
            <a:endParaRPr lang="en-US" smtClean="0"/>
          </a:p>
        </p:txBody>
      </p:sp>
      <p:sp>
        <p:nvSpPr>
          <p:cNvPr id="34820" name="Content Placeholder 2"/>
          <p:cNvSpPr>
            <a:spLocks noGrp="1"/>
          </p:cNvSpPr>
          <p:nvPr>
            <p:ph idx="1"/>
          </p:nvPr>
        </p:nvSpPr>
        <p:spPr>
          <a:xfrm>
            <a:off x="457200" y="333375"/>
            <a:ext cx="8229600" cy="4525963"/>
          </a:xfrm>
        </p:spPr>
        <p:txBody>
          <a:bodyPr/>
          <a:lstStyle/>
          <a:p>
            <a:pPr marL="0" indent="0" algn="ctr" eaLnBrk="1" hangingPunct="1">
              <a:buFont typeface="Arial" charset="0"/>
              <a:buNone/>
            </a:pPr>
            <a:r>
              <a:rPr lang="en-US" b="1" smtClean="0">
                <a:solidFill>
                  <a:schemeClr val="bg1"/>
                </a:solidFill>
              </a:rPr>
              <a:t>THE INFLUENCE OF GUN VIOLENCE ON</a:t>
            </a:r>
          </a:p>
          <a:p>
            <a:pPr marL="0" indent="0" algn="ctr" eaLnBrk="1" hangingPunct="1">
              <a:buFont typeface="Arial" charset="0"/>
              <a:buNone/>
            </a:pPr>
            <a:r>
              <a:rPr lang="en-US" b="1" smtClean="0">
                <a:solidFill>
                  <a:schemeClr val="bg1"/>
                </a:solidFill>
              </a:rPr>
              <a:t>SOCIETY PART A </a:t>
            </a:r>
            <a:endParaRPr lang="en-US" b="1" i="1" smtClean="0">
              <a:solidFill>
                <a:schemeClr val="bg1"/>
              </a:solidFill>
            </a:endParaRPr>
          </a:p>
          <a:p>
            <a:pPr marL="0" indent="0" eaLnBrk="1" hangingPunct="1">
              <a:buFont typeface="Arial" charset="0"/>
              <a:buNone/>
            </a:pPr>
            <a:endParaRPr lang="en-US" b="1" smtClean="0"/>
          </a:p>
          <a:p>
            <a:pPr marL="0" indent="0" eaLnBrk="1" hangingPunct="1">
              <a:buFont typeface="Arial" charset="0"/>
              <a:buNone/>
            </a:pPr>
            <a:r>
              <a:rPr lang="en-US" b="1" smtClean="0"/>
              <a:t>What do the following famous men have in common? </a:t>
            </a:r>
            <a:endParaRPr lang="en-US" smtClean="0"/>
          </a:p>
        </p:txBody>
      </p:sp>
      <p:sp>
        <p:nvSpPr>
          <p:cNvPr id="34821" name="TextBox 9"/>
          <p:cNvSpPr txBox="1">
            <a:spLocks noChangeArrowheads="1"/>
          </p:cNvSpPr>
          <p:nvPr/>
        </p:nvSpPr>
        <p:spPr bwMode="auto">
          <a:xfrm>
            <a:off x="327025" y="4081463"/>
            <a:ext cx="2322513" cy="369887"/>
          </a:xfrm>
          <a:prstGeom prst="rect">
            <a:avLst/>
          </a:prstGeom>
          <a:noFill/>
          <a:ln w="9525">
            <a:noFill/>
            <a:miter lim="800000"/>
            <a:headEnd/>
            <a:tailEnd/>
          </a:ln>
        </p:spPr>
        <p:txBody>
          <a:bodyPr>
            <a:spAutoFit/>
          </a:bodyPr>
          <a:lstStyle/>
          <a:p>
            <a:r>
              <a:rPr lang="en-US" b="1">
                <a:latin typeface="Calibri" pitchFamily="34" charset="0"/>
              </a:rPr>
              <a:t> Abraham Lincoln </a:t>
            </a:r>
            <a:endParaRPr lang="en-US">
              <a:latin typeface="Calibri" pitchFamily="34" charset="0"/>
            </a:endParaRPr>
          </a:p>
        </p:txBody>
      </p:sp>
      <p:sp>
        <p:nvSpPr>
          <p:cNvPr id="34822" name="Rectangle 11"/>
          <p:cNvSpPr>
            <a:spLocks noChangeArrowheads="1"/>
          </p:cNvSpPr>
          <p:nvPr/>
        </p:nvSpPr>
        <p:spPr bwMode="auto">
          <a:xfrm>
            <a:off x="3225800" y="4121150"/>
            <a:ext cx="1771650" cy="369888"/>
          </a:xfrm>
          <a:prstGeom prst="rect">
            <a:avLst/>
          </a:prstGeom>
          <a:noFill/>
          <a:ln w="9525">
            <a:noFill/>
            <a:miter lim="800000"/>
            <a:headEnd/>
            <a:tailEnd/>
          </a:ln>
        </p:spPr>
        <p:txBody>
          <a:bodyPr wrap="none">
            <a:spAutoFit/>
          </a:bodyPr>
          <a:lstStyle/>
          <a:p>
            <a:r>
              <a:rPr lang="en-US" b="1">
                <a:latin typeface="Calibri" pitchFamily="34" charset="0"/>
              </a:rPr>
              <a:t>John F. Kennedy </a:t>
            </a:r>
            <a:endParaRPr lang="en-US">
              <a:latin typeface="Calibri" pitchFamily="34" charset="0"/>
            </a:endParaRPr>
          </a:p>
        </p:txBody>
      </p:sp>
      <p:sp>
        <p:nvSpPr>
          <p:cNvPr id="34823" name="TextBox 12"/>
          <p:cNvSpPr txBox="1">
            <a:spLocks noChangeArrowheads="1"/>
          </p:cNvSpPr>
          <p:nvPr/>
        </p:nvSpPr>
        <p:spPr bwMode="auto">
          <a:xfrm>
            <a:off x="5969000" y="4121150"/>
            <a:ext cx="2903538" cy="369888"/>
          </a:xfrm>
          <a:prstGeom prst="rect">
            <a:avLst/>
          </a:prstGeom>
          <a:noFill/>
          <a:ln w="9525">
            <a:noFill/>
            <a:miter lim="800000"/>
            <a:headEnd/>
            <a:tailEnd/>
          </a:ln>
        </p:spPr>
        <p:txBody>
          <a:bodyPr>
            <a:spAutoFit/>
          </a:bodyPr>
          <a:lstStyle/>
          <a:p>
            <a:r>
              <a:rPr lang="en-US" b="1">
                <a:latin typeface="Calibri" pitchFamily="34" charset="0"/>
              </a:rPr>
              <a:t>Martin Luther King, Jr.</a:t>
            </a:r>
            <a:r>
              <a:rPr lang="en-US">
                <a:latin typeface="Calibri" pitchFamily="34" charset="0"/>
              </a:rPr>
              <a:t> </a:t>
            </a:r>
          </a:p>
        </p:txBody>
      </p:sp>
      <p:pic>
        <p:nvPicPr>
          <p:cNvPr id="34824" name="Picture 13" descr="C:\Documents and Settings\jburkhol\Local Settings\Temporary Internet Files\Content.IE5\TFHF55PQ\MC900014616[1].wmf"/>
          <p:cNvPicPr>
            <a:picLocks noChangeAspect="1" noChangeArrowheads="1"/>
          </p:cNvPicPr>
          <p:nvPr/>
        </p:nvPicPr>
        <p:blipFill>
          <a:blip r:embed="rId2"/>
          <a:srcRect/>
          <a:stretch>
            <a:fillRect/>
          </a:stretch>
        </p:blipFill>
        <p:spPr bwMode="auto">
          <a:xfrm>
            <a:off x="1169988" y="4491038"/>
            <a:ext cx="1428750" cy="1771650"/>
          </a:xfrm>
          <a:prstGeom prst="rect">
            <a:avLst/>
          </a:prstGeom>
          <a:noFill/>
          <a:ln w="9525">
            <a:noFill/>
            <a:miter lim="800000"/>
            <a:headEnd/>
            <a:tailEnd/>
          </a:ln>
        </p:spPr>
      </p:pic>
      <p:pic>
        <p:nvPicPr>
          <p:cNvPr id="34825" name="Picture 15" descr="C:\Documents and Settings\jburkhol\Local Settings\Temporary Internet Files\Content.IE5\G6T3JSVH\MC900036480[1].wmf"/>
          <p:cNvPicPr>
            <a:picLocks noChangeAspect="1" noChangeArrowheads="1"/>
          </p:cNvPicPr>
          <p:nvPr/>
        </p:nvPicPr>
        <p:blipFill>
          <a:blip r:embed="rId3"/>
          <a:srcRect/>
          <a:stretch>
            <a:fillRect/>
          </a:stretch>
        </p:blipFill>
        <p:spPr bwMode="auto">
          <a:xfrm>
            <a:off x="4100513" y="4487863"/>
            <a:ext cx="1423987" cy="1774825"/>
          </a:xfrm>
          <a:prstGeom prst="rect">
            <a:avLst/>
          </a:prstGeom>
          <a:noFill/>
          <a:ln w="9525">
            <a:noFill/>
            <a:miter lim="800000"/>
            <a:headEnd/>
            <a:tailEnd/>
          </a:ln>
        </p:spPr>
      </p:pic>
      <p:pic>
        <p:nvPicPr>
          <p:cNvPr id="34826" name="Picture 16" descr="C:\Documents and Settings\jburkhol\Local Settings\Temporary Internet Files\Content.Word\MLK.JPG"/>
          <p:cNvPicPr>
            <a:picLocks noChangeAspect="1" noChangeArrowheads="1"/>
          </p:cNvPicPr>
          <p:nvPr/>
        </p:nvPicPr>
        <p:blipFill>
          <a:blip r:embed="rId4"/>
          <a:srcRect/>
          <a:stretch>
            <a:fillRect/>
          </a:stretch>
        </p:blipFill>
        <p:spPr bwMode="auto">
          <a:xfrm>
            <a:off x="6234113" y="4711700"/>
            <a:ext cx="1282700" cy="1716088"/>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4788" y="1892300"/>
            <a:ext cx="8229600" cy="1539875"/>
          </a:xfrm>
        </p:spPr>
        <p:txBody>
          <a:bodyPr rtlCol="0">
            <a:normAutofit/>
          </a:bodyPr>
          <a:lstStyle/>
          <a:p>
            <a:pPr marL="0" indent="0" eaLnBrk="1" fontAlgn="auto">
              <a:spcAft>
                <a:spcPts val="0"/>
              </a:spcAft>
              <a:buFont typeface="Arial"/>
              <a:buNone/>
              <a:defRPr/>
            </a:pPr>
            <a:r>
              <a:rPr lang="en-US" b="1" dirty="0"/>
              <a:t>Directions</a:t>
            </a:r>
            <a:r>
              <a:rPr lang="en-US" b="1" dirty="0" smtClean="0"/>
              <a:t>:</a:t>
            </a:r>
            <a:endParaRPr lang="en-US" dirty="0"/>
          </a:p>
          <a:p>
            <a:pPr eaLnBrk="1" fontAlgn="auto">
              <a:spcAft>
                <a:spcPts val="0"/>
              </a:spcAft>
              <a:buFont typeface="Arial"/>
              <a:buChar char="•"/>
              <a:tabLst>
                <a:tab pos="6119813" algn="l"/>
              </a:tabLst>
              <a:defRPr/>
            </a:pPr>
            <a:r>
              <a:rPr lang="en-US" sz="2400" b="1" dirty="0"/>
              <a:t>Write a paragraph on the contributions of one of these famous men and the impact of his death on our society</a:t>
            </a:r>
            <a:r>
              <a:rPr lang="en-US" sz="2400" b="1" dirty="0" smtClean="0"/>
              <a:t>.</a:t>
            </a:r>
          </a:p>
        </p:txBody>
      </p:sp>
      <p:pic>
        <p:nvPicPr>
          <p:cNvPr id="35843" name="Picture 4" descr="C:\Documents and Settings\jburkhol\Local Settings\Temporary Internet Files\Content.IE5\TFHF55PQ\MC900014616[1].wmf"/>
          <p:cNvPicPr>
            <a:picLocks noChangeAspect="1" noChangeArrowheads="1"/>
          </p:cNvPicPr>
          <p:nvPr/>
        </p:nvPicPr>
        <p:blipFill>
          <a:blip r:embed="rId2"/>
          <a:srcRect/>
          <a:stretch>
            <a:fillRect/>
          </a:stretch>
        </p:blipFill>
        <p:spPr bwMode="auto">
          <a:xfrm>
            <a:off x="889000" y="4206875"/>
            <a:ext cx="1428750" cy="1771650"/>
          </a:xfrm>
          <a:prstGeom prst="rect">
            <a:avLst/>
          </a:prstGeom>
          <a:noFill/>
          <a:ln w="9525">
            <a:noFill/>
            <a:miter lim="800000"/>
            <a:headEnd/>
            <a:tailEnd/>
          </a:ln>
        </p:spPr>
      </p:pic>
      <p:pic>
        <p:nvPicPr>
          <p:cNvPr id="35844" name="Picture 5" descr="C:\Documents and Settings\jburkhol\Local Settings\Temporary Internet Files\Content.IE5\G6T3JSVH\MC900036480[1].wmf"/>
          <p:cNvPicPr>
            <a:picLocks noChangeAspect="1" noChangeArrowheads="1"/>
          </p:cNvPicPr>
          <p:nvPr/>
        </p:nvPicPr>
        <p:blipFill>
          <a:blip r:embed="rId3"/>
          <a:srcRect/>
          <a:stretch>
            <a:fillRect/>
          </a:stretch>
        </p:blipFill>
        <p:spPr bwMode="auto">
          <a:xfrm>
            <a:off x="3638550" y="4206875"/>
            <a:ext cx="1423988" cy="1774825"/>
          </a:xfrm>
          <a:prstGeom prst="rect">
            <a:avLst/>
          </a:prstGeom>
          <a:noFill/>
          <a:ln w="9525">
            <a:noFill/>
            <a:miter lim="800000"/>
            <a:headEnd/>
            <a:tailEnd/>
          </a:ln>
        </p:spPr>
      </p:pic>
      <p:pic>
        <p:nvPicPr>
          <p:cNvPr id="35845" name="Picture 6" descr="C:\Documents and Settings\jburkhol\Local Settings\Temporary Internet Files\Content.Word\MLK.JPG"/>
          <p:cNvPicPr>
            <a:picLocks noChangeAspect="1" noChangeArrowheads="1"/>
          </p:cNvPicPr>
          <p:nvPr/>
        </p:nvPicPr>
        <p:blipFill>
          <a:blip r:embed="rId4"/>
          <a:srcRect/>
          <a:stretch>
            <a:fillRect/>
          </a:stretch>
        </p:blipFill>
        <p:spPr bwMode="auto">
          <a:xfrm>
            <a:off x="6643688" y="4206875"/>
            <a:ext cx="1282700" cy="1717675"/>
          </a:xfrm>
          <a:prstGeom prst="rect">
            <a:avLst/>
          </a:prstGeom>
          <a:noFill/>
          <a:ln w="9525">
            <a:noFill/>
            <a:miter lim="800000"/>
            <a:headEnd/>
            <a:tailEnd/>
          </a:ln>
        </p:spPr>
      </p:pic>
      <p:sp>
        <p:nvSpPr>
          <p:cNvPr id="35846" name="TextBox 7"/>
          <p:cNvSpPr txBox="1">
            <a:spLocks noChangeArrowheads="1"/>
          </p:cNvSpPr>
          <p:nvPr/>
        </p:nvSpPr>
        <p:spPr bwMode="auto">
          <a:xfrm>
            <a:off x="598488" y="3652838"/>
            <a:ext cx="2322512" cy="369887"/>
          </a:xfrm>
          <a:prstGeom prst="rect">
            <a:avLst/>
          </a:prstGeom>
          <a:noFill/>
          <a:ln w="9525">
            <a:noFill/>
            <a:miter lim="800000"/>
            <a:headEnd/>
            <a:tailEnd/>
          </a:ln>
        </p:spPr>
        <p:txBody>
          <a:bodyPr>
            <a:spAutoFit/>
          </a:bodyPr>
          <a:lstStyle/>
          <a:p>
            <a:r>
              <a:rPr lang="en-US" b="1">
                <a:latin typeface="Calibri" pitchFamily="34" charset="0"/>
              </a:rPr>
              <a:t> Abraham Lincoln </a:t>
            </a:r>
            <a:endParaRPr lang="en-US">
              <a:latin typeface="Calibri" pitchFamily="34" charset="0"/>
            </a:endParaRPr>
          </a:p>
        </p:txBody>
      </p:sp>
      <p:sp>
        <p:nvSpPr>
          <p:cNvPr id="35847" name="Rectangle 8"/>
          <p:cNvSpPr>
            <a:spLocks noChangeArrowheads="1"/>
          </p:cNvSpPr>
          <p:nvPr/>
        </p:nvSpPr>
        <p:spPr bwMode="auto">
          <a:xfrm>
            <a:off x="3497263" y="3692525"/>
            <a:ext cx="1771650" cy="369888"/>
          </a:xfrm>
          <a:prstGeom prst="rect">
            <a:avLst/>
          </a:prstGeom>
          <a:noFill/>
          <a:ln w="9525">
            <a:noFill/>
            <a:miter lim="800000"/>
            <a:headEnd/>
            <a:tailEnd/>
          </a:ln>
        </p:spPr>
        <p:txBody>
          <a:bodyPr wrap="none">
            <a:spAutoFit/>
          </a:bodyPr>
          <a:lstStyle/>
          <a:p>
            <a:r>
              <a:rPr lang="en-US" b="1">
                <a:latin typeface="Calibri" pitchFamily="34" charset="0"/>
              </a:rPr>
              <a:t>John F. Kennedy </a:t>
            </a:r>
            <a:endParaRPr lang="en-US">
              <a:latin typeface="Calibri" pitchFamily="34" charset="0"/>
            </a:endParaRPr>
          </a:p>
        </p:txBody>
      </p:sp>
      <p:sp>
        <p:nvSpPr>
          <p:cNvPr id="35848" name="TextBox 9"/>
          <p:cNvSpPr txBox="1">
            <a:spLocks noChangeArrowheads="1"/>
          </p:cNvSpPr>
          <p:nvPr/>
        </p:nvSpPr>
        <p:spPr bwMode="auto">
          <a:xfrm>
            <a:off x="6240463" y="3692525"/>
            <a:ext cx="2903537" cy="369888"/>
          </a:xfrm>
          <a:prstGeom prst="rect">
            <a:avLst/>
          </a:prstGeom>
          <a:noFill/>
          <a:ln w="9525">
            <a:noFill/>
            <a:miter lim="800000"/>
            <a:headEnd/>
            <a:tailEnd/>
          </a:ln>
        </p:spPr>
        <p:txBody>
          <a:bodyPr>
            <a:spAutoFit/>
          </a:bodyPr>
          <a:lstStyle/>
          <a:p>
            <a:r>
              <a:rPr lang="en-US" b="1">
                <a:latin typeface="Calibri" pitchFamily="34" charset="0"/>
              </a:rPr>
              <a:t>Martin Luther King, Jr.</a:t>
            </a:r>
            <a:r>
              <a:rPr lang="en-US">
                <a:latin typeface="Calibri" pitchFamily="34" charset="0"/>
              </a:rPr>
              <a:t> </a:t>
            </a:r>
          </a:p>
        </p:txBody>
      </p:sp>
      <p:sp>
        <p:nvSpPr>
          <p:cNvPr id="11" name="Rectangle 10"/>
          <p:cNvSpPr/>
          <p:nvPr/>
        </p:nvSpPr>
        <p:spPr>
          <a:xfrm>
            <a:off x="0" y="447675"/>
            <a:ext cx="9144000" cy="1093788"/>
          </a:xfrm>
          <a:prstGeom prst="rect">
            <a:avLst/>
          </a:prstGeom>
          <a:solidFill>
            <a:srgbClr val="009A3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7402"/>
              </a:solidFill>
            </a:endParaRPr>
          </a:p>
        </p:txBody>
      </p:sp>
      <p:sp>
        <p:nvSpPr>
          <p:cNvPr id="35850" name="Title 1"/>
          <p:cNvSpPr>
            <a:spLocks noGrp="1"/>
          </p:cNvSpPr>
          <p:nvPr>
            <p:ph type="title"/>
          </p:nvPr>
        </p:nvSpPr>
        <p:spPr>
          <a:xfrm>
            <a:off x="457200" y="593725"/>
            <a:ext cx="8229600" cy="1143000"/>
          </a:xfrm>
        </p:spPr>
        <p:txBody>
          <a:bodyPr/>
          <a:lstStyle/>
          <a:p>
            <a:pPr eaLnBrk="1" hangingPunct="1"/>
            <a:r>
              <a:rPr lang="en-US" sz="3200" b="1" smtClean="0">
                <a:solidFill>
                  <a:srgbClr val="FFFFFF"/>
                </a:solidFill>
              </a:rPr>
              <a:t>THE INFLUENCE OF GUN VIOLENCE ON SOCIETY PART </a:t>
            </a:r>
            <a:r>
              <a:rPr lang="en-US" sz="3200" smtClean="0">
                <a:solidFill>
                  <a:srgbClr val="FFFFFF"/>
                </a:solidFill>
              </a:rPr>
              <a:t>B</a:t>
            </a:r>
            <a:r>
              <a:rPr lang="en-US" sz="3200" b="1" smtClean="0">
                <a:solidFill>
                  <a:srgbClr val="FFFFFF"/>
                </a:solidFill>
              </a:rPr>
              <a:t> </a:t>
            </a:r>
            <a:r>
              <a:rPr lang="en-US" sz="3200" b="1" i="1" smtClean="0">
                <a:solidFill>
                  <a:srgbClr val="FFFFFF"/>
                </a:solidFill>
              </a:rPr>
              <a:t/>
            </a:r>
            <a:br>
              <a:rPr lang="en-US" sz="3200" b="1" i="1" smtClean="0">
                <a:solidFill>
                  <a:srgbClr val="FFFFFF"/>
                </a:solidFill>
              </a:rPr>
            </a:br>
            <a:endParaRPr lang="en-US" sz="3200" smtClean="0">
              <a:solidFill>
                <a:srgbClr val="FFFFFF"/>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47675"/>
            <a:ext cx="9144000" cy="1093788"/>
          </a:xfrm>
          <a:prstGeom prst="rect">
            <a:avLst/>
          </a:prstGeom>
          <a:solidFill>
            <a:srgbClr val="009A3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7402"/>
              </a:solidFill>
            </a:endParaRPr>
          </a:p>
        </p:txBody>
      </p:sp>
      <p:sp>
        <p:nvSpPr>
          <p:cNvPr id="2" name="Title 1"/>
          <p:cNvSpPr>
            <a:spLocks noGrp="1"/>
          </p:cNvSpPr>
          <p:nvPr>
            <p:ph type="title"/>
          </p:nvPr>
        </p:nvSpPr>
        <p:spPr>
          <a:xfrm>
            <a:off x="457200" y="655638"/>
            <a:ext cx="8229600" cy="1143000"/>
          </a:xfrm>
        </p:spPr>
        <p:txBody>
          <a:bodyPr rtlCol="0">
            <a:normAutofit fontScale="90000"/>
          </a:bodyPr>
          <a:lstStyle/>
          <a:p>
            <a:pPr eaLnBrk="1" fontAlgn="auto" hangingPunct="1">
              <a:spcAft>
                <a:spcPts val="0"/>
              </a:spcAft>
              <a:defRPr/>
            </a:pPr>
            <a:r>
              <a:rPr lang="en-US" b="1" dirty="0">
                <a:solidFill>
                  <a:srgbClr val="FFFFFF"/>
                </a:solidFill>
              </a:rPr>
              <a:t>GUN SAFETY IS EVERYONE’S JOB</a:t>
            </a:r>
            <a:r>
              <a:rPr lang="en-US" b="1" i="1" dirty="0"/>
              <a:t/>
            </a:r>
            <a:br>
              <a:rPr lang="en-US" b="1" i="1" dirty="0"/>
            </a:br>
            <a:endParaRPr lang="en-US" dirty="0"/>
          </a:p>
        </p:txBody>
      </p:sp>
      <p:sp>
        <p:nvSpPr>
          <p:cNvPr id="3" name="Content Placeholder 2"/>
          <p:cNvSpPr>
            <a:spLocks noGrp="1"/>
          </p:cNvSpPr>
          <p:nvPr>
            <p:ph idx="1"/>
          </p:nvPr>
        </p:nvSpPr>
        <p:spPr>
          <a:xfrm>
            <a:off x="457200" y="2017713"/>
            <a:ext cx="8229600" cy="4525962"/>
          </a:xfrm>
        </p:spPr>
        <p:txBody>
          <a:bodyPr rtlCol="0">
            <a:normAutofit fontScale="70000" lnSpcReduction="20000"/>
          </a:bodyPr>
          <a:lstStyle/>
          <a:p>
            <a:pPr eaLnBrk="1" fontAlgn="auto">
              <a:spcAft>
                <a:spcPts val="0"/>
              </a:spcAft>
              <a:buFont typeface="Arial"/>
              <a:buChar char="•"/>
              <a:defRPr/>
            </a:pPr>
            <a:r>
              <a:rPr lang="en-US" b="1" dirty="0"/>
              <a:t>Each year in the United States thousands of people are injured or killed by gunfire. The real tragedy in these numbers is that a number of the deaths are children who mishandle or play with guns. Unlike the movies and popular video games, people who are injured by gunfire see their lives change forever. Families who lose children from gunshot deaths are forever impacted</a:t>
            </a:r>
            <a:r>
              <a:rPr lang="en-US" b="1" dirty="0" smtClean="0"/>
              <a:t>.</a:t>
            </a:r>
            <a:endParaRPr lang="en-US" dirty="0"/>
          </a:p>
          <a:p>
            <a:pPr marL="0" indent="0" eaLnBrk="1" fontAlgn="auto">
              <a:spcAft>
                <a:spcPts val="0"/>
              </a:spcAft>
              <a:buFont typeface="Arial"/>
              <a:buNone/>
              <a:defRPr/>
            </a:pPr>
            <a:r>
              <a:rPr lang="en-US" b="1" dirty="0"/>
              <a:t> </a:t>
            </a:r>
            <a:endParaRPr lang="en-US" dirty="0"/>
          </a:p>
          <a:p>
            <a:pPr eaLnBrk="1" fontAlgn="auto">
              <a:spcAft>
                <a:spcPts val="0"/>
              </a:spcAft>
              <a:buFont typeface="Arial"/>
              <a:buChar char="•"/>
              <a:defRPr/>
            </a:pPr>
            <a:r>
              <a:rPr lang="en-US" b="1" dirty="0"/>
              <a:t>Gun injuries and deaths can be prevented if everyone would follow several important gun safety rules. Gun safety is everyone’s job from parents to community leaders to each student in a school. Today you will have the chance to share how you can make your community safer by understanding the potential harm that guns can cause and by following safety rules.</a:t>
            </a:r>
            <a:endParaRPr lang="en-US" dirty="0"/>
          </a:p>
          <a:p>
            <a:pPr eaLnBrk="1" fontAlgn="auto" hangingPunct="1">
              <a:spcAft>
                <a:spcPts val="0"/>
              </a:spcAft>
              <a:buFont typeface="Arial"/>
              <a:buChar char="•"/>
              <a:defRPr/>
            </a:pP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47675"/>
            <a:ext cx="9144000" cy="1093788"/>
          </a:xfrm>
          <a:prstGeom prst="rect">
            <a:avLst/>
          </a:prstGeom>
          <a:solidFill>
            <a:srgbClr val="009A3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7402"/>
              </a:solidFill>
            </a:endParaRPr>
          </a:p>
        </p:txBody>
      </p:sp>
      <p:sp>
        <p:nvSpPr>
          <p:cNvPr id="37891" name="Title 1"/>
          <p:cNvSpPr>
            <a:spLocks noGrp="1"/>
          </p:cNvSpPr>
          <p:nvPr>
            <p:ph type="title"/>
          </p:nvPr>
        </p:nvSpPr>
        <p:spPr>
          <a:xfrm>
            <a:off x="457200" y="390525"/>
            <a:ext cx="8229600" cy="1143000"/>
          </a:xfrm>
        </p:spPr>
        <p:txBody>
          <a:bodyPr/>
          <a:lstStyle/>
          <a:p>
            <a:pPr eaLnBrk="1" hangingPunct="1"/>
            <a:r>
              <a:rPr lang="en-US" b="1" smtClean="0">
                <a:solidFill>
                  <a:srgbClr val="FFFFFF"/>
                </a:solidFill>
              </a:rPr>
              <a:t>GUN SAFETY “YOU DECIDE”</a:t>
            </a:r>
            <a:endParaRPr lang="en-US" smtClean="0"/>
          </a:p>
        </p:txBody>
      </p:sp>
      <p:sp>
        <p:nvSpPr>
          <p:cNvPr id="3" name="Content Placeholder 2"/>
          <p:cNvSpPr>
            <a:spLocks noGrp="1"/>
          </p:cNvSpPr>
          <p:nvPr>
            <p:ph idx="1"/>
          </p:nvPr>
        </p:nvSpPr>
        <p:spPr>
          <a:xfrm>
            <a:off x="457200" y="1763713"/>
            <a:ext cx="8229600" cy="4525962"/>
          </a:xfrm>
        </p:spPr>
        <p:txBody>
          <a:bodyPr rtlCol="0">
            <a:normAutofit fontScale="32500" lnSpcReduction="20000"/>
          </a:bodyPr>
          <a:lstStyle/>
          <a:p>
            <a:pPr marL="0" indent="0" eaLnBrk="1" fontAlgn="auto">
              <a:spcAft>
                <a:spcPts val="0"/>
              </a:spcAft>
              <a:buFont typeface="Arial"/>
              <a:buNone/>
              <a:defRPr/>
            </a:pPr>
            <a:r>
              <a:rPr lang="en-US" sz="6000" b="1" dirty="0"/>
              <a:t>You have been asked by your community to provide a list of gun safety rules for students.    Provide five (5) basic rules you feel will be important. </a:t>
            </a:r>
            <a:endParaRPr lang="en-US" sz="6000" dirty="0"/>
          </a:p>
          <a:p>
            <a:pPr marL="0" indent="0" eaLnBrk="1" fontAlgn="auto">
              <a:spcAft>
                <a:spcPts val="0"/>
              </a:spcAft>
              <a:buFont typeface="Arial"/>
              <a:buNone/>
              <a:defRPr/>
            </a:pPr>
            <a:r>
              <a:rPr lang="en-US" sz="6000" b="1" dirty="0"/>
              <a:t> </a:t>
            </a:r>
            <a:endParaRPr lang="en-US" sz="6000" dirty="0"/>
          </a:p>
          <a:p>
            <a:pPr marL="0" indent="0" eaLnBrk="1" fontAlgn="auto" hangingPunct="1">
              <a:spcAft>
                <a:spcPts val="0"/>
              </a:spcAft>
              <a:buFont typeface="Arial"/>
              <a:buNone/>
              <a:defRPr/>
            </a:pPr>
            <a:r>
              <a:rPr lang="en-US" b="1" dirty="0"/>
              <a:t> </a:t>
            </a:r>
            <a:endParaRPr lang="en-US" dirty="0"/>
          </a:p>
          <a:p>
            <a:pPr marL="0" indent="0" eaLnBrk="1" fontAlgn="auto" hangingPunct="1">
              <a:spcAft>
                <a:spcPts val="0"/>
              </a:spcAft>
              <a:buFont typeface="Arial"/>
              <a:buNone/>
              <a:defRPr/>
            </a:pPr>
            <a:r>
              <a:rPr lang="en-US" sz="4900" b="1" dirty="0"/>
              <a:t>1.</a:t>
            </a:r>
            <a:endParaRPr lang="en-US" sz="4900" dirty="0"/>
          </a:p>
          <a:p>
            <a:pPr marL="0" indent="0" eaLnBrk="1" fontAlgn="auto" hangingPunct="1">
              <a:spcAft>
                <a:spcPts val="0"/>
              </a:spcAft>
              <a:buFont typeface="Arial"/>
              <a:buNone/>
              <a:defRPr/>
            </a:pPr>
            <a:r>
              <a:rPr lang="en-US" sz="4900" b="1" dirty="0"/>
              <a:t> </a:t>
            </a:r>
            <a:endParaRPr lang="en-US" sz="4900" dirty="0"/>
          </a:p>
          <a:p>
            <a:pPr marL="0" indent="0" eaLnBrk="1" fontAlgn="auto" hangingPunct="1">
              <a:spcAft>
                <a:spcPts val="0"/>
              </a:spcAft>
              <a:buFont typeface="Arial"/>
              <a:buNone/>
              <a:defRPr/>
            </a:pPr>
            <a:r>
              <a:rPr lang="en-US" sz="4900" b="1" dirty="0"/>
              <a:t> </a:t>
            </a:r>
            <a:endParaRPr lang="en-US" sz="4900" dirty="0"/>
          </a:p>
          <a:p>
            <a:pPr marL="0" indent="0" eaLnBrk="1" fontAlgn="auto" hangingPunct="1">
              <a:spcAft>
                <a:spcPts val="0"/>
              </a:spcAft>
              <a:buFont typeface="Arial"/>
              <a:buNone/>
              <a:defRPr/>
            </a:pPr>
            <a:r>
              <a:rPr lang="en-US" sz="4900" b="1" dirty="0"/>
              <a:t>2.</a:t>
            </a:r>
            <a:endParaRPr lang="en-US" sz="4900" dirty="0"/>
          </a:p>
          <a:p>
            <a:pPr marL="0" indent="0" eaLnBrk="1" fontAlgn="auto" hangingPunct="1">
              <a:spcAft>
                <a:spcPts val="0"/>
              </a:spcAft>
              <a:buFont typeface="Arial"/>
              <a:buNone/>
              <a:defRPr/>
            </a:pPr>
            <a:r>
              <a:rPr lang="en-US" sz="4900" b="1" dirty="0"/>
              <a:t> </a:t>
            </a:r>
            <a:endParaRPr lang="en-US" sz="4900" dirty="0"/>
          </a:p>
          <a:p>
            <a:pPr marL="0" indent="0" eaLnBrk="1" fontAlgn="auto" hangingPunct="1">
              <a:spcAft>
                <a:spcPts val="0"/>
              </a:spcAft>
              <a:buFont typeface="Arial"/>
              <a:buNone/>
              <a:defRPr/>
            </a:pPr>
            <a:r>
              <a:rPr lang="en-US" sz="4900" b="1" dirty="0"/>
              <a:t> </a:t>
            </a:r>
            <a:endParaRPr lang="en-US" sz="4900" dirty="0"/>
          </a:p>
          <a:p>
            <a:pPr marL="0" indent="0" eaLnBrk="1" fontAlgn="auto" hangingPunct="1">
              <a:spcAft>
                <a:spcPts val="0"/>
              </a:spcAft>
              <a:buFont typeface="Arial"/>
              <a:buNone/>
              <a:defRPr/>
            </a:pPr>
            <a:r>
              <a:rPr lang="en-US" sz="4900" b="1" dirty="0"/>
              <a:t>3.</a:t>
            </a:r>
            <a:endParaRPr lang="en-US" sz="4900" dirty="0"/>
          </a:p>
          <a:p>
            <a:pPr marL="0" indent="0" eaLnBrk="1" fontAlgn="auto" hangingPunct="1">
              <a:spcAft>
                <a:spcPts val="0"/>
              </a:spcAft>
              <a:buFont typeface="Arial"/>
              <a:buNone/>
              <a:defRPr/>
            </a:pPr>
            <a:r>
              <a:rPr lang="en-US" sz="4900" b="1" dirty="0"/>
              <a:t> </a:t>
            </a:r>
            <a:endParaRPr lang="en-US" sz="4900" dirty="0"/>
          </a:p>
          <a:p>
            <a:pPr marL="0" indent="0" eaLnBrk="1" fontAlgn="auto" hangingPunct="1">
              <a:spcAft>
                <a:spcPts val="0"/>
              </a:spcAft>
              <a:buFont typeface="Arial"/>
              <a:buNone/>
              <a:defRPr/>
            </a:pPr>
            <a:r>
              <a:rPr lang="en-US" sz="4900" b="1" dirty="0"/>
              <a:t> </a:t>
            </a:r>
            <a:endParaRPr lang="en-US" sz="4900" dirty="0"/>
          </a:p>
          <a:p>
            <a:pPr marL="0" indent="0" eaLnBrk="1" fontAlgn="auto" hangingPunct="1">
              <a:spcAft>
                <a:spcPts val="0"/>
              </a:spcAft>
              <a:buFont typeface="Arial"/>
              <a:buNone/>
              <a:defRPr/>
            </a:pPr>
            <a:r>
              <a:rPr lang="en-US" sz="4900" b="1" dirty="0"/>
              <a:t>4.</a:t>
            </a:r>
            <a:endParaRPr lang="en-US" sz="4900" dirty="0"/>
          </a:p>
          <a:p>
            <a:pPr marL="0" indent="0" eaLnBrk="1" fontAlgn="auto" hangingPunct="1">
              <a:spcAft>
                <a:spcPts val="0"/>
              </a:spcAft>
              <a:buFont typeface="Arial"/>
              <a:buNone/>
              <a:defRPr/>
            </a:pPr>
            <a:r>
              <a:rPr lang="en-US" sz="4900" b="1" dirty="0"/>
              <a:t> </a:t>
            </a:r>
            <a:endParaRPr lang="en-US" sz="4900" dirty="0"/>
          </a:p>
          <a:p>
            <a:pPr marL="0" indent="0" eaLnBrk="1" fontAlgn="auto" hangingPunct="1">
              <a:spcAft>
                <a:spcPts val="0"/>
              </a:spcAft>
              <a:buFont typeface="Arial"/>
              <a:buNone/>
              <a:defRPr/>
            </a:pPr>
            <a:r>
              <a:rPr lang="en-US" sz="4900" b="1" dirty="0"/>
              <a:t> </a:t>
            </a:r>
            <a:endParaRPr lang="en-US" sz="4900" dirty="0"/>
          </a:p>
          <a:p>
            <a:pPr marL="0" indent="0" eaLnBrk="1" fontAlgn="auto" hangingPunct="1">
              <a:spcAft>
                <a:spcPts val="0"/>
              </a:spcAft>
              <a:buFont typeface="Arial"/>
              <a:buNone/>
              <a:defRPr/>
            </a:pPr>
            <a:r>
              <a:rPr lang="en-US" sz="4900" b="1" dirty="0"/>
              <a:t>5.</a:t>
            </a:r>
            <a:endParaRPr lang="en-US" sz="4900" dirty="0"/>
          </a:p>
          <a:p>
            <a:pPr marL="0" indent="0" eaLnBrk="1" fontAlgn="auto" hangingPunct="1">
              <a:spcAft>
                <a:spcPts val="0"/>
              </a:spcAft>
              <a:buFont typeface="Arial"/>
              <a:buNone/>
              <a:defRPr/>
            </a:pPr>
            <a:endParaRPr lang="en-US" sz="37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74663"/>
            <a:ext cx="9144000" cy="728662"/>
          </a:xfrm>
          <a:prstGeom prst="rect">
            <a:avLst/>
          </a:prstGeom>
          <a:solidFill>
            <a:srgbClr val="009A3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7402"/>
              </a:solidFill>
            </a:endParaRPr>
          </a:p>
        </p:txBody>
      </p:sp>
      <p:sp>
        <p:nvSpPr>
          <p:cNvPr id="2" name="Title 1"/>
          <p:cNvSpPr>
            <a:spLocks noGrp="1"/>
          </p:cNvSpPr>
          <p:nvPr>
            <p:ph type="title"/>
          </p:nvPr>
        </p:nvSpPr>
        <p:spPr>
          <a:xfrm>
            <a:off x="434975" y="749300"/>
            <a:ext cx="8229600" cy="736600"/>
          </a:xfrm>
        </p:spPr>
        <p:txBody>
          <a:bodyPr rtlCol="0">
            <a:noAutofit/>
          </a:bodyPr>
          <a:lstStyle/>
          <a:p>
            <a:pPr eaLnBrk="1" fontAlgn="auto" hangingPunct="1">
              <a:spcAft>
                <a:spcPts val="0"/>
              </a:spcAft>
              <a:defRPr/>
            </a:pPr>
            <a:r>
              <a:rPr lang="en-US" b="1" dirty="0" smtClean="0">
                <a:solidFill>
                  <a:srgbClr val="FFFFFF"/>
                </a:solidFill>
                <a:effectLst>
                  <a:outerShdw blurRad="50800" dist="38100" dir="2700000" algn="tl" rotWithShape="0">
                    <a:prstClr val="black">
                      <a:alpha val="40000"/>
                    </a:prstClr>
                  </a:outerShdw>
                </a:effectLst>
              </a:rPr>
              <a:t>FIFTH </a:t>
            </a:r>
            <a:r>
              <a:rPr lang="en-US" b="1" dirty="0">
                <a:solidFill>
                  <a:srgbClr val="FFFFFF"/>
                </a:solidFill>
                <a:effectLst>
                  <a:outerShdw blurRad="50800" dist="38100" dir="2700000" algn="tl" rotWithShape="0">
                    <a:prstClr val="black">
                      <a:alpha val="40000"/>
                    </a:prstClr>
                  </a:outerShdw>
                </a:effectLst>
              </a:rPr>
              <a:t>GRADE</a:t>
            </a:r>
            <a:br>
              <a:rPr lang="en-US" b="1" dirty="0">
                <a:solidFill>
                  <a:srgbClr val="FFFFFF"/>
                </a:solidFill>
                <a:effectLst>
                  <a:outerShdw blurRad="50800" dist="38100" dir="2700000" algn="tl" rotWithShape="0">
                    <a:prstClr val="black">
                      <a:alpha val="40000"/>
                    </a:prstClr>
                  </a:outerShdw>
                </a:effectLst>
              </a:rPr>
            </a:br>
            <a:endParaRPr lang="en-US" dirty="0">
              <a:solidFill>
                <a:srgbClr val="FFFFFF"/>
              </a:solidFill>
              <a:effectLst>
                <a:outerShdw blurRad="50800" dist="38100" dir="2700000" algn="tl" rotWithShape="0">
                  <a:prstClr val="black">
                    <a:alpha val="40000"/>
                  </a:prstClr>
                </a:outerShdw>
              </a:effectLst>
            </a:endParaRPr>
          </a:p>
        </p:txBody>
      </p:sp>
      <p:sp>
        <p:nvSpPr>
          <p:cNvPr id="38916" name="Content Placeholder 2"/>
          <p:cNvSpPr>
            <a:spLocks noGrp="1"/>
          </p:cNvSpPr>
          <p:nvPr>
            <p:ph idx="1"/>
          </p:nvPr>
        </p:nvSpPr>
        <p:spPr/>
        <p:txBody>
          <a:bodyPr/>
          <a:lstStyle/>
          <a:p>
            <a:pPr marL="0" indent="0" algn="ctr" eaLnBrk="1" hangingPunct="1">
              <a:buFont typeface="Arial" charset="0"/>
              <a:buNone/>
            </a:pPr>
            <a:r>
              <a:rPr lang="en-US" sz="4800" b="1" smtClean="0"/>
              <a:t> GUN SAFETY</a:t>
            </a:r>
            <a:r>
              <a:rPr lang="en-US" sz="4800" smtClean="0"/>
              <a:t> </a:t>
            </a:r>
            <a:r>
              <a:rPr lang="en-US" sz="4800" b="1" smtClean="0"/>
              <a:t>LESSON</a:t>
            </a:r>
            <a:endParaRPr lang="en-US" sz="4800" smtClean="0"/>
          </a:p>
          <a:p>
            <a:pPr marL="0" indent="0" eaLnBrk="1" hangingPunct="1">
              <a:buFont typeface="Arial" charset="0"/>
              <a:buNone/>
            </a:pPr>
            <a:endParaRPr lang="en-US" smtClean="0"/>
          </a:p>
        </p:txBody>
      </p:sp>
      <p:pic>
        <p:nvPicPr>
          <p:cNvPr id="38917" name="Picture 5" descr="finniganfox 2a.png"/>
          <p:cNvPicPr>
            <a:picLocks noChangeAspect="1"/>
          </p:cNvPicPr>
          <p:nvPr/>
        </p:nvPicPr>
        <p:blipFill>
          <a:blip r:embed="rId2"/>
          <a:srcRect/>
          <a:stretch>
            <a:fillRect/>
          </a:stretch>
        </p:blipFill>
        <p:spPr bwMode="auto">
          <a:xfrm>
            <a:off x="2908300" y="2979738"/>
            <a:ext cx="3327400" cy="3146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93863"/>
            <a:ext cx="8229600" cy="4876800"/>
          </a:xfrm>
        </p:spPr>
        <p:txBody>
          <a:bodyPr rtlCol="0">
            <a:normAutofit fontScale="62500" lnSpcReduction="20000"/>
          </a:bodyPr>
          <a:lstStyle/>
          <a:p>
            <a:pPr eaLnBrk="1" fontAlgn="auto">
              <a:spcAft>
                <a:spcPts val="0"/>
              </a:spcAft>
              <a:buFont typeface="Arial"/>
              <a:buChar char="•"/>
              <a:defRPr/>
            </a:pPr>
            <a:r>
              <a:rPr lang="en-US" b="1" dirty="0"/>
              <a:t>Some people may think guns are cool and exciting.  For some people they represent a source of power.   For others toy guns serve as a form of entertainment in video games, but in reality guns are serious and should be respected.   The respect begins with following the gun safety rules</a:t>
            </a:r>
            <a:r>
              <a:rPr lang="en-US" b="1" dirty="0" smtClean="0"/>
              <a:t>.</a:t>
            </a:r>
          </a:p>
          <a:p>
            <a:pPr eaLnBrk="1" fontAlgn="auto">
              <a:spcAft>
                <a:spcPts val="0"/>
              </a:spcAft>
              <a:buFont typeface="Arial" charset="0"/>
              <a:buNone/>
              <a:defRPr/>
            </a:pPr>
            <a:endParaRPr lang="en-US" dirty="0"/>
          </a:p>
          <a:p>
            <a:pPr eaLnBrk="1" fontAlgn="auto">
              <a:spcAft>
                <a:spcPts val="0"/>
              </a:spcAft>
              <a:buFont typeface="Arial"/>
              <a:buChar char="•"/>
              <a:defRPr/>
            </a:pPr>
            <a:r>
              <a:rPr lang="en-US" b="1" dirty="0"/>
              <a:t>Some individuals across America misuse and abuse the firing and shooting of guns.  This abuse of guns leads to senseless and preventable violence.   </a:t>
            </a:r>
            <a:endParaRPr lang="en-US" b="1" dirty="0" smtClean="0"/>
          </a:p>
          <a:p>
            <a:pPr eaLnBrk="1" fontAlgn="auto">
              <a:spcAft>
                <a:spcPts val="0"/>
              </a:spcAft>
              <a:buFont typeface="Arial"/>
              <a:buChar char="•"/>
              <a:defRPr/>
            </a:pPr>
            <a:endParaRPr lang="en-US" dirty="0"/>
          </a:p>
          <a:p>
            <a:pPr eaLnBrk="1" fontAlgn="auto">
              <a:spcAft>
                <a:spcPts val="0"/>
              </a:spcAft>
              <a:buFont typeface="Arial"/>
              <a:buChar char="•"/>
              <a:defRPr/>
            </a:pPr>
            <a:r>
              <a:rPr lang="en-US" b="1" dirty="0"/>
              <a:t>Each year in the United States tragedy strikes within a local city or town when a gun is mishandled or fired accidentally.   In a number of these situations the life of a young person ends.  There is no possibility of that person reaching his or her dreams because of the mishandling of a gun</a:t>
            </a:r>
            <a:r>
              <a:rPr lang="en-US" b="1" dirty="0" smtClean="0"/>
              <a:t>.</a:t>
            </a:r>
          </a:p>
          <a:p>
            <a:pPr eaLnBrk="1" fontAlgn="auto">
              <a:spcAft>
                <a:spcPts val="0"/>
              </a:spcAft>
              <a:buFont typeface="Arial" charset="0"/>
              <a:buNone/>
              <a:defRPr/>
            </a:pPr>
            <a:endParaRPr lang="en-US" dirty="0"/>
          </a:p>
          <a:p>
            <a:pPr eaLnBrk="1" fontAlgn="auto">
              <a:spcAft>
                <a:spcPts val="0"/>
              </a:spcAft>
              <a:buFont typeface="Arial"/>
              <a:buChar char="•"/>
              <a:defRPr/>
            </a:pPr>
            <a:r>
              <a:rPr lang="en-US" b="1" dirty="0"/>
              <a:t>Gun safety is a way to prevent serious injuries or the loss of a life.  Gun safety begins with you and starts with your pledge to help make your community safe. </a:t>
            </a:r>
            <a:endParaRPr lang="en-US" dirty="0"/>
          </a:p>
          <a:p>
            <a:pPr eaLnBrk="1" fontAlgn="auto" hangingPunct="1">
              <a:spcAft>
                <a:spcPts val="0"/>
              </a:spcAft>
              <a:buFont typeface="Arial"/>
              <a:buChar char="•"/>
              <a:defRPr/>
            </a:pPr>
            <a:endParaRPr lang="en-US" dirty="0"/>
          </a:p>
        </p:txBody>
      </p:sp>
      <p:sp>
        <p:nvSpPr>
          <p:cNvPr id="4" name="Rectangle 3"/>
          <p:cNvSpPr/>
          <p:nvPr/>
        </p:nvSpPr>
        <p:spPr>
          <a:xfrm>
            <a:off x="0" y="474663"/>
            <a:ext cx="9144000" cy="728662"/>
          </a:xfrm>
          <a:prstGeom prst="rect">
            <a:avLst/>
          </a:prstGeom>
          <a:solidFill>
            <a:srgbClr val="009A3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7402"/>
              </a:solidFill>
            </a:endParaRPr>
          </a:p>
        </p:txBody>
      </p:sp>
      <p:sp>
        <p:nvSpPr>
          <p:cNvPr id="2" name="Title 1"/>
          <p:cNvSpPr>
            <a:spLocks noGrp="1"/>
          </p:cNvSpPr>
          <p:nvPr>
            <p:ph type="title"/>
          </p:nvPr>
        </p:nvSpPr>
        <p:spPr>
          <a:xfrm>
            <a:off x="457200" y="550863"/>
            <a:ext cx="8229600" cy="1143000"/>
          </a:xfrm>
        </p:spPr>
        <p:txBody>
          <a:bodyPr rtlCol="0">
            <a:normAutofit fontScale="90000"/>
          </a:bodyPr>
          <a:lstStyle/>
          <a:p>
            <a:pPr eaLnBrk="1" fontAlgn="auto" hangingPunct="1">
              <a:spcAft>
                <a:spcPts val="0"/>
              </a:spcAft>
              <a:defRPr/>
            </a:pPr>
            <a:r>
              <a:rPr lang="en-US" b="1" dirty="0">
                <a:solidFill>
                  <a:schemeClr val="bg1"/>
                </a:solidFill>
              </a:rPr>
              <a:t>GUN SAFETY AND YOU</a:t>
            </a:r>
            <a:r>
              <a:rPr lang="en-US" b="1" i="1" dirty="0"/>
              <a:t/>
            </a:r>
            <a:br>
              <a:rPr lang="en-US" b="1" i="1" dirty="0"/>
            </a:b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fontScale="85000" lnSpcReduction="10000"/>
          </a:bodyPr>
          <a:lstStyle/>
          <a:p>
            <a:pPr marL="0" indent="0" eaLnBrk="1" fontAlgn="auto">
              <a:spcAft>
                <a:spcPts val="0"/>
              </a:spcAft>
              <a:buFont typeface="Arial"/>
              <a:buNone/>
              <a:defRPr/>
            </a:pPr>
            <a:r>
              <a:rPr lang="en-US" b="1" dirty="0"/>
              <a:t>Discussion Questions </a:t>
            </a:r>
            <a:endParaRPr lang="en-US" dirty="0"/>
          </a:p>
          <a:p>
            <a:pPr eaLnBrk="1" fontAlgn="auto">
              <a:spcAft>
                <a:spcPts val="0"/>
              </a:spcAft>
              <a:buFont typeface="Arial"/>
              <a:buChar char="•"/>
              <a:defRPr/>
            </a:pPr>
            <a:r>
              <a:rPr lang="en-US" b="1" dirty="0" smtClean="0"/>
              <a:t>What </a:t>
            </a:r>
            <a:r>
              <a:rPr lang="en-US" b="1" dirty="0"/>
              <a:t>are some examples of how the wrong attitude towards guns may contribute to gun violence? </a:t>
            </a:r>
            <a:endParaRPr lang="en-US" dirty="0"/>
          </a:p>
          <a:p>
            <a:pPr eaLnBrk="1" fontAlgn="auto">
              <a:spcAft>
                <a:spcPts val="0"/>
              </a:spcAft>
              <a:buFont typeface="Arial"/>
              <a:buChar char="•"/>
              <a:defRPr/>
            </a:pPr>
            <a:r>
              <a:rPr lang="en-US" b="1" dirty="0" smtClean="0"/>
              <a:t>What </a:t>
            </a:r>
            <a:r>
              <a:rPr lang="en-US" b="1" dirty="0"/>
              <a:t>is meant by “respecting a gun?”  </a:t>
            </a:r>
            <a:endParaRPr lang="en-US" dirty="0"/>
          </a:p>
          <a:p>
            <a:pPr eaLnBrk="1" fontAlgn="auto">
              <a:spcAft>
                <a:spcPts val="0"/>
              </a:spcAft>
              <a:buFont typeface="Arial"/>
              <a:buChar char="•"/>
              <a:defRPr/>
            </a:pPr>
            <a:r>
              <a:rPr lang="en-US" b="1" dirty="0"/>
              <a:t>What are some examples of not respecting a gun?</a:t>
            </a:r>
            <a:endParaRPr lang="en-US" dirty="0"/>
          </a:p>
          <a:p>
            <a:pPr marL="0" indent="0" eaLnBrk="1" fontAlgn="auto">
              <a:spcAft>
                <a:spcPts val="0"/>
              </a:spcAft>
              <a:buFont typeface="Arial"/>
              <a:buNone/>
              <a:defRPr/>
            </a:pPr>
            <a:endParaRPr lang="en-US" dirty="0"/>
          </a:p>
          <a:p>
            <a:pPr marL="0" indent="0" eaLnBrk="1" fontAlgn="auto">
              <a:spcAft>
                <a:spcPts val="0"/>
              </a:spcAft>
              <a:buFont typeface="Arial"/>
              <a:buNone/>
              <a:defRPr/>
            </a:pPr>
            <a:r>
              <a:rPr lang="en-US" b="1" dirty="0"/>
              <a:t>Assignment </a:t>
            </a:r>
            <a:endParaRPr lang="en-US" dirty="0"/>
          </a:p>
          <a:p>
            <a:pPr eaLnBrk="1" fontAlgn="auto" hangingPunct="1">
              <a:spcAft>
                <a:spcPts val="0"/>
              </a:spcAft>
              <a:buFont typeface="Arial"/>
              <a:buChar char="•"/>
              <a:defRPr/>
            </a:pPr>
            <a:r>
              <a:rPr lang="en-US" b="1" dirty="0"/>
              <a:t>As a group, decide on some steps for promoting gun safety to keep our communities safe.</a:t>
            </a:r>
            <a:br>
              <a:rPr lang="en-US" b="1" dirty="0"/>
            </a:br>
            <a:endParaRPr lang="en-US" dirty="0"/>
          </a:p>
          <a:p>
            <a:pPr eaLnBrk="1" fontAlgn="auto" hangingPunct="1">
              <a:spcAft>
                <a:spcPts val="0"/>
              </a:spcAft>
              <a:buFont typeface="Arial"/>
              <a:buChar char="•"/>
              <a:defRPr/>
            </a:pPr>
            <a:endParaRPr lang="en-US" dirty="0"/>
          </a:p>
        </p:txBody>
      </p:sp>
      <p:sp>
        <p:nvSpPr>
          <p:cNvPr id="4" name="Rectangle 3"/>
          <p:cNvSpPr/>
          <p:nvPr/>
        </p:nvSpPr>
        <p:spPr>
          <a:xfrm>
            <a:off x="0" y="474663"/>
            <a:ext cx="9144000" cy="728662"/>
          </a:xfrm>
          <a:prstGeom prst="rect">
            <a:avLst/>
          </a:prstGeom>
          <a:solidFill>
            <a:srgbClr val="009A3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7402"/>
              </a:solidFill>
            </a:endParaRPr>
          </a:p>
        </p:txBody>
      </p:sp>
      <p:sp>
        <p:nvSpPr>
          <p:cNvPr id="2" name="Title 1"/>
          <p:cNvSpPr>
            <a:spLocks noGrp="1"/>
          </p:cNvSpPr>
          <p:nvPr>
            <p:ph type="title"/>
          </p:nvPr>
        </p:nvSpPr>
        <p:spPr>
          <a:xfrm>
            <a:off x="457200" y="474663"/>
            <a:ext cx="8229600" cy="1143000"/>
          </a:xfrm>
        </p:spPr>
        <p:txBody>
          <a:bodyPr rtlCol="0">
            <a:normAutofit fontScale="90000"/>
          </a:bodyPr>
          <a:lstStyle/>
          <a:p>
            <a:pPr eaLnBrk="1" fontAlgn="auto" hangingPunct="1">
              <a:spcAft>
                <a:spcPts val="0"/>
              </a:spcAft>
              <a:defRPr/>
            </a:pPr>
            <a:r>
              <a:rPr lang="en-US" b="1" dirty="0">
                <a:solidFill>
                  <a:srgbClr val="FFFFFF"/>
                </a:solidFill>
              </a:rPr>
              <a:t>GUN SAFETY AND YOU</a:t>
            </a:r>
            <a:r>
              <a:rPr lang="en-US" b="1" i="1" dirty="0">
                <a:solidFill>
                  <a:srgbClr val="FFFFFF"/>
                </a:solidFill>
              </a:rPr>
              <a:t/>
            </a:r>
            <a:br>
              <a:rPr lang="en-US" b="1" i="1" dirty="0">
                <a:solidFill>
                  <a:srgbClr val="FFFFFF"/>
                </a:solidFill>
              </a:rPr>
            </a:br>
            <a:endParaRPr lang="en-US" dirty="0">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96850"/>
            <a:ext cx="9144000" cy="728663"/>
          </a:xfrm>
          <a:prstGeom prst="rect">
            <a:avLst/>
          </a:prstGeom>
          <a:solidFill>
            <a:srgbClr val="009A3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7402"/>
              </a:solidFill>
            </a:endParaRPr>
          </a:p>
        </p:txBody>
      </p:sp>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dirty="0">
                <a:solidFill>
                  <a:srgbClr val="FFFFFF"/>
                </a:solidFill>
              </a:rPr>
              <a:t>HELPERS WHO MAY USE A GUN</a:t>
            </a:r>
            <a:r>
              <a:rPr lang="en-US" b="1" i="1" dirty="0">
                <a:solidFill>
                  <a:srgbClr val="FFFFFF"/>
                </a:solidFill>
              </a:rPr>
              <a:t/>
            </a:r>
            <a:br>
              <a:rPr lang="en-US" b="1" i="1" dirty="0">
                <a:solidFill>
                  <a:srgbClr val="FFFFFF"/>
                </a:solidFill>
              </a:rPr>
            </a:br>
            <a:endParaRPr lang="en-US" dirty="0">
              <a:solidFill>
                <a:srgbClr val="FFFFFF"/>
              </a:solidFill>
            </a:endParaRPr>
          </a:p>
        </p:txBody>
      </p:sp>
      <p:sp>
        <p:nvSpPr>
          <p:cNvPr id="3" name="Content Placeholder 2"/>
          <p:cNvSpPr>
            <a:spLocks noGrp="1"/>
          </p:cNvSpPr>
          <p:nvPr>
            <p:ph idx="1"/>
          </p:nvPr>
        </p:nvSpPr>
        <p:spPr>
          <a:xfrm>
            <a:off x="558800" y="1095375"/>
            <a:ext cx="8229600" cy="612775"/>
          </a:xfrm>
        </p:spPr>
        <p:txBody>
          <a:bodyPr rtlCol="0">
            <a:normAutofit fontScale="70000" lnSpcReduction="20000"/>
          </a:bodyPr>
          <a:lstStyle/>
          <a:p>
            <a:pPr marL="0" indent="0" eaLnBrk="1" fontAlgn="auto" hangingPunct="1">
              <a:spcAft>
                <a:spcPts val="0"/>
              </a:spcAft>
              <a:buFont typeface="Arial"/>
              <a:buNone/>
              <a:defRPr/>
            </a:pPr>
            <a:r>
              <a:rPr lang="en-US" b="1" dirty="0"/>
              <a:t>Directions:    Circle the people that carry a gun as part of their job.</a:t>
            </a:r>
            <a:endParaRPr lang="en-US" dirty="0"/>
          </a:p>
          <a:p>
            <a:pPr eaLnBrk="1" fontAlgn="auto" hangingPunct="1">
              <a:spcAft>
                <a:spcPts val="0"/>
              </a:spcAft>
              <a:buFont typeface="Arial"/>
              <a:buChar char="•"/>
              <a:defRPr/>
            </a:pPr>
            <a:endParaRPr lang="en-US" dirty="0"/>
          </a:p>
        </p:txBody>
      </p:sp>
      <p:pic>
        <p:nvPicPr>
          <p:cNvPr id="5125" name="Picture 3"/>
          <p:cNvPicPr>
            <a:picLocks noChangeAspect="1" noChangeArrowheads="1"/>
          </p:cNvPicPr>
          <p:nvPr/>
        </p:nvPicPr>
        <p:blipFill>
          <a:blip r:embed="rId2"/>
          <a:srcRect l="8174" t="39877" r="66428" b="9792"/>
          <a:stretch>
            <a:fillRect/>
          </a:stretch>
        </p:blipFill>
        <p:spPr bwMode="auto">
          <a:xfrm>
            <a:off x="1114425" y="2032000"/>
            <a:ext cx="1566863" cy="1914525"/>
          </a:xfrm>
          <a:prstGeom prst="rect">
            <a:avLst/>
          </a:prstGeom>
          <a:noFill/>
          <a:ln w="9525">
            <a:solidFill>
              <a:schemeClr val="tx1"/>
            </a:solidFill>
            <a:miter lim="800000"/>
            <a:headEnd/>
            <a:tailEnd/>
          </a:ln>
        </p:spPr>
      </p:pic>
      <p:pic>
        <p:nvPicPr>
          <p:cNvPr id="5126" name="Picture 4"/>
          <p:cNvPicPr>
            <a:picLocks noChangeAspect="1" noChangeArrowheads="1"/>
          </p:cNvPicPr>
          <p:nvPr/>
        </p:nvPicPr>
        <p:blipFill>
          <a:blip r:embed="rId2"/>
          <a:srcRect l="36868" t="39877" r="35634" b="9299"/>
          <a:stretch>
            <a:fillRect/>
          </a:stretch>
        </p:blipFill>
        <p:spPr bwMode="auto">
          <a:xfrm>
            <a:off x="3821113" y="2022475"/>
            <a:ext cx="1503362" cy="1924050"/>
          </a:xfrm>
          <a:prstGeom prst="rect">
            <a:avLst/>
          </a:prstGeom>
          <a:noFill/>
          <a:ln w="9525">
            <a:solidFill>
              <a:srgbClr val="000000"/>
            </a:solidFill>
            <a:miter lim="800000"/>
            <a:headEnd/>
            <a:tailEnd/>
          </a:ln>
        </p:spPr>
      </p:pic>
      <p:pic>
        <p:nvPicPr>
          <p:cNvPr id="5127" name="Picture 5"/>
          <p:cNvPicPr>
            <a:picLocks noChangeAspect="1" noChangeArrowheads="1"/>
          </p:cNvPicPr>
          <p:nvPr/>
        </p:nvPicPr>
        <p:blipFill>
          <a:blip r:embed="rId2"/>
          <a:srcRect l="62350" t="39571" r="8054" b="7669"/>
          <a:stretch>
            <a:fillRect/>
          </a:stretch>
        </p:blipFill>
        <p:spPr bwMode="auto">
          <a:xfrm>
            <a:off x="6472238" y="2030413"/>
            <a:ext cx="1516062" cy="1922462"/>
          </a:xfrm>
          <a:prstGeom prst="rect">
            <a:avLst/>
          </a:prstGeom>
          <a:noFill/>
          <a:ln w="9525">
            <a:solidFill>
              <a:srgbClr val="000000"/>
            </a:solidFill>
            <a:miter lim="800000"/>
            <a:headEnd/>
            <a:tailEnd/>
          </a:ln>
        </p:spPr>
      </p:pic>
      <p:pic>
        <p:nvPicPr>
          <p:cNvPr id="5128" name="Picture 6"/>
          <p:cNvPicPr>
            <a:picLocks noChangeAspect="1" noChangeArrowheads="1"/>
          </p:cNvPicPr>
          <p:nvPr/>
        </p:nvPicPr>
        <p:blipFill>
          <a:blip r:embed="rId3"/>
          <a:srcRect r="13600"/>
          <a:stretch>
            <a:fillRect/>
          </a:stretch>
        </p:blipFill>
        <p:spPr bwMode="auto">
          <a:xfrm>
            <a:off x="3840163" y="4421188"/>
            <a:ext cx="1463675" cy="1931987"/>
          </a:xfrm>
          <a:prstGeom prst="rect">
            <a:avLst/>
          </a:prstGeom>
          <a:noFill/>
          <a:ln w="9525">
            <a:solidFill>
              <a:srgbClr val="000000"/>
            </a:solidFill>
            <a:miter lim="800000"/>
            <a:headEnd/>
            <a:tailEnd/>
          </a:ln>
        </p:spPr>
      </p:pic>
      <p:pic>
        <p:nvPicPr>
          <p:cNvPr id="5129" name="Picture 7" descr="C:\Documents and Settings\jburkhol\Local Settings\Temporary Internet Files\Content.Word\Park Ranger.tif"/>
          <p:cNvPicPr>
            <a:picLocks noChangeAspect="1" noChangeArrowheads="1"/>
          </p:cNvPicPr>
          <p:nvPr/>
        </p:nvPicPr>
        <p:blipFill>
          <a:blip r:embed="rId4"/>
          <a:srcRect r="32304"/>
          <a:stretch>
            <a:fillRect/>
          </a:stretch>
        </p:blipFill>
        <p:spPr bwMode="auto">
          <a:xfrm>
            <a:off x="1114425" y="4408488"/>
            <a:ext cx="1511300" cy="1931987"/>
          </a:xfrm>
          <a:prstGeom prst="rect">
            <a:avLst/>
          </a:prstGeom>
          <a:noFill/>
          <a:ln w="9525">
            <a:solidFill>
              <a:srgbClr val="000000"/>
            </a:solidFill>
            <a:miter lim="800000"/>
            <a:headEnd/>
            <a:tailEnd/>
          </a:ln>
        </p:spPr>
      </p:pic>
      <p:pic>
        <p:nvPicPr>
          <p:cNvPr id="5130" name="Picture 8" descr="untitled.TIF"/>
          <p:cNvPicPr>
            <a:picLocks noChangeAspect="1" noChangeArrowheads="1"/>
          </p:cNvPicPr>
          <p:nvPr/>
        </p:nvPicPr>
        <p:blipFill>
          <a:blip r:embed="rId5"/>
          <a:srcRect/>
          <a:stretch>
            <a:fillRect/>
          </a:stretch>
        </p:blipFill>
        <p:spPr bwMode="auto">
          <a:xfrm>
            <a:off x="6470650" y="4421188"/>
            <a:ext cx="1562100" cy="1931987"/>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74638"/>
            <a:ext cx="9144000" cy="728662"/>
          </a:xfrm>
          <a:prstGeom prst="rect">
            <a:avLst/>
          </a:prstGeom>
          <a:solidFill>
            <a:srgbClr val="009A3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7402"/>
              </a:solidFill>
            </a:endParaRPr>
          </a:p>
        </p:txBody>
      </p:sp>
      <p:sp>
        <p:nvSpPr>
          <p:cNvPr id="2" name="Title 1"/>
          <p:cNvSpPr>
            <a:spLocks noGrp="1"/>
          </p:cNvSpPr>
          <p:nvPr>
            <p:ph type="title"/>
          </p:nvPr>
        </p:nvSpPr>
        <p:spPr>
          <a:xfrm>
            <a:off x="457200" y="15875"/>
            <a:ext cx="8229600" cy="1143000"/>
          </a:xfrm>
        </p:spPr>
        <p:txBody>
          <a:bodyPr rtlCol="0">
            <a:normAutofit/>
          </a:bodyPr>
          <a:lstStyle/>
          <a:p>
            <a:pPr eaLnBrk="1" fontAlgn="auto" hangingPunct="1">
              <a:spcAft>
                <a:spcPts val="0"/>
              </a:spcAft>
              <a:defRPr/>
            </a:pPr>
            <a:r>
              <a:rPr lang="en-US" b="1" dirty="0">
                <a:solidFill>
                  <a:schemeClr val="bg1"/>
                </a:solidFill>
                <a:effectLst>
                  <a:outerShdw blurRad="50800" dist="38100" dir="2700000" algn="tl" rotWithShape="0">
                    <a:prstClr val="black">
                      <a:alpha val="40000"/>
                    </a:prstClr>
                  </a:outerShdw>
                </a:effectLst>
              </a:rPr>
              <a:t>WHAT SHOULD YOU DO </a:t>
            </a:r>
            <a:r>
              <a:rPr lang="en-US" b="1" dirty="0" smtClean="0">
                <a:solidFill>
                  <a:schemeClr val="bg1"/>
                </a:solidFill>
                <a:effectLst>
                  <a:outerShdw blurRad="50800" dist="38100" dir="2700000" algn="tl" rotWithShape="0">
                    <a:prstClr val="black">
                      <a:alpha val="40000"/>
                    </a:prstClr>
                  </a:outerShdw>
                </a:effectLst>
              </a:rPr>
              <a:t>IF…</a:t>
            </a:r>
            <a:endParaRPr lang="en-US" dirty="0">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457200" y="1274763"/>
            <a:ext cx="8229600" cy="4525962"/>
          </a:xfrm>
        </p:spPr>
        <p:txBody>
          <a:bodyPr rtlCol="0">
            <a:noAutofit/>
          </a:bodyPr>
          <a:lstStyle/>
          <a:p>
            <a:pPr marL="0" indent="0" eaLnBrk="1" fontAlgn="auto" hangingPunct="1">
              <a:spcAft>
                <a:spcPts val="0"/>
              </a:spcAft>
              <a:buFont typeface="Arial"/>
              <a:buNone/>
              <a:defRPr/>
            </a:pPr>
            <a:r>
              <a:rPr lang="en-US" sz="2400" b="1" dirty="0"/>
              <a:t>Directions</a:t>
            </a:r>
            <a:endParaRPr lang="en-US" sz="2400" dirty="0"/>
          </a:p>
          <a:p>
            <a:pPr marL="0" indent="0" eaLnBrk="1" fontAlgn="auto" hangingPunct="1">
              <a:spcAft>
                <a:spcPts val="0"/>
              </a:spcAft>
              <a:buFont typeface="Arial"/>
              <a:buNone/>
              <a:defRPr/>
            </a:pPr>
            <a:r>
              <a:rPr lang="en-US" sz="2000" b="1" dirty="0" smtClean="0"/>
              <a:t>Read </a:t>
            </a:r>
            <a:r>
              <a:rPr lang="en-US" sz="2000" b="1" dirty="0"/>
              <a:t>the following situations.  Use the questions at the bottom of the page for each scenario, and prepare to discuss them with the class</a:t>
            </a:r>
            <a:r>
              <a:rPr lang="en-US" sz="2000" b="1" dirty="0" smtClean="0"/>
              <a:t>.</a:t>
            </a:r>
            <a:r>
              <a:rPr lang="en-US" sz="2000" b="1" dirty="0"/>
              <a:t> </a:t>
            </a:r>
            <a:endParaRPr lang="en-US" sz="2000" dirty="0"/>
          </a:p>
          <a:p>
            <a:pPr eaLnBrk="1" fontAlgn="auto">
              <a:spcAft>
                <a:spcPts val="0"/>
              </a:spcAft>
              <a:buFont typeface="Arial"/>
              <a:buAutoNum type="arabicPeriod"/>
              <a:defRPr/>
            </a:pPr>
            <a:r>
              <a:rPr lang="en-US" sz="2000" b="1" dirty="0" smtClean="0"/>
              <a:t>Your </a:t>
            </a:r>
            <a:r>
              <a:rPr lang="en-US" sz="2000" b="1" dirty="0"/>
              <a:t>best friend has found a gun at the park and decides to hide it and not tell </a:t>
            </a:r>
            <a:r>
              <a:rPr lang="en-US" sz="2000" b="1" dirty="0" smtClean="0"/>
              <a:t>anyone.</a:t>
            </a:r>
            <a:endParaRPr lang="en-US" sz="2000" dirty="0"/>
          </a:p>
          <a:p>
            <a:pPr eaLnBrk="1" fontAlgn="auto">
              <a:spcAft>
                <a:spcPts val="0"/>
              </a:spcAft>
              <a:buFont typeface="Arial"/>
              <a:buAutoNum type="arabicPeriod"/>
              <a:defRPr/>
            </a:pPr>
            <a:r>
              <a:rPr lang="en-US" sz="2000" b="1" dirty="0" smtClean="0"/>
              <a:t>Your </a:t>
            </a:r>
            <a:r>
              <a:rPr lang="en-US" sz="2000" b="1" dirty="0"/>
              <a:t>parents are out of town and you are at home with your older     brother who invited a friend over. The friend shows you a gun and states it belongs to his </a:t>
            </a:r>
            <a:r>
              <a:rPr lang="en-US" sz="2000" b="1" dirty="0" smtClean="0"/>
              <a:t>father.</a:t>
            </a:r>
            <a:endParaRPr lang="en-US" sz="2000" dirty="0"/>
          </a:p>
          <a:p>
            <a:pPr eaLnBrk="1" fontAlgn="auto">
              <a:spcAft>
                <a:spcPts val="0"/>
              </a:spcAft>
              <a:buFont typeface="Arial"/>
              <a:buAutoNum type="arabicPeriod"/>
              <a:defRPr/>
            </a:pPr>
            <a:r>
              <a:rPr lang="en-US" sz="2000" b="1" dirty="0" smtClean="0"/>
              <a:t>Your </a:t>
            </a:r>
            <a:r>
              <a:rPr lang="en-US" sz="2000" b="1" dirty="0"/>
              <a:t>best friend at school has been bullied for over a week by a student in another class. He has stated that he plans to bring a gun to school to scare the </a:t>
            </a:r>
            <a:r>
              <a:rPr lang="en-US" sz="2000" b="1" dirty="0" smtClean="0"/>
              <a:t>bully.</a:t>
            </a:r>
          </a:p>
          <a:p>
            <a:pPr eaLnBrk="1" fontAlgn="auto">
              <a:spcAft>
                <a:spcPts val="0"/>
              </a:spcAft>
              <a:buFont typeface="Arial"/>
              <a:buAutoNum type="arabicPeriod"/>
              <a:defRPr/>
            </a:pPr>
            <a:endParaRPr lang="en-US" sz="2000" b="1" dirty="0" smtClean="0"/>
          </a:p>
          <a:p>
            <a:pPr marL="0" indent="0" eaLnBrk="1" fontAlgn="auto">
              <a:spcAft>
                <a:spcPts val="0"/>
              </a:spcAft>
              <a:buFont typeface="Arial"/>
              <a:buNone/>
              <a:defRPr/>
            </a:pPr>
            <a:r>
              <a:rPr lang="en-US" sz="2000" b="1" dirty="0" smtClean="0">
                <a:solidFill>
                  <a:srgbClr val="BB001A"/>
                </a:solidFill>
              </a:rPr>
              <a:t>a. </a:t>
            </a:r>
            <a:r>
              <a:rPr lang="en-US" sz="2000" b="1" dirty="0" smtClean="0"/>
              <a:t>	Who </a:t>
            </a:r>
            <a:r>
              <a:rPr lang="en-US" sz="2000" b="1" dirty="0"/>
              <a:t>should you tell? </a:t>
            </a:r>
            <a:endParaRPr lang="en-US" sz="2000" dirty="0"/>
          </a:p>
          <a:p>
            <a:pPr marL="0" indent="0" eaLnBrk="1" fontAlgn="auto">
              <a:spcAft>
                <a:spcPts val="0"/>
              </a:spcAft>
              <a:buFont typeface="Arial"/>
              <a:buNone/>
              <a:defRPr/>
            </a:pPr>
            <a:r>
              <a:rPr lang="en-US" sz="1800" b="1" dirty="0" smtClean="0">
                <a:solidFill>
                  <a:srgbClr val="BB001A"/>
                </a:solidFill>
              </a:rPr>
              <a:t>b. </a:t>
            </a:r>
            <a:r>
              <a:rPr lang="en-US" sz="1800" b="1" dirty="0" smtClean="0"/>
              <a:t>	</a:t>
            </a:r>
            <a:r>
              <a:rPr lang="en-US" sz="2000" b="1" dirty="0" smtClean="0"/>
              <a:t>What </a:t>
            </a:r>
            <a:r>
              <a:rPr lang="en-US" sz="2000" b="1" dirty="0"/>
              <a:t>will be the results of your actions? </a:t>
            </a:r>
            <a:endParaRPr lang="en-US" sz="2000" dirty="0"/>
          </a:p>
          <a:p>
            <a:pPr eaLnBrk="1" fontAlgn="auto" hangingPunct="1">
              <a:spcAft>
                <a:spcPts val="0"/>
              </a:spcAft>
              <a:buFont typeface="Arial"/>
              <a:buChar char="•"/>
              <a:defRPr/>
            </a:pPr>
            <a:endParaRPr lang="en-US" sz="2000" dirty="0"/>
          </a:p>
        </p:txBody>
      </p:sp>
      <p:cxnSp>
        <p:nvCxnSpPr>
          <p:cNvPr id="6" name="Straight Connector 5"/>
          <p:cNvCxnSpPr/>
          <p:nvPr/>
        </p:nvCxnSpPr>
        <p:spPr>
          <a:xfrm flipV="1">
            <a:off x="457200" y="5080000"/>
            <a:ext cx="8054975" cy="52388"/>
          </a:xfrm>
          <a:prstGeom prst="line">
            <a:avLst/>
          </a:prstGeom>
          <a:ln>
            <a:solidFill>
              <a:srgbClr val="A90F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posterflyer"/>
          <p:cNvPicPr>
            <a:picLocks noChangeAspect="1" noChangeArrowheads="1"/>
          </p:cNvPicPr>
          <p:nvPr/>
        </p:nvPicPr>
        <p:blipFill>
          <a:blip r:embed="rId2"/>
          <a:srcRect r="3964"/>
          <a:stretch>
            <a:fillRect/>
          </a:stretch>
        </p:blipFill>
        <p:spPr bwMode="auto">
          <a:xfrm>
            <a:off x="2095500" y="285750"/>
            <a:ext cx="5334000" cy="634365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274638"/>
            <a:ext cx="9144000" cy="728662"/>
          </a:xfrm>
          <a:prstGeom prst="rect">
            <a:avLst/>
          </a:prstGeom>
          <a:solidFill>
            <a:srgbClr val="009A3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7402"/>
              </a:solidFill>
            </a:endParaRPr>
          </a:p>
        </p:txBody>
      </p:sp>
      <p:sp>
        <p:nvSpPr>
          <p:cNvPr id="2" name="Title 1"/>
          <p:cNvSpPr>
            <a:spLocks noGrp="1"/>
          </p:cNvSpPr>
          <p:nvPr>
            <p:ph type="title"/>
          </p:nvPr>
        </p:nvSpPr>
        <p:spPr>
          <a:xfrm>
            <a:off x="457200" y="22225"/>
            <a:ext cx="8229600" cy="1143000"/>
          </a:xfrm>
        </p:spPr>
        <p:txBody>
          <a:bodyPr rtlCol="0">
            <a:normAutofit/>
          </a:bodyPr>
          <a:lstStyle/>
          <a:p>
            <a:pPr eaLnBrk="1" fontAlgn="auto" hangingPunct="1">
              <a:spcAft>
                <a:spcPts val="0"/>
              </a:spcAft>
              <a:defRPr/>
            </a:pPr>
            <a:r>
              <a:rPr lang="en-US" b="1" dirty="0">
                <a:solidFill>
                  <a:srgbClr val="FFFFFF"/>
                </a:solidFill>
                <a:effectLst>
                  <a:outerShdw blurRad="50800" dist="38100" dir="2700000" algn="tl" rotWithShape="0">
                    <a:prstClr val="black">
                      <a:alpha val="40000"/>
                    </a:prstClr>
                  </a:outerShdw>
                </a:effectLst>
              </a:rPr>
              <a:t>Gun Safety </a:t>
            </a:r>
            <a:r>
              <a:rPr lang="en-US" b="1" dirty="0" smtClean="0">
                <a:solidFill>
                  <a:srgbClr val="FFFFFF"/>
                </a:solidFill>
                <a:effectLst>
                  <a:outerShdw blurRad="50800" dist="38100" dir="2700000" algn="tl" rotWithShape="0">
                    <a:prstClr val="black">
                      <a:alpha val="40000"/>
                    </a:prstClr>
                  </a:outerShdw>
                </a:effectLst>
              </a:rPr>
              <a:t>Pledge</a:t>
            </a:r>
            <a:endParaRPr lang="en-US" dirty="0">
              <a:solidFill>
                <a:srgbClr val="FFFFFF"/>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1003300" y="1516063"/>
            <a:ext cx="7204075" cy="4025900"/>
          </a:xfrm>
        </p:spPr>
        <p:txBody>
          <a:bodyPr rtlCol="0">
            <a:normAutofit fontScale="62500" lnSpcReduction="20000"/>
          </a:bodyPr>
          <a:lstStyle/>
          <a:p>
            <a:pPr marL="0" indent="0" eaLnBrk="1" fontAlgn="auto" hangingPunct="1">
              <a:spcAft>
                <a:spcPts val="0"/>
              </a:spcAft>
              <a:buFont typeface="Arial"/>
              <a:buNone/>
              <a:defRPr/>
            </a:pPr>
            <a:r>
              <a:rPr lang="en-US" b="1" dirty="0">
                <a:effectLst>
                  <a:outerShdw blurRad="50800" dist="38100" algn="tr" rotWithShape="0">
                    <a:prstClr val="black">
                      <a:alpha val="40000"/>
                    </a:prstClr>
                  </a:outerShdw>
                </a:effectLst>
              </a:rPr>
              <a:t>I PLEDGE TO BE AS SMART AS FINNIGAN THE FOX </a:t>
            </a:r>
            <a:r>
              <a:rPr lang="en-US" b="1" dirty="0" smtClean="0">
                <a:effectLst>
                  <a:outerShdw blurRad="50800" dist="38100" algn="tr" rotWithShape="0">
                    <a:prstClr val="black">
                      <a:alpha val="40000"/>
                    </a:prstClr>
                  </a:outerShdw>
                </a:effectLst>
              </a:rPr>
              <a:t>BY:</a:t>
            </a:r>
            <a:endParaRPr lang="en-US" sz="2000" dirty="0"/>
          </a:p>
          <a:p>
            <a:pPr marL="230188" indent="-230188" eaLnBrk="1" fontAlgn="auto" hangingPunct="1">
              <a:spcAft>
                <a:spcPts val="0"/>
              </a:spcAft>
              <a:buFont typeface="Arial"/>
              <a:buChar char="•"/>
              <a:defRPr/>
            </a:pPr>
            <a:r>
              <a:rPr lang="en-US" sz="2900" b="1" dirty="0" smtClean="0"/>
              <a:t>HELPING </a:t>
            </a:r>
            <a:r>
              <a:rPr lang="en-US" sz="2900" b="1" dirty="0"/>
              <a:t>my community by practicing gun safety</a:t>
            </a:r>
            <a:endParaRPr lang="en-US" sz="2900" dirty="0"/>
          </a:p>
          <a:p>
            <a:pPr marL="230188" indent="-230188" eaLnBrk="1" fontAlgn="auto" hangingPunct="1">
              <a:spcAft>
                <a:spcPts val="0"/>
              </a:spcAft>
              <a:buFont typeface="Arial"/>
              <a:buChar char="•"/>
              <a:defRPr/>
            </a:pPr>
            <a:r>
              <a:rPr lang="en-US" sz="2900" b="1" dirty="0" smtClean="0"/>
              <a:t>NEVER </a:t>
            </a:r>
            <a:r>
              <a:rPr lang="en-US" sz="2900" b="1" dirty="0"/>
              <a:t>playing with </a:t>
            </a:r>
            <a:r>
              <a:rPr lang="en-US" sz="2900" b="1" dirty="0" smtClean="0"/>
              <a:t>guns</a:t>
            </a:r>
            <a:endParaRPr lang="en-US" sz="2900" dirty="0"/>
          </a:p>
          <a:p>
            <a:pPr marL="230188" indent="-230188" eaLnBrk="1" fontAlgn="auto" hangingPunct="1">
              <a:spcAft>
                <a:spcPts val="0"/>
              </a:spcAft>
              <a:buFont typeface="Arial"/>
              <a:buChar char="•"/>
              <a:defRPr/>
            </a:pPr>
            <a:r>
              <a:rPr lang="en-US" sz="2900" b="1" dirty="0" smtClean="0"/>
              <a:t>TREATING </a:t>
            </a:r>
            <a:r>
              <a:rPr lang="en-US" sz="2900" b="1" dirty="0"/>
              <a:t>every gun as if it were loaded</a:t>
            </a:r>
            <a:endParaRPr lang="en-US" sz="2900" dirty="0"/>
          </a:p>
          <a:p>
            <a:pPr marL="230188" indent="-230188" eaLnBrk="1" fontAlgn="auto" hangingPunct="1">
              <a:spcAft>
                <a:spcPts val="0"/>
              </a:spcAft>
              <a:buFont typeface="Arial"/>
              <a:buChar char="•"/>
              <a:defRPr/>
            </a:pPr>
            <a:r>
              <a:rPr lang="en-US" sz="2900" b="1" dirty="0" smtClean="0"/>
              <a:t>NEVER </a:t>
            </a:r>
            <a:r>
              <a:rPr lang="en-US" sz="2900" b="1" dirty="0"/>
              <a:t>threatening anyone with a gun</a:t>
            </a:r>
            <a:endParaRPr lang="en-US" sz="2900" dirty="0"/>
          </a:p>
          <a:p>
            <a:pPr marL="230188" indent="-230188" eaLnBrk="1" fontAlgn="auto" hangingPunct="1">
              <a:spcAft>
                <a:spcPts val="0"/>
              </a:spcAft>
              <a:buFont typeface="Arial"/>
              <a:buChar char="•"/>
              <a:defRPr/>
            </a:pPr>
            <a:r>
              <a:rPr lang="en-US" sz="2900" b="1" dirty="0" smtClean="0"/>
              <a:t>NEVER </a:t>
            </a:r>
            <a:r>
              <a:rPr lang="en-US" sz="2900" b="1" dirty="0"/>
              <a:t>pointing a gun at anyone</a:t>
            </a:r>
            <a:endParaRPr lang="en-US" sz="2900" dirty="0"/>
          </a:p>
          <a:p>
            <a:pPr marL="230188" indent="-230188" eaLnBrk="1" fontAlgn="auto" hangingPunct="1">
              <a:spcAft>
                <a:spcPts val="0"/>
              </a:spcAft>
              <a:buFont typeface="Arial"/>
              <a:buChar char="•"/>
              <a:defRPr/>
            </a:pPr>
            <a:r>
              <a:rPr lang="en-US" sz="2900" b="1" dirty="0" smtClean="0"/>
              <a:t>NEVER </a:t>
            </a:r>
            <a:r>
              <a:rPr lang="en-US" sz="2900" b="1" dirty="0"/>
              <a:t>bringing a toy or real gun to school</a:t>
            </a:r>
            <a:endParaRPr lang="en-US" sz="2900" dirty="0"/>
          </a:p>
          <a:p>
            <a:pPr marL="230188" indent="-230188" eaLnBrk="1" fontAlgn="auto" hangingPunct="1">
              <a:spcAft>
                <a:spcPts val="0"/>
              </a:spcAft>
              <a:buFont typeface="Arial"/>
              <a:buChar char="•"/>
              <a:defRPr/>
            </a:pPr>
            <a:r>
              <a:rPr lang="en-US" sz="2900" b="1" dirty="0" smtClean="0"/>
              <a:t>REPORTING </a:t>
            </a:r>
            <a:r>
              <a:rPr lang="en-US" sz="2900" b="1" dirty="0"/>
              <a:t>those who do</a:t>
            </a:r>
            <a:endParaRPr lang="en-US" sz="2900" dirty="0"/>
          </a:p>
          <a:p>
            <a:pPr marL="0" indent="0" eaLnBrk="1" fontAlgn="auto">
              <a:spcAft>
                <a:spcPts val="0"/>
              </a:spcAft>
              <a:buFont typeface="Arial"/>
              <a:buNone/>
              <a:defRPr/>
            </a:pPr>
            <a:endParaRPr lang="en-US" b="1" dirty="0"/>
          </a:p>
          <a:p>
            <a:pPr marL="0" indent="0" eaLnBrk="1" fontAlgn="auto">
              <a:spcAft>
                <a:spcPts val="0"/>
              </a:spcAft>
              <a:buFont typeface="Arial"/>
              <a:buNone/>
              <a:defRPr/>
            </a:pPr>
            <a:r>
              <a:rPr lang="en-US" b="1" cap="all" dirty="0" smtClean="0"/>
              <a:t>If </a:t>
            </a:r>
            <a:r>
              <a:rPr lang="en-US" b="1" cap="all" dirty="0"/>
              <a:t>I find a gun I will:</a:t>
            </a:r>
            <a:endParaRPr lang="en-US" sz="2000" dirty="0"/>
          </a:p>
          <a:p>
            <a:pPr marL="230188" indent="-230188" eaLnBrk="1" fontAlgn="auto" hangingPunct="1">
              <a:spcAft>
                <a:spcPts val="0"/>
              </a:spcAft>
              <a:buFont typeface="Arial"/>
              <a:buChar char="•"/>
              <a:defRPr/>
            </a:pPr>
            <a:r>
              <a:rPr lang="en-US" sz="2900" b="1" dirty="0" smtClean="0"/>
              <a:t>LEAVE </a:t>
            </a:r>
            <a:r>
              <a:rPr lang="en-US" sz="2900" b="1" dirty="0"/>
              <a:t>IT ALONE</a:t>
            </a:r>
            <a:endParaRPr lang="en-US" sz="2900" dirty="0"/>
          </a:p>
          <a:p>
            <a:pPr marL="230188" indent="-230188" eaLnBrk="1" fontAlgn="auto" hangingPunct="1">
              <a:spcAft>
                <a:spcPts val="0"/>
              </a:spcAft>
              <a:buFont typeface="Arial"/>
              <a:buChar char="•"/>
              <a:defRPr/>
            </a:pPr>
            <a:r>
              <a:rPr lang="en-US" sz="2900" b="1" dirty="0" smtClean="0"/>
              <a:t>LEAVE </a:t>
            </a:r>
            <a:r>
              <a:rPr lang="en-US" sz="2900" b="1" dirty="0"/>
              <a:t>THE </a:t>
            </a:r>
            <a:r>
              <a:rPr lang="en-US" sz="2900" b="1" dirty="0" smtClean="0"/>
              <a:t>AREA</a:t>
            </a:r>
            <a:endParaRPr lang="en-US" sz="2900" dirty="0"/>
          </a:p>
          <a:p>
            <a:pPr marL="230188" indent="-230188" eaLnBrk="1" fontAlgn="auto" hangingPunct="1">
              <a:spcAft>
                <a:spcPts val="0"/>
              </a:spcAft>
              <a:buFont typeface="Arial"/>
              <a:buChar char="•"/>
              <a:defRPr/>
            </a:pPr>
            <a:r>
              <a:rPr lang="en-US" sz="2900" b="1" dirty="0" smtClean="0"/>
              <a:t>LET </a:t>
            </a:r>
            <a:r>
              <a:rPr lang="en-US" sz="2900" b="1" dirty="0"/>
              <a:t>AN ADULT KNOW</a:t>
            </a:r>
            <a:endParaRPr lang="en-US" sz="2900" dirty="0"/>
          </a:p>
          <a:p>
            <a:pPr eaLnBrk="1" fontAlgn="auto" hangingPunct="1">
              <a:spcAft>
                <a:spcPts val="0"/>
              </a:spcAft>
              <a:buFont typeface="Arial"/>
              <a:buChar char="•"/>
              <a:defRPr/>
            </a:pPr>
            <a:endParaRPr lang="en-US" dirty="0"/>
          </a:p>
        </p:txBody>
      </p:sp>
      <p:sp>
        <p:nvSpPr>
          <p:cNvPr id="44037" name="TextBox 3"/>
          <p:cNvSpPr txBox="1">
            <a:spLocks noChangeArrowheads="1"/>
          </p:cNvSpPr>
          <p:nvPr/>
        </p:nvSpPr>
        <p:spPr bwMode="auto">
          <a:xfrm>
            <a:off x="6548438" y="6164263"/>
            <a:ext cx="1847850" cy="261937"/>
          </a:xfrm>
          <a:prstGeom prst="rect">
            <a:avLst/>
          </a:prstGeom>
          <a:noFill/>
          <a:ln w="9525">
            <a:noFill/>
            <a:miter lim="800000"/>
            <a:headEnd/>
            <a:tailEnd/>
          </a:ln>
        </p:spPr>
        <p:txBody>
          <a:bodyPr>
            <a:spAutoFit/>
          </a:bodyPr>
          <a:lstStyle/>
          <a:p>
            <a:r>
              <a:rPr lang="en-US" sz="1100" b="1">
                <a:latin typeface="Calibri" pitchFamily="34" charset="0"/>
              </a:rPr>
              <a:t>TRUSTED ADULT SIGNATURE</a:t>
            </a:r>
            <a:r>
              <a:rPr lang="en-US" sz="1100">
                <a:latin typeface="Calibri" pitchFamily="34" charset="0"/>
              </a:rPr>
              <a:t> </a:t>
            </a:r>
          </a:p>
        </p:txBody>
      </p:sp>
      <p:sp>
        <p:nvSpPr>
          <p:cNvPr id="44038" name="Rectangle 4"/>
          <p:cNvSpPr>
            <a:spLocks noChangeArrowheads="1"/>
          </p:cNvSpPr>
          <p:nvPr/>
        </p:nvSpPr>
        <p:spPr bwMode="auto">
          <a:xfrm>
            <a:off x="738188" y="6157913"/>
            <a:ext cx="1481137" cy="261937"/>
          </a:xfrm>
          <a:prstGeom prst="rect">
            <a:avLst/>
          </a:prstGeom>
          <a:noFill/>
          <a:ln w="9525">
            <a:noFill/>
            <a:miter lim="800000"/>
            <a:headEnd/>
            <a:tailEnd/>
          </a:ln>
        </p:spPr>
        <p:txBody>
          <a:bodyPr wrap="none">
            <a:spAutoFit/>
          </a:bodyPr>
          <a:lstStyle/>
          <a:p>
            <a:r>
              <a:rPr lang="en-US" sz="1100" b="1">
                <a:latin typeface="Calibri" pitchFamily="34" charset="0"/>
              </a:rPr>
              <a:t>STUDENT SIGNATURE</a:t>
            </a:r>
            <a:r>
              <a:rPr lang="en-US" sz="1100">
                <a:latin typeface="Calibri" pitchFamily="34" charset="0"/>
              </a:rPr>
              <a:t> </a:t>
            </a:r>
          </a:p>
        </p:txBody>
      </p:sp>
      <p:cxnSp>
        <p:nvCxnSpPr>
          <p:cNvPr id="7" name="Straight Connector 6"/>
          <p:cNvCxnSpPr/>
          <p:nvPr/>
        </p:nvCxnSpPr>
        <p:spPr>
          <a:xfrm flipH="1" flipV="1">
            <a:off x="457200" y="6157913"/>
            <a:ext cx="2114550" cy="20637"/>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6324600" y="6164263"/>
            <a:ext cx="2333625"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44041" name="Picture 12" descr="finniganfox 2a.png"/>
          <p:cNvPicPr>
            <a:picLocks noChangeAspect="1"/>
          </p:cNvPicPr>
          <p:nvPr/>
        </p:nvPicPr>
        <p:blipFill>
          <a:blip r:embed="rId2"/>
          <a:srcRect/>
          <a:stretch>
            <a:fillRect/>
          </a:stretch>
        </p:blipFill>
        <p:spPr bwMode="auto">
          <a:xfrm>
            <a:off x="3917950" y="5248275"/>
            <a:ext cx="1385888" cy="1311275"/>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11138"/>
            <a:ext cx="9144000" cy="727075"/>
          </a:xfrm>
          <a:prstGeom prst="rect">
            <a:avLst/>
          </a:prstGeom>
          <a:solidFill>
            <a:srgbClr val="009A3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7402"/>
              </a:solidFill>
            </a:endParaRPr>
          </a:p>
        </p:txBody>
      </p:sp>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i="1" dirty="0">
                <a:solidFill>
                  <a:srgbClr val="FFFFFF"/>
                </a:solidFill>
                <a:effectLst>
                  <a:outerShdw blurRad="50800" dist="38100" dir="2700000" algn="tl" rotWithShape="0">
                    <a:prstClr val="black">
                      <a:alpha val="40000"/>
                    </a:prstClr>
                  </a:outerShdw>
                </a:effectLst>
              </a:rPr>
              <a:t>“</a:t>
            </a:r>
            <a:r>
              <a:rPr lang="en-US" b="1" dirty="0">
                <a:solidFill>
                  <a:srgbClr val="FFFFFF"/>
                </a:solidFill>
                <a:effectLst>
                  <a:outerShdw blurRad="50800" dist="38100" dir="2700000" algn="tl" rotWithShape="0">
                    <a:prstClr val="black">
                      <a:alpha val="40000"/>
                    </a:prstClr>
                  </a:outerShdw>
                </a:effectLst>
              </a:rPr>
              <a:t>THE BUSHES”</a:t>
            </a:r>
            <a:r>
              <a:rPr lang="en-US" b="1" i="1" dirty="0">
                <a:solidFill>
                  <a:srgbClr val="FFFFFF"/>
                </a:solidFill>
              </a:rPr>
              <a:t/>
            </a:r>
            <a:br>
              <a:rPr lang="en-US" b="1" i="1" dirty="0">
                <a:solidFill>
                  <a:srgbClr val="FFFFFF"/>
                </a:solidFill>
              </a:rPr>
            </a:br>
            <a:endParaRPr lang="en-US" dirty="0">
              <a:solidFill>
                <a:srgbClr val="FFFFFF"/>
              </a:solidFill>
            </a:endParaRPr>
          </a:p>
        </p:txBody>
      </p:sp>
      <p:sp>
        <p:nvSpPr>
          <p:cNvPr id="6148" name="Content Placeholder 2"/>
          <p:cNvSpPr>
            <a:spLocks noGrp="1"/>
          </p:cNvSpPr>
          <p:nvPr>
            <p:ph idx="1"/>
          </p:nvPr>
        </p:nvSpPr>
        <p:spPr>
          <a:xfrm>
            <a:off x="5397500" y="2382838"/>
            <a:ext cx="3505200" cy="1046162"/>
          </a:xfrm>
        </p:spPr>
        <p:txBody>
          <a:bodyPr/>
          <a:lstStyle/>
          <a:p>
            <a:pPr marL="0" indent="0" eaLnBrk="1" hangingPunct="1">
              <a:buFont typeface="Arial" charset="0"/>
              <a:buNone/>
            </a:pPr>
            <a:r>
              <a:rPr lang="en-US" b="1" smtClean="0"/>
              <a:t>Kevin, Jimmy, Sarah, and Roscoe are playing in the park near their home.</a:t>
            </a:r>
            <a:endParaRPr lang="en-US" smtClean="0"/>
          </a:p>
          <a:p>
            <a:pPr marL="0" indent="0" eaLnBrk="1" hangingPunct="1">
              <a:buFont typeface="Arial" charset="0"/>
              <a:buNone/>
            </a:pPr>
            <a:endParaRPr lang="en-US" smtClean="0"/>
          </a:p>
        </p:txBody>
      </p:sp>
      <p:pic>
        <p:nvPicPr>
          <p:cNvPr id="6149" name="Picture 3" descr="C:\Documents and Settings\jburkhol\Local Settings\Temporary Internet Files\Content.Word\The Bushes pict 1.jpg"/>
          <p:cNvPicPr>
            <a:picLocks noChangeAspect="1" noChangeArrowheads="1"/>
          </p:cNvPicPr>
          <p:nvPr/>
        </p:nvPicPr>
        <p:blipFill>
          <a:blip r:embed="rId2"/>
          <a:srcRect/>
          <a:stretch>
            <a:fillRect/>
          </a:stretch>
        </p:blipFill>
        <p:spPr bwMode="auto">
          <a:xfrm>
            <a:off x="457200" y="1630363"/>
            <a:ext cx="4543425" cy="4168775"/>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endParaRPr lang="en-US" smtClean="0"/>
          </a:p>
        </p:txBody>
      </p:sp>
      <p:sp>
        <p:nvSpPr>
          <p:cNvPr id="7171" name="Content Placeholder 2"/>
          <p:cNvSpPr>
            <a:spLocks noGrp="1"/>
          </p:cNvSpPr>
          <p:nvPr>
            <p:ph idx="1"/>
          </p:nvPr>
        </p:nvSpPr>
        <p:spPr>
          <a:xfrm>
            <a:off x="4910138" y="2184400"/>
            <a:ext cx="3878262" cy="2276475"/>
          </a:xfrm>
        </p:spPr>
        <p:txBody>
          <a:bodyPr/>
          <a:lstStyle/>
          <a:p>
            <a:pPr marL="0" indent="0" eaLnBrk="1" hangingPunct="1">
              <a:buFont typeface="Arial" charset="0"/>
              <a:buNone/>
            </a:pPr>
            <a:r>
              <a:rPr lang="en-US" b="1" smtClean="0"/>
              <a:t>Jimmy wanders towards the bushes and spots what looks like a gun.</a:t>
            </a:r>
            <a:endParaRPr lang="en-US" smtClean="0"/>
          </a:p>
          <a:p>
            <a:pPr marL="0" indent="0" eaLnBrk="1" hangingPunct="1">
              <a:buFont typeface="Arial" charset="0"/>
              <a:buNone/>
            </a:pPr>
            <a:endParaRPr lang="en-US" smtClean="0"/>
          </a:p>
        </p:txBody>
      </p:sp>
      <p:pic>
        <p:nvPicPr>
          <p:cNvPr id="7172" name="Picture 3" descr="C:\Documents and Settings\jburkhol\Local Settings\Temporary Internet Files\Content.Word\The Bushes pict 2.jpg"/>
          <p:cNvPicPr>
            <a:picLocks noChangeAspect="1" noChangeArrowheads="1"/>
          </p:cNvPicPr>
          <p:nvPr/>
        </p:nvPicPr>
        <p:blipFill>
          <a:blip r:embed="rId2"/>
          <a:srcRect/>
          <a:stretch>
            <a:fillRect/>
          </a:stretch>
        </p:blipFill>
        <p:spPr bwMode="auto">
          <a:xfrm>
            <a:off x="457200" y="1524000"/>
            <a:ext cx="4078288" cy="3629025"/>
          </a:xfrm>
          <a:prstGeom prst="rect">
            <a:avLst/>
          </a:prstGeom>
          <a:noFill/>
          <a:ln w="9525">
            <a:solidFill>
              <a:srgbClr val="000000"/>
            </a:solidFill>
            <a:miter lim="800000"/>
            <a:headEnd/>
            <a:tailEnd/>
          </a:ln>
        </p:spPr>
      </p:pic>
      <p:cxnSp>
        <p:nvCxnSpPr>
          <p:cNvPr id="6" name="Straight Connector 5"/>
          <p:cNvCxnSpPr/>
          <p:nvPr/>
        </p:nvCxnSpPr>
        <p:spPr>
          <a:xfrm>
            <a:off x="4535488" y="4622800"/>
            <a:ext cx="4608512" cy="1270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endParaRPr lang="en-US" smtClean="0"/>
          </a:p>
        </p:txBody>
      </p:sp>
      <p:sp>
        <p:nvSpPr>
          <p:cNvPr id="8195" name="Content Placeholder 2"/>
          <p:cNvSpPr>
            <a:spLocks noGrp="1"/>
          </p:cNvSpPr>
          <p:nvPr>
            <p:ph idx="1"/>
          </p:nvPr>
        </p:nvSpPr>
        <p:spPr>
          <a:xfrm>
            <a:off x="4818063" y="2181225"/>
            <a:ext cx="3665537" cy="1846263"/>
          </a:xfrm>
        </p:spPr>
        <p:txBody>
          <a:bodyPr/>
          <a:lstStyle/>
          <a:p>
            <a:pPr marL="0" indent="0" eaLnBrk="1" hangingPunct="1">
              <a:buFont typeface="Arial" charset="0"/>
              <a:buNone/>
            </a:pPr>
            <a:r>
              <a:rPr lang="en-US" sz="2400" b="1" smtClean="0"/>
              <a:t>He calls Kevin, Roscoe, and Sarah over to see the gun.  Sarah tells the boys, “I don’t want to see a gun unless a trusted adult is with me!”</a:t>
            </a:r>
            <a:r>
              <a:rPr lang="en-US" sz="2400" smtClean="0"/>
              <a:t> </a:t>
            </a:r>
          </a:p>
        </p:txBody>
      </p:sp>
      <p:pic>
        <p:nvPicPr>
          <p:cNvPr id="8196" name="Picture 3" descr="C:\Documents and Settings\jburkhol\Local Settings\Temporary Internet Files\Content.Word\The Bushes pict 3.jpg"/>
          <p:cNvPicPr>
            <a:picLocks noChangeAspect="1" noChangeArrowheads="1"/>
          </p:cNvPicPr>
          <p:nvPr/>
        </p:nvPicPr>
        <p:blipFill>
          <a:blip r:embed="rId2"/>
          <a:srcRect/>
          <a:stretch>
            <a:fillRect/>
          </a:stretch>
        </p:blipFill>
        <p:spPr bwMode="auto">
          <a:xfrm>
            <a:off x="325438" y="1731963"/>
            <a:ext cx="4297362" cy="3284537"/>
          </a:xfrm>
          <a:prstGeom prst="rect">
            <a:avLst/>
          </a:prstGeom>
          <a:noFill/>
          <a:ln w="9525">
            <a:solidFill>
              <a:srgbClr val="000000"/>
            </a:solidFill>
            <a:miter lim="800000"/>
            <a:headEnd/>
            <a:tailEnd/>
          </a:ln>
        </p:spPr>
      </p:pic>
      <p:cxnSp>
        <p:nvCxnSpPr>
          <p:cNvPr id="6" name="Straight Connector 5"/>
          <p:cNvCxnSpPr/>
          <p:nvPr/>
        </p:nvCxnSpPr>
        <p:spPr>
          <a:xfrm>
            <a:off x="4622800" y="4757738"/>
            <a:ext cx="4521200" cy="0"/>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endParaRPr lang="en-US" smtClean="0"/>
          </a:p>
        </p:txBody>
      </p:sp>
      <p:sp>
        <p:nvSpPr>
          <p:cNvPr id="9219" name="Content Placeholder 2"/>
          <p:cNvSpPr>
            <a:spLocks noGrp="1"/>
          </p:cNvSpPr>
          <p:nvPr>
            <p:ph idx="1"/>
          </p:nvPr>
        </p:nvSpPr>
        <p:spPr>
          <a:xfrm>
            <a:off x="4826000" y="1971675"/>
            <a:ext cx="3860800" cy="2506663"/>
          </a:xfrm>
        </p:spPr>
        <p:txBody>
          <a:bodyPr/>
          <a:lstStyle/>
          <a:p>
            <a:pPr marL="0" indent="0" eaLnBrk="1" hangingPunct="1">
              <a:buFont typeface="Arial" charset="0"/>
              <a:buNone/>
            </a:pPr>
            <a:r>
              <a:rPr lang="en-US" sz="2400" b="1" smtClean="0"/>
              <a:t>The boys quickly run to Kevin’s Mom who is nearby and tell her they have found a gun.  Kevin’s Mom tells the boys she is happy they followed “Finnigan the Fox Gun Safety Rules.” </a:t>
            </a:r>
            <a:endParaRPr lang="en-US" sz="2400" smtClean="0"/>
          </a:p>
          <a:p>
            <a:pPr marL="0" indent="0" eaLnBrk="1" hangingPunct="1">
              <a:buFont typeface="Arial" charset="0"/>
              <a:buNone/>
            </a:pPr>
            <a:endParaRPr lang="en-US" sz="2400" smtClean="0"/>
          </a:p>
        </p:txBody>
      </p:sp>
      <p:pic>
        <p:nvPicPr>
          <p:cNvPr id="9220" name="Picture 3" descr="C:\Documents and Settings\jburkhol\Local Settings\Temporary Internet Files\Content.Word\The Bushes pict 4.jpg"/>
          <p:cNvPicPr>
            <a:picLocks noChangeAspect="1" noChangeArrowheads="1"/>
          </p:cNvPicPr>
          <p:nvPr/>
        </p:nvPicPr>
        <p:blipFill>
          <a:blip r:embed="rId2"/>
          <a:srcRect/>
          <a:stretch>
            <a:fillRect/>
          </a:stretch>
        </p:blipFill>
        <p:spPr bwMode="auto">
          <a:xfrm>
            <a:off x="457200" y="1646238"/>
            <a:ext cx="4030663" cy="3636962"/>
          </a:xfrm>
          <a:prstGeom prst="rect">
            <a:avLst/>
          </a:prstGeom>
          <a:noFill/>
          <a:ln w="9525">
            <a:solidFill>
              <a:srgbClr val="000000"/>
            </a:solidFill>
            <a:miter lim="800000"/>
            <a:headEnd/>
            <a:tailEnd/>
          </a:ln>
        </p:spPr>
      </p:pic>
      <p:cxnSp>
        <p:nvCxnSpPr>
          <p:cNvPr id="5" name="Straight Connector 4"/>
          <p:cNvCxnSpPr/>
          <p:nvPr/>
        </p:nvCxnSpPr>
        <p:spPr>
          <a:xfrm>
            <a:off x="4487863" y="4757738"/>
            <a:ext cx="4521200" cy="0"/>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204788"/>
            <a:ext cx="9144000" cy="727075"/>
          </a:xfrm>
          <a:prstGeom prst="rect">
            <a:avLst/>
          </a:prstGeom>
          <a:solidFill>
            <a:srgbClr val="009A3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7402"/>
              </a:solidFill>
            </a:endParaRPr>
          </a:p>
        </p:txBody>
      </p:sp>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dirty="0">
                <a:solidFill>
                  <a:schemeClr val="bg1"/>
                </a:solidFill>
              </a:rPr>
              <a:t>GUN SAFETY RULES</a:t>
            </a:r>
            <a:r>
              <a:rPr lang="en-US" b="1" i="1" dirty="0">
                <a:solidFill>
                  <a:schemeClr val="bg1"/>
                </a:solidFill>
              </a:rPr>
              <a:t/>
            </a:r>
            <a:br>
              <a:rPr lang="en-US" b="1" i="1" dirty="0">
                <a:solidFill>
                  <a:schemeClr val="bg1"/>
                </a:solidFill>
              </a:rPr>
            </a:br>
            <a:endParaRPr lang="en-US" dirty="0">
              <a:solidFill>
                <a:schemeClr val="bg1"/>
              </a:solidFill>
            </a:endParaRPr>
          </a:p>
        </p:txBody>
      </p:sp>
      <p:sp>
        <p:nvSpPr>
          <p:cNvPr id="3" name="Content Placeholder 2"/>
          <p:cNvSpPr>
            <a:spLocks noGrp="1"/>
          </p:cNvSpPr>
          <p:nvPr>
            <p:ph idx="1"/>
          </p:nvPr>
        </p:nvSpPr>
        <p:spPr>
          <a:xfrm>
            <a:off x="1878013" y="1308100"/>
            <a:ext cx="5673725" cy="4783138"/>
          </a:xfrm>
        </p:spPr>
        <p:txBody>
          <a:bodyPr rtlCol="0">
            <a:normAutofit/>
          </a:bodyPr>
          <a:lstStyle/>
          <a:p>
            <a:pPr marL="0" indent="0" eaLnBrk="1" fontAlgn="auto" hangingPunct="1">
              <a:spcAft>
                <a:spcPts val="0"/>
              </a:spcAft>
              <a:buFont typeface="Arial"/>
              <a:buNone/>
              <a:defRPr/>
            </a:pPr>
            <a:r>
              <a:rPr lang="en-US" b="1" dirty="0" err="1" smtClean="0"/>
              <a:t>Finnigan</a:t>
            </a:r>
            <a:r>
              <a:rPr lang="en-US" b="1" dirty="0" smtClean="0"/>
              <a:t> </a:t>
            </a:r>
            <a:r>
              <a:rPr lang="en-US" b="1" dirty="0"/>
              <a:t>the Fox says</a:t>
            </a:r>
            <a:endParaRPr lang="en-US" dirty="0"/>
          </a:p>
          <a:p>
            <a:pPr marL="0" indent="0" eaLnBrk="1" fontAlgn="auto" hangingPunct="1">
              <a:spcAft>
                <a:spcPts val="0"/>
              </a:spcAft>
              <a:buFont typeface="Arial"/>
              <a:buNone/>
              <a:defRPr/>
            </a:pPr>
            <a:r>
              <a:rPr lang="en-US" b="1" dirty="0">
                <a:effectLst>
                  <a:outerShdw blurRad="50800" dist="38100" algn="tr" rotWithShape="0">
                    <a:prstClr val="black">
                      <a:alpha val="40000"/>
                    </a:prstClr>
                  </a:outerShdw>
                </a:effectLst>
              </a:rPr>
              <a:t> </a:t>
            </a:r>
            <a:endParaRPr lang="en-US" dirty="0"/>
          </a:p>
          <a:p>
            <a:pPr marL="0" indent="0" eaLnBrk="1" fontAlgn="auto" hangingPunct="1">
              <a:spcAft>
                <a:spcPts val="0"/>
              </a:spcAft>
              <a:buFont typeface="Arial"/>
              <a:buNone/>
              <a:defRPr/>
            </a:pPr>
            <a:r>
              <a:rPr lang="en-US" b="1" dirty="0">
                <a:effectLst>
                  <a:outerShdw blurRad="50800" dist="38100" algn="tr" rotWithShape="0">
                    <a:prstClr val="black">
                      <a:alpha val="40000"/>
                    </a:prstClr>
                  </a:outerShdw>
                </a:effectLst>
              </a:rPr>
              <a:t> LEAVE IT </a:t>
            </a:r>
            <a:r>
              <a:rPr lang="en-US" b="1" dirty="0" smtClean="0">
                <a:effectLst>
                  <a:outerShdw blurRad="50800" dist="38100" algn="tr" rotWithShape="0">
                    <a:prstClr val="black">
                      <a:alpha val="40000"/>
                    </a:prstClr>
                  </a:outerShdw>
                </a:effectLst>
              </a:rPr>
              <a:t>ALONE</a:t>
            </a:r>
          </a:p>
          <a:p>
            <a:pPr marL="0" indent="0" eaLnBrk="1" fontAlgn="auto" hangingPunct="1">
              <a:spcAft>
                <a:spcPts val="0"/>
              </a:spcAft>
              <a:buFont typeface="Arial"/>
              <a:buNone/>
              <a:defRPr/>
            </a:pPr>
            <a:endParaRPr lang="en-US" dirty="0"/>
          </a:p>
          <a:p>
            <a:pPr marL="0" indent="0" eaLnBrk="1" fontAlgn="auto" hangingPunct="1">
              <a:spcAft>
                <a:spcPts val="0"/>
              </a:spcAft>
              <a:buFont typeface="Arial"/>
              <a:buNone/>
              <a:defRPr/>
            </a:pPr>
            <a:r>
              <a:rPr lang="en-US" b="1" dirty="0">
                <a:effectLst>
                  <a:outerShdw blurRad="50800" dist="38100" algn="tr" rotWithShape="0">
                    <a:prstClr val="black">
                      <a:alpha val="40000"/>
                    </a:prstClr>
                  </a:outerShdw>
                </a:effectLst>
              </a:rPr>
              <a:t> LEAVE THE </a:t>
            </a:r>
            <a:r>
              <a:rPr lang="en-US" b="1" dirty="0" smtClean="0">
                <a:effectLst>
                  <a:outerShdw blurRad="50800" dist="38100" algn="tr" rotWithShape="0">
                    <a:prstClr val="black">
                      <a:alpha val="40000"/>
                    </a:prstClr>
                  </a:outerShdw>
                </a:effectLst>
              </a:rPr>
              <a:t>AREA</a:t>
            </a:r>
          </a:p>
          <a:p>
            <a:pPr marL="0" indent="0" eaLnBrk="1" fontAlgn="auto" hangingPunct="1">
              <a:spcAft>
                <a:spcPts val="0"/>
              </a:spcAft>
              <a:buFont typeface="Arial"/>
              <a:buNone/>
              <a:defRPr/>
            </a:pPr>
            <a:r>
              <a:rPr lang="en-US" b="1" dirty="0" smtClean="0">
                <a:effectLst>
                  <a:outerShdw blurRad="50800" dist="38100" algn="tr" rotWithShape="0">
                    <a:prstClr val="black">
                      <a:alpha val="40000"/>
                    </a:prstClr>
                  </a:outerShdw>
                </a:effectLst>
              </a:rPr>
              <a:t>   </a:t>
            </a:r>
          </a:p>
          <a:p>
            <a:pPr marL="0" indent="0" eaLnBrk="1" fontAlgn="auto" hangingPunct="1">
              <a:spcAft>
                <a:spcPts val="0"/>
              </a:spcAft>
              <a:buFont typeface="Arial"/>
              <a:buNone/>
              <a:defRPr/>
            </a:pPr>
            <a:r>
              <a:rPr lang="en-US" b="1" dirty="0" smtClean="0">
                <a:effectLst>
                  <a:outerShdw blurRad="50800" dist="38100" algn="tr" rotWithShape="0">
                    <a:prstClr val="black">
                      <a:alpha val="40000"/>
                    </a:prstClr>
                  </a:outerShdw>
                </a:effectLst>
              </a:rPr>
              <a:t> </a:t>
            </a:r>
            <a:r>
              <a:rPr lang="en-US" b="1" dirty="0">
                <a:effectLst>
                  <a:outerShdw blurRad="50800" dist="38100" algn="tr" rotWithShape="0">
                    <a:prstClr val="black">
                      <a:alpha val="40000"/>
                    </a:prstClr>
                  </a:outerShdw>
                </a:effectLst>
              </a:rPr>
              <a:t>LET AN ADULT KNOW</a:t>
            </a:r>
            <a:r>
              <a:rPr lang="en-US" dirty="0"/>
              <a:t> </a:t>
            </a:r>
          </a:p>
        </p:txBody>
      </p:sp>
      <p:pic>
        <p:nvPicPr>
          <p:cNvPr id="10245" name="Picture 3"/>
          <p:cNvPicPr>
            <a:picLocks noChangeAspect="1" noChangeArrowheads="1"/>
          </p:cNvPicPr>
          <p:nvPr/>
        </p:nvPicPr>
        <p:blipFill>
          <a:blip r:embed="rId2"/>
          <a:srcRect l="17355" t="41411" r="63232" b="34663"/>
          <a:stretch>
            <a:fillRect/>
          </a:stretch>
        </p:blipFill>
        <p:spPr bwMode="auto">
          <a:xfrm>
            <a:off x="6562725" y="1227138"/>
            <a:ext cx="1979613" cy="1839912"/>
          </a:xfrm>
          <a:prstGeom prst="rect">
            <a:avLst/>
          </a:prstGeom>
          <a:noFill/>
          <a:ln w="9525">
            <a:solidFill>
              <a:schemeClr val="tx1"/>
            </a:solidFill>
            <a:miter lim="800000"/>
            <a:headEnd/>
            <a:tailEnd/>
          </a:ln>
        </p:spPr>
      </p:pic>
      <p:pic>
        <p:nvPicPr>
          <p:cNvPr id="10246" name="Picture 5" descr="exclaimation"/>
          <p:cNvPicPr>
            <a:picLocks noChangeAspect="1" noChangeArrowheads="1"/>
          </p:cNvPicPr>
          <p:nvPr/>
        </p:nvPicPr>
        <p:blipFill>
          <a:blip r:embed="rId3"/>
          <a:srcRect/>
          <a:stretch>
            <a:fillRect/>
          </a:stretch>
        </p:blipFill>
        <p:spPr bwMode="auto">
          <a:xfrm>
            <a:off x="506413" y="3440113"/>
            <a:ext cx="1114425" cy="1123950"/>
          </a:xfrm>
          <a:prstGeom prst="rect">
            <a:avLst/>
          </a:prstGeom>
          <a:noFill/>
          <a:ln w="9525">
            <a:noFill/>
            <a:miter lim="800000"/>
            <a:headEnd/>
            <a:tailEnd/>
          </a:ln>
        </p:spPr>
      </p:pic>
      <p:pic>
        <p:nvPicPr>
          <p:cNvPr id="10247" name="Picture 6" descr="Tell Adult"/>
          <p:cNvPicPr>
            <a:picLocks noChangeAspect="1" noChangeArrowheads="1"/>
          </p:cNvPicPr>
          <p:nvPr/>
        </p:nvPicPr>
        <p:blipFill>
          <a:blip r:embed="rId4"/>
          <a:srcRect/>
          <a:stretch>
            <a:fillRect/>
          </a:stretch>
        </p:blipFill>
        <p:spPr bwMode="auto">
          <a:xfrm>
            <a:off x="600075" y="4675188"/>
            <a:ext cx="963613" cy="963612"/>
          </a:xfrm>
          <a:prstGeom prst="rect">
            <a:avLst/>
          </a:prstGeom>
          <a:noFill/>
          <a:ln w="9525">
            <a:noFill/>
            <a:miter lim="800000"/>
            <a:headEnd/>
            <a:tailEnd/>
          </a:ln>
        </p:spPr>
      </p:pic>
      <p:pic>
        <p:nvPicPr>
          <p:cNvPr id="10248" name="Picture 8" descr="stop hand.png"/>
          <p:cNvPicPr>
            <a:picLocks noChangeAspect="1"/>
          </p:cNvPicPr>
          <p:nvPr/>
        </p:nvPicPr>
        <p:blipFill>
          <a:blip r:embed="rId5"/>
          <a:srcRect/>
          <a:stretch>
            <a:fillRect/>
          </a:stretch>
        </p:blipFill>
        <p:spPr bwMode="auto">
          <a:xfrm>
            <a:off x="582613" y="2274888"/>
            <a:ext cx="1038225" cy="1038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2125</TotalTime>
  <Words>1242</Words>
  <Application>Microsoft Office PowerPoint</Application>
  <PresentationFormat>On-screen Show (4:3)</PresentationFormat>
  <Paragraphs>210</Paragraphs>
  <Slides>42</Slides>
  <Notes>0</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Elementary School  Gun Safety Guidelines And Curriculum Commonwealth of Virginia  </vt:lpstr>
      <vt:lpstr>Using the PowerPoint</vt:lpstr>
      <vt:lpstr>  </vt:lpstr>
      <vt:lpstr>HELPERS WHO MAY USE A GUN </vt:lpstr>
      <vt:lpstr>“THE BUSHES” </vt:lpstr>
      <vt:lpstr>Slide 6</vt:lpstr>
      <vt:lpstr>Slide 7</vt:lpstr>
      <vt:lpstr>Slide 8</vt:lpstr>
      <vt:lpstr>GUN SAFETY RULES </vt:lpstr>
      <vt:lpstr>   </vt:lpstr>
      <vt:lpstr>PEOPLE WHO USE GUNS TO PROTECT</vt:lpstr>
      <vt:lpstr>PEOPLE WHO SAFELY USE GUNS IN A SPORT </vt:lpstr>
      <vt:lpstr>THE BOX </vt:lpstr>
      <vt:lpstr>Slide 14</vt:lpstr>
      <vt:lpstr>Slide 15</vt:lpstr>
      <vt:lpstr>Slide 16</vt:lpstr>
      <vt:lpstr>Slide 17</vt:lpstr>
      <vt:lpstr>GUN SAFETY RULES </vt:lpstr>
      <vt:lpstr>  </vt:lpstr>
      <vt:lpstr>WHY DO THESE PEOPLE CARRY A GUN? </vt:lpstr>
      <vt:lpstr>CARRYING GUNS IS A PART OF THEIR JOBS </vt:lpstr>
      <vt:lpstr>ANDREW’S BIG SURPRISE </vt:lpstr>
      <vt:lpstr>Slide 23</vt:lpstr>
      <vt:lpstr>Slide 24</vt:lpstr>
      <vt:lpstr>c</vt:lpstr>
      <vt:lpstr>“Andrew’s Big Surprise” Discussion Questions </vt:lpstr>
      <vt:lpstr>GUN SAFETY RULES</vt:lpstr>
      <vt:lpstr>THIRD GRADE </vt:lpstr>
      <vt:lpstr>GUNS AND PERSONAL SAFETY</vt:lpstr>
      <vt:lpstr>GUN SAFETY RULES AND MORE PRECAUTIONS</vt:lpstr>
      <vt:lpstr>GUN SAFETY – TRUE OR FALSE QUESTIONS </vt:lpstr>
      <vt:lpstr>FOURTH GRADE </vt:lpstr>
      <vt:lpstr>Slide 33</vt:lpstr>
      <vt:lpstr>THE INFLUENCE OF GUN VIOLENCE ON SOCIETY PART B  </vt:lpstr>
      <vt:lpstr>GUN SAFETY IS EVERYONE’S JOB </vt:lpstr>
      <vt:lpstr>GUN SAFETY “YOU DECIDE”</vt:lpstr>
      <vt:lpstr>FIFTH GRADE </vt:lpstr>
      <vt:lpstr>GUN SAFETY AND YOU </vt:lpstr>
      <vt:lpstr>GUN SAFETY AND YOU </vt:lpstr>
      <vt:lpstr>WHAT SHOULD YOU DO IF…</vt:lpstr>
      <vt:lpstr>Slide 41</vt:lpstr>
      <vt:lpstr>Gun Safety Pledge</vt:lpstr>
    </vt:vector>
  </TitlesOfParts>
  <Company>Virginia Department of Education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ELEMENTARY SCHOOL  GUN SAFETY GUIDELINES AND CURRICULUM </dc:title>
  <dc:creator>Jannette  Stevens</dc:creator>
  <cp:lastModifiedBy>Roslyn Taylor</cp:lastModifiedBy>
  <cp:revision>78</cp:revision>
  <cp:lastPrinted>2011-10-18T19:40:05Z</cp:lastPrinted>
  <dcterms:created xsi:type="dcterms:W3CDTF">2011-10-04T15:52:46Z</dcterms:created>
  <dcterms:modified xsi:type="dcterms:W3CDTF">2011-12-14T19:50:14Z</dcterms:modified>
</cp:coreProperties>
</file>