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9" r:id="rId3"/>
    <p:sldId id="256" r:id="rId4"/>
    <p:sldId id="342" r:id="rId5"/>
    <p:sldId id="344" r:id="rId6"/>
    <p:sldId id="343" r:id="rId7"/>
    <p:sldId id="348" r:id="rId8"/>
    <p:sldId id="345" r:id="rId9"/>
    <p:sldId id="347" r:id="rId10"/>
    <p:sldId id="346" r:id="rId11"/>
    <p:sldId id="279" r:id="rId12"/>
    <p:sldId id="3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536"/>
    <a:srgbClr val="FAFBCF"/>
    <a:srgbClr val="0F1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5332" autoAdjust="0"/>
  </p:normalViewPr>
  <p:slideViewPr>
    <p:cSldViewPr snapToGrid="0" snapToObjects="1">
      <p:cViewPr varScale="1">
        <p:scale>
          <a:sx n="59" d="100"/>
          <a:sy n="59" d="100"/>
        </p:scale>
        <p:origin x="9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9/26/2023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8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5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81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35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41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05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3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e.virginia.gov/instruction/virtual_learning/index.shtml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reginald.fox@doe.virginia.gov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mailto:meg.foley@doe.virginia.gov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www.doe.virginia.gov/instruction/virtual_learning/professional-learning/index.shtml" TargetMode="Externa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hyperlink" Target="mailto:reginald.fox@doe.virgini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g.foley@doe.virginia.go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E87B-5556-024B-8CA8-E1C1B2E6D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3952"/>
            <a:ext cx="9509760" cy="230216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 Webinar: Virtual Learning in VA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Multidivision Online Providers</a:t>
            </a:r>
          </a:p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PRE-RECORDED SESSION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>
                <a:solidFill>
                  <a:srgbClr val="C22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Virtual Learning Professional Learning Series</a:t>
            </a:r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10</a:t>
            </a:fld>
            <a:endParaRPr lang="en-US"/>
          </a:p>
        </p:txBody>
      </p:sp>
      <p:sp>
        <p:nvSpPr>
          <p:cNvPr id="6" name="Google Shape;214;p11"/>
          <p:cNvSpPr txBox="1">
            <a:spLocks/>
          </p:cNvSpPr>
          <p:nvPr/>
        </p:nvSpPr>
        <p:spPr>
          <a:xfrm>
            <a:off x="6027361" y="984069"/>
            <a:ext cx="6043749" cy="56170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rgbClr val="C2253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Review and analysis of Monitoring Report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Communication and feedback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Preparation and compliance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Teacher of record (highly qualified teachers with approved licenses)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Contracts with LEA (school divisions)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Enrollment and communication (all stakeholders)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Student records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Approved courses listed on the website (AMOP)</a:t>
            </a:r>
          </a:p>
        </p:txBody>
      </p:sp>
      <p:pic>
        <p:nvPicPr>
          <p:cNvPr id="3" name="Picture 2" title="Boys at compu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443">
            <a:off x="946834" y="1815412"/>
            <a:ext cx="4885280" cy="3256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70120" cy="749572"/>
          </a:xfrm>
        </p:spPr>
        <p:txBody>
          <a:bodyPr/>
          <a:lstStyle/>
          <a:p>
            <a:r>
              <a:rPr lang="en-US" dirty="0"/>
              <a:t>Planning Ahead…</a:t>
            </a:r>
          </a:p>
        </p:txBody>
      </p:sp>
    </p:spTree>
    <p:extLst>
      <p:ext uri="{BB962C8B-B14F-4D97-AF65-F5344CB8AC3E}">
        <p14:creationId xmlns:p14="http://schemas.microsoft.com/office/powerpoint/2010/main" val="269825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ebinar Intro_Fade" title="Audio Exit 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6073" y="6267359"/>
            <a:ext cx="487363" cy="487363"/>
          </a:xfrm>
          <a:prstGeom prst="rect">
            <a:avLst/>
          </a:prstGeom>
        </p:spPr>
      </p:pic>
      <p:sp>
        <p:nvSpPr>
          <p:cNvPr id="163" name="Google Shape;163;p2"/>
          <p:cNvSpPr txBox="1"/>
          <p:nvPr/>
        </p:nvSpPr>
        <p:spPr>
          <a:xfrm>
            <a:off x="7225014" y="1438663"/>
            <a:ext cx="4619531" cy="3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Meg Foley</a:t>
            </a:r>
            <a:endParaRPr lang="en-US" sz="2667" dirty="0"/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meg.foley@doe.virginia.gov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786-0877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 of Virtual Learning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Reginald Fox</a:t>
            </a:r>
            <a:endParaRPr sz="2667" dirty="0">
              <a:solidFill>
                <a:srgbClr val="000000"/>
              </a:solidFill>
              <a:sym typeface="Arial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reginald.fox@doe.virginia.gov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371-5663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Learning Specialist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37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209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68"/>
              </a:spcBef>
              <a:buClr>
                <a:schemeClr val="dk1"/>
              </a:buClr>
              <a:buSzPts val="1757"/>
            </a:pPr>
            <a:endParaRPr sz="234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740"/>
              </a:spcBef>
              <a:buClr>
                <a:schemeClr val="dk1"/>
              </a:buClr>
              <a:buSzPts val="2775"/>
            </a:pP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title="Virtual Learning Hub graphic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10357" t="43469" r="14423" b="7970"/>
          <a:stretch/>
        </p:blipFill>
        <p:spPr>
          <a:xfrm>
            <a:off x="1259643" y="2727531"/>
            <a:ext cx="5724632" cy="20788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39273" y="870855"/>
            <a:ext cx="5965372" cy="4841965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Additional information may be found at Virtual Learning Professional Learning website.</a:t>
            </a:r>
          </a:p>
          <a:p>
            <a:pPr algn="ctr"/>
            <a:endParaRPr lang="en-US" sz="3200" dirty="0"/>
          </a:p>
          <a:p>
            <a:pPr algn="ctr"/>
            <a:endParaRPr lang="en-US" sz="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800" dirty="0"/>
          </a:p>
          <a:p>
            <a:endParaRPr lang="en-US" sz="1400" dirty="0">
              <a:hlinkClick r:id="rId10"/>
            </a:endParaRPr>
          </a:p>
          <a:p>
            <a:endParaRPr lang="en-US" sz="1400" dirty="0">
              <a:hlinkClick r:id="rId10"/>
            </a:endParaRPr>
          </a:p>
          <a:p>
            <a:endParaRPr lang="en-US" sz="1400" dirty="0">
              <a:hlinkClick r:id="rId10"/>
            </a:endParaRPr>
          </a:p>
          <a:p>
            <a:pPr algn="ctr"/>
            <a:r>
              <a:rPr lang="en-US" sz="1400" dirty="0">
                <a:hlinkClick r:id="rId10"/>
              </a:rPr>
              <a:t>Virtual Learning Website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4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hidden="1"/>
          <p:cNvSpPr>
            <a:spLocks noGrp="1"/>
          </p:cNvSpPr>
          <p:nvPr>
            <p:ph type="sldNum" sz="quarter" idx="4294967295"/>
          </p:nvPr>
        </p:nvSpPr>
        <p:spPr>
          <a:xfrm>
            <a:off x="838200" y="6360995"/>
            <a:ext cx="274320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" title="social media logos: Twitter, Facebook, and LinkedIn"/>
          <p:cNvGrpSpPr/>
          <p:nvPr/>
        </p:nvGrpSpPr>
        <p:grpSpPr>
          <a:xfrm>
            <a:off x="1868115" y="5874586"/>
            <a:ext cx="2444475" cy="555589"/>
            <a:chOff x="2235200" y="5089418"/>
            <a:chExt cx="5791200" cy="1692383"/>
          </a:xfrm>
        </p:grpSpPr>
        <p:pic>
          <p:nvPicPr>
            <p:cNvPr id="168" name="Google Shape;168;p2" title="LinkedIn 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" title="facebook 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" title="twitter log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1804192" y="4943890"/>
            <a:ext cx="2610729" cy="9306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300"/>
              <a:buNone/>
            </a:pPr>
            <a:r>
              <a:rPr lang="en-US" sz="1467" dirty="0"/>
              <a:t>Twitter: @</a:t>
            </a:r>
            <a:r>
              <a:rPr lang="en-US" sz="1467" dirty="0" err="1"/>
              <a:t>VDOE_News</a:t>
            </a:r>
            <a:br>
              <a:rPr lang="en-US" sz="1467" dirty="0"/>
            </a:br>
            <a:r>
              <a:rPr lang="en-US" sz="1467" dirty="0"/>
              <a:t>Facebook: @</a:t>
            </a:r>
            <a:r>
              <a:rPr lang="en-US" sz="1467" dirty="0" err="1"/>
              <a:t>VDOENews</a:t>
            </a:r>
            <a:endParaRPr sz="1467" dirty="0"/>
          </a:p>
          <a:p>
            <a:pPr marL="0" indent="0">
              <a:lnSpc>
                <a:spcPct val="100000"/>
              </a:lnSpc>
              <a:spcBef>
                <a:spcPts val="347"/>
              </a:spcBef>
              <a:buClr>
                <a:schemeClr val="dk1"/>
              </a:buClr>
              <a:buSzPts val="1300"/>
              <a:buNone/>
            </a:pPr>
            <a:r>
              <a:rPr lang="en-US" sz="1467" b="1" dirty="0"/>
              <a:t>#VAis4Learners #</a:t>
            </a:r>
            <a:r>
              <a:rPr lang="en-US" sz="1467" b="1" dirty="0" err="1"/>
              <a:t>EdEquityVA</a:t>
            </a:r>
            <a:endParaRPr sz="1467" dirty="0"/>
          </a:p>
        </p:txBody>
      </p:sp>
      <p:sp>
        <p:nvSpPr>
          <p:cNvPr id="163" name="Google Shape;163;p2"/>
          <p:cNvSpPr txBox="1"/>
          <p:nvPr/>
        </p:nvSpPr>
        <p:spPr>
          <a:xfrm>
            <a:off x="3881745" y="1387890"/>
            <a:ext cx="6502400" cy="3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Meg Foley</a:t>
            </a:r>
            <a:endParaRPr lang="en-US" sz="2667" dirty="0"/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meg.foley@doe.virginia.gov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786-0877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 of Virtual Learning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Reginald Fox</a:t>
            </a:r>
            <a:endParaRPr sz="2667" dirty="0">
              <a:solidFill>
                <a:srgbClr val="000000"/>
              </a:solidFill>
              <a:sym typeface="Arial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reginald.fox@doe.virginia.gov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371-5663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Learning Specialist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37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209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68"/>
              </a:spcBef>
              <a:buClr>
                <a:schemeClr val="dk1"/>
              </a:buClr>
              <a:buSzPts val="1757"/>
            </a:pPr>
            <a:endParaRPr sz="234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740"/>
              </a:spcBef>
              <a:buClr>
                <a:schemeClr val="dk1"/>
              </a:buClr>
              <a:buSzPts val="2775"/>
            </a:pP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title="Reggie Fox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74" y="3291840"/>
            <a:ext cx="1734555" cy="1750468"/>
          </a:xfrm>
          <a:prstGeom prst="rect">
            <a:avLst/>
          </a:prstGeom>
        </p:spPr>
      </p:pic>
      <p:pic>
        <p:nvPicPr>
          <p:cNvPr id="4" name="Picture 3" title="Neg Fole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1942" y="1726057"/>
            <a:ext cx="1810338" cy="1790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51131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title="Virtual Learning 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2514281"/>
            <a:ext cx="2839316" cy="283931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4263" y="2598148"/>
            <a:ext cx="5434148" cy="394540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i="1" dirty="0">
                <a:latin typeface="+mn-lt"/>
              </a:rPr>
              <a:t>To provide school divisions, schools, staff, and stakeholders with information related to virtual learning in Virginia with emphasis on policies, procedures, professional development, and implementation of virtual programs.</a:t>
            </a:r>
          </a:p>
          <a:p>
            <a:pPr algn="l"/>
            <a:endParaRPr lang="en-US" sz="8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Monitoring Report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Final Surveys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Feedback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Preparation for the Upcoming School Year</a:t>
            </a:r>
          </a:p>
        </p:txBody>
      </p:sp>
      <p:sp>
        <p:nvSpPr>
          <p:cNvPr id="5" name="Title 1" title="black box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 txBox="1">
            <a:spLocks/>
          </p:cNvSpPr>
          <p:nvPr/>
        </p:nvSpPr>
        <p:spPr>
          <a:xfrm rot="20897293">
            <a:off x="-35665" y="294630"/>
            <a:ext cx="7190606" cy="1415758"/>
          </a:xfrm>
          <a:prstGeom prst="rect">
            <a:avLst/>
          </a:prstGeom>
          <a:gradFill>
            <a:gsLst>
              <a:gs pos="0">
                <a:schemeClr val="tx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97293">
            <a:off x="-333086" y="665579"/>
            <a:ext cx="9144000" cy="141575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400" dirty="0"/>
              <a:t>Virtual Learning in Virginia</a:t>
            </a:r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Picture report page 1"/>
          <p:cNvPicPr>
            <a:picLocks noChangeAspect="1"/>
          </p:cNvPicPr>
          <p:nvPr/>
        </p:nvPicPr>
        <p:blipFill rotWithShape="1">
          <a:blip r:embed="rId3"/>
          <a:srcRect l="15992" t="20623" r="13130" b="6992"/>
          <a:stretch/>
        </p:blipFill>
        <p:spPr>
          <a:xfrm rot="367622">
            <a:off x="4800749" y="1358028"/>
            <a:ext cx="7508119" cy="43131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64328" y="1767840"/>
            <a:ext cx="3961054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rgbClr val="C2253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100" dirty="0"/>
              <a:t>Completing the Report</a:t>
            </a:r>
          </a:p>
          <a:p>
            <a:pPr>
              <a:lnSpc>
                <a:spcPct val="100000"/>
              </a:lnSpc>
            </a:pPr>
            <a:r>
              <a:rPr lang="en-US" sz="3100" dirty="0"/>
              <a:t>Page 1 – Certification</a:t>
            </a:r>
          </a:p>
          <a:p>
            <a:pPr>
              <a:lnSpc>
                <a:spcPct val="100000"/>
              </a:lnSpc>
            </a:pPr>
            <a:r>
              <a:rPr lang="en-US" sz="3100" dirty="0"/>
              <a:t>Section I – Profile Information (AMOP)</a:t>
            </a:r>
          </a:p>
          <a:p>
            <a:endParaRPr lang="en-US" dirty="0"/>
          </a:p>
        </p:txBody>
      </p:sp>
      <p:sp>
        <p:nvSpPr>
          <p:cNvPr id="213" name="Google Shape;213;p11"/>
          <p:cNvSpPr txBox="1">
            <a:spLocks noGrp="1"/>
          </p:cNvSpPr>
          <p:nvPr>
            <p:ph type="title"/>
          </p:nvPr>
        </p:nvSpPr>
        <p:spPr>
          <a:xfrm>
            <a:off x="771486" y="86669"/>
            <a:ext cx="7858708" cy="88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Monitoring Report Updates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393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Picture of MOP report page 2"/>
          <p:cNvPicPr>
            <a:picLocks noChangeAspect="1"/>
          </p:cNvPicPr>
          <p:nvPr/>
        </p:nvPicPr>
        <p:blipFill rotWithShape="1">
          <a:blip r:embed="rId3"/>
          <a:srcRect l="15465" t="19910" r="12586" b="7356"/>
          <a:stretch/>
        </p:blipFill>
        <p:spPr>
          <a:xfrm rot="713991">
            <a:off x="5066598" y="1729127"/>
            <a:ext cx="6833806" cy="388602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64327" y="2046514"/>
            <a:ext cx="4299856" cy="4476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rgbClr val="C2253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100" dirty="0"/>
              <a:t>Section II – Monitoring Questions</a:t>
            </a:r>
          </a:p>
          <a:p>
            <a:pPr>
              <a:lnSpc>
                <a:spcPct val="100000"/>
              </a:lnSpc>
            </a:pPr>
            <a:r>
              <a:rPr lang="en-US" sz="3100" dirty="0"/>
              <a:t>Section III – Data collection, Reporting and Communication of data</a:t>
            </a:r>
          </a:p>
          <a:p>
            <a:endParaRPr lang="en-US" dirty="0"/>
          </a:p>
        </p:txBody>
      </p:sp>
      <p:sp>
        <p:nvSpPr>
          <p:cNvPr id="213" name="Google Shape;213;p11"/>
          <p:cNvSpPr txBox="1">
            <a:spLocks noGrp="1"/>
          </p:cNvSpPr>
          <p:nvPr>
            <p:ph type="title"/>
          </p:nvPr>
        </p:nvSpPr>
        <p:spPr>
          <a:xfrm>
            <a:off x="771485" y="86669"/>
            <a:ext cx="8059005" cy="88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Monitoring Report Updates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08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47798" y="1245327"/>
            <a:ext cx="3086556" cy="331796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rgbClr val="C2253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100" dirty="0"/>
              <a:t>Renewal in 2022 whether serving students or not</a:t>
            </a:r>
          </a:p>
          <a:p>
            <a:pPr lvl="1">
              <a:lnSpc>
                <a:spcPct val="100000"/>
              </a:lnSpc>
            </a:pPr>
            <a:r>
              <a:rPr lang="en-US" sz="2700" dirty="0"/>
              <a:t>Complete </a:t>
            </a:r>
            <a:r>
              <a:rPr lang="en-US" sz="2700" u="sng" dirty="0"/>
              <a:t>all</a:t>
            </a:r>
            <a:r>
              <a:rPr lang="en-US" sz="2700" dirty="0"/>
              <a:t> sections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0565" y="1741715"/>
            <a:ext cx="2968213" cy="3979815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rgbClr val="C2253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100" dirty="0"/>
              <a:t>Providers </a:t>
            </a:r>
            <a:r>
              <a:rPr lang="en-US" sz="3100" u="sng" dirty="0"/>
              <a:t>NOT</a:t>
            </a:r>
            <a:r>
              <a:rPr lang="en-US" sz="3100" dirty="0"/>
              <a:t> serving students in 2021-22</a:t>
            </a:r>
          </a:p>
          <a:p>
            <a:pPr lvl="1">
              <a:lnSpc>
                <a:spcPct val="100000"/>
              </a:lnSpc>
            </a:pPr>
            <a:r>
              <a:rPr lang="en-US" sz="2700" dirty="0"/>
              <a:t>Complete </a:t>
            </a:r>
            <a:r>
              <a:rPr lang="en-US" sz="2700" u="sng" dirty="0"/>
              <a:t>only</a:t>
            </a:r>
            <a:r>
              <a:rPr lang="en-US" sz="2700" dirty="0"/>
              <a:t> page 1 and Section I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3332" y="2342606"/>
            <a:ext cx="2968213" cy="3884022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rgbClr val="C2253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100" dirty="0"/>
              <a:t>Providers </a:t>
            </a:r>
            <a:r>
              <a:rPr lang="en-US" sz="3100" u="sng" dirty="0"/>
              <a:t>serving</a:t>
            </a:r>
            <a:r>
              <a:rPr lang="en-US" sz="3100" dirty="0"/>
              <a:t> students in 2021-22</a:t>
            </a:r>
          </a:p>
          <a:p>
            <a:pPr lvl="1">
              <a:lnSpc>
                <a:spcPct val="100000"/>
              </a:lnSpc>
            </a:pPr>
            <a:r>
              <a:rPr lang="en-US" sz="2700" dirty="0"/>
              <a:t>Complete </a:t>
            </a:r>
            <a:r>
              <a:rPr lang="en-US" sz="2700" u="sng" dirty="0"/>
              <a:t>all</a:t>
            </a:r>
            <a:r>
              <a:rPr lang="en-US" sz="2700" dirty="0"/>
              <a:t> sections</a:t>
            </a:r>
          </a:p>
          <a:p>
            <a:endParaRPr lang="en-US" dirty="0"/>
          </a:p>
        </p:txBody>
      </p:sp>
      <p:sp>
        <p:nvSpPr>
          <p:cNvPr id="213" name="Google Shape;213;p11"/>
          <p:cNvSpPr txBox="1">
            <a:spLocks noGrp="1"/>
          </p:cNvSpPr>
          <p:nvPr>
            <p:ph type="title"/>
          </p:nvPr>
        </p:nvSpPr>
        <p:spPr>
          <a:xfrm>
            <a:off x="936949" y="265022"/>
            <a:ext cx="10318102" cy="88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Annual Compliance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55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36949" y="1311262"/>
            <a:ext cx="10833463" cy="5129349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rgbClr val="C2253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100" dirty="0"/>
              <a:t>1. Based upon the Virginia Board of Education approved MOP processes (2010):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solidFill>
                  <a:schemeClr val="accent1"/>
                </a:solidFill>
              </a:rPr>
              <a:t>Multidivision online providers must complete a full review after three years.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solidFill>
                  <a:schemeClr val="accent1"/>
                </a:solidFill>
              </a:rPr>
              <a:t>Updates and changes to approved </a:t>
            </a:r>
            <a:r>
              <a:rPr lang="en-US" sz="2100" dirty="0" err="1">
                <a:solidFill>
                  <a:schemeClr val="accent1"/>
                </a:solidFill>
              </a:rPr>
              <a:t>multidivision</a:t>
            </a:r>
            <a:r>
              <a:rPr lang="en-US" sz="2100" dirty="0">
                <a:solidFill>
                  <a:schemeClr val="accent1"/>
                </a:solidFill>
              </a:rPr>
              <a:t> online provider programs will be submitted using the Provider Monitoring Report.</a:t>
            </a:r>
            <a:endParaRPr lang="en-US" sz="21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/>
              <a:t>2. The oversight committee will evaluate information related to: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solidFill>
                  <a:schemeClr val="accent1"/>
                </a:solidFill>
              </a:rPr>
              <a:t>program changes;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solidFill>
                  <a:schemeClr val="accent1"/>
                </a:solidFill>
              </a:rPr>
              <a:t>information collected from stakeholder surveys;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solidFill>
                  <a:schemeClr val="accent1"/>
                </a:solidFill>
              </a:rPr>
              <a:t>statistical data related to course completion, student growth and achievement.</a:t>
            </a:r>
            <a:endParaRPr lang="en-US" sz="21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/>
              <a:t>3. The oversight committee will make a recommendation within 30 business days.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accent1"/>
                </a:solidFill>
              </a:rPr>
              <a:t>Based on the recommendation of the oversight committee, a decision regarding the continued approval of </a:t>
            </a:r>
            <a:r>
              <a:rPr lang="en-US" sz="2100" dirty="0" err="1">
                <a:solidFill>
                  <a:schemeClr val="accent1"/>
                </a:solidFill>
              </a:rPr>
              <a:t>multidivision</a:t>
            </a:r>
            <a:r>
              <a:rPr lang="en-US" sz="2100" dirty="0">
                <a:solidFill>
                  <a:schemeClr val="accent1"/>
                </a:solidFill>
              </a:rPr>
              <a:t> online providers will be made by the Superintendent of Public Instruction within 15 business days of receipt of the monitoring report.</a:t>
            </a:r>
          </a:p>
        </p:txBody>
      </p:sp>
      <p:sp>
        <p:nvSpPr>
          <p:cNvPr id="213" name="Google Shape;213;p11"/>
          <p:cNvSpPr txBox="1">
            <a:spLocks noGrp="1"/>
          </p:cNvSpPr>
          <p:nvPr>
            <p:ph type="title"/>
          </p:nvPr>
        </p:nvSpPr>
        <p:spPr>
          <a:xfrm>
            <a:off x="936949" y="340912"/>
            <a:ext cx="10318102" cy="70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Renewal 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60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8</a:t>
            </a:fld>
            <a:endParaRPr lang="en-US"/>
          </a:p>
        </p:txBody>
      </p:sp>
      <p:sp>
        <p:nvSpPr>
          <p:cNvPr id="8" name="Google Shape;214;p11"/>
          <p:cNvSpPr txBox="1">
            <a:spLocks/>
          </p:cNvSpPr>
          <p:nvPr/>
        </p:nvSpPr>
        <p:spPr>
          <a:xfrm>
            <a:off x="8091574" y="2944889"/>
            <a:ext cx="3899916" cy="2985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rgbClr val="C2253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Would like more monitored small group sessions.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Would like more student-to-student interaction.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More synchronous time devoted to students asking questions.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</p:txBody>
      </p:sp>
      <p:pic>
        <p:nvPicPr>
          <p:cNvPr id="7" name="Picture 6" title="text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74" y="235938"/>
            <a:ext cx="3741849" cy="2594348"/>
          </a:xfrm>
          <a:prstGeom prst="rect">
            <a:avLst/>
          </a:prstGeom>
        </p:spPr>
      </p:pic>
      <p:sp>
        <p:nvSpPr>
          <p:cNvPr id="6" name="Google Shape;214;p11"/>
          <p:cNvSpPr txBox="1">
            <a:spLocks/>
          </p:cNvSpPr>
          <p:nvPr/>
        </p:nvSpPr>
        <p:spPr>
          <a:xfrm>
            <a:off x="1099457" y="1811382"/>
            <a:ext cx="6923316" cy="46056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rgbClr val="C2253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– over 1508 participants completing surveys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6% took 1-2 online classes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18% took 3-5 online classes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76% took 6 or more online classes (full-time)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98% agree that the quality of the content is good.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82% felt that the courses were personalized to meet the individual needs of the student.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96% felt that the frequency of communication with the teacher met the student’s needs. 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84573" cy="1391977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Surveys</a:t>
            </a:r>
            <a:br>
              <a:rPr lang="en-US" dirty="0"/>
            </a:br>
            <a:br>
              <a:rPr lang="en-US" sz="800" dirty="0"/>
            </a:br>
            <a:r>
              <a:rPr lang="en-US" sz="2400" i="1" dirty="0"/>
              <a:t>Provides excellent data and feedback from students and parents.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849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title="Picture Deadline Jun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132">
            <a:off x="2170176" y="503280"/>
            <a:ext cx="7738655" cy="564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6219009" y="4285149"/>
            <a:ext cx="33604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June 30</a:t>
            </a:r>
            <a:r>
              <a:rPr lang="en-US" sz="6000" b="1" baseline="30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4617154" y="821121"/>
            <a:ext cx="33604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Monitoring Report &amp;</a:t>
            </a:r>
          </a:p>
          <a:p>
            <a:pPr algn="ctr"/>
            <a:r>
              <a:rPr lang="en-U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Surveys</a:t>
            </a:r>
          </a:p>
        </p:txBody>
      </p:sp>
    </p:spTree>
    <p:extLst>
      <p:ext uri="{BB962C8B-B14F-4D97-AF65-F5344CB8AC3E}">
        <p14:creationId xmlns:p14="http://schemas.microsoft.com/office/powerpoint/2010/main" val="779595352"/>
      </p:ext>
    </p:extLst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30778</TotalTime>
  <Words>558</Words>
  <Application>Microsoft Office PowerPoint</Application>
  <PresentationFormat>Widescreen</PresentationFormat>
  <Paragraphs>104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VDOE</vt:lpstr>
      <vt:lpstr>Virtual Learning Professional Learning Series</vt:lpstr>
      <vt:lpstr>Presenters</vt:lpstr>
      <vt:lpstr>Virtual Learning in Virginia</vt:lpstr>
      <vt:lpstr>Monitoring Report Updates</vt:lpstr>
      <vt:lpstr>Monitoring Report Updates</vt:lpstr>
      <vt:lpstr>Annual Compliance</vt:lpstr>
      <vt:lpstr>Renewal Process</vt:lpstr>
      <vt:lpstr>Surveys  Provides excellent data and feedback from students and parents.</vt:lpstr>
      <vt:lpstr>PowerPoint Presentation</vt:lpstr>
      <vt:lpstr>Planning Ahead…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CUSTOM TITLE PAGE</dc:title>
  <dc:creator>Timothy Nuthall</dc:creator>
  <cp:lastModifiedBy>Fox, Reginald (DOE)</cp:lastModifiedBy>
  <cp:revision>304</cp:revision>
  <dcterms:created xsi:type="dcterms:W3CDTF">2020-06-29T15:52:04Z</dcterms:created>
  <dcterms:modified xsi:type="dcterms:W3CDTF">2023-09-26T14:52:17Z</dcterms:modified>
</cp:coreProperties>
</file>