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258" r:id="rId2"/>
    <p:sldId id="256" r:id="rId3"/>
    <p:sldId id="257" r:id="rId4"/>
    <p:sldId id="260" r:id="rId5"/>
    <p:sldId id="269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2/13/2024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3414"/>
            <a:ext cx="9144000" cy="3484345"/>
          </a:xfrm>
        </p:spPr>
        <p:txBody>
          <a:bodyPr>
            <a:normAutofit/>
          </a:bodyPr>
          <a:lstStyle/>
          <a:p>
            <a:r>
              <a:rPr lang="es-US" dirty="0"/>
              <a:t>Unidad 6: 
Ascenso y transporte seguros de niños que usan equipos de adaptación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</p:spPr>
        <p:txBody>
          <a:bodyPr/>
          <a:lstStyle/>
          <a:p>
            <a:r>
              <a:rPr lang="es-US" dirty="0"/>
              <a:t>Atención al detalle, paciencia, cuidado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</p:spPr>
        <p:txBody>
          <a:bodyPr/>
          <a:lstStyle/>
          <a:p>
            <a:r>
              <a:rPr lang="es-US" dirty="0"/>
              <a:t>Disposición para hacer preguntas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Uso del elevador y 5 errores a evitar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US" dirty="0"/>
              <a:t>Distracción mientras se maneja el elevador </a:t>
            </a:r>
          </a:p>
          <a:p>
            <a:pPr marL="514350" indent="-514350">
              <a:buAutoNum type="arabicPeriod"/>
            </a:pPr>
            <a:r>
              <a:rPr lang="es-US" dirty="0"/>
              <a:t>Conductores o auxiliares subidos al elevador con el niño</a:t>
            </a:r>
          </a:p>
          <a:p>
            <a:pPr marL="514350" indent="-514350">
              <a:buAutoNum type="arabicPeriod"/>
            </a:pPr>
            <a:r>
              <a:rPr lang="es-US" dirty="0"/>
              <a:t>Niños subidos al elevador de pie</a:t>
            </a:r>
          </a:p>
          <a:p>
            <a:pPr marL="514350" indent="-514350">
              <a:buAutoNum type="arabicPeriod"/>
            </a:pPr>
            <a:r>
              <a:rPr lang="es-US" dirty="0"/>
              <a:t>Joyas colgantes, ropa, cabello largo, que podrían quedar atrapados en la maquinaria del elevador </a:t>
            </a:r>
          </a:p>
          <a:p>
            <a:pPr marL="514350" indent="-514350">
              <a:buAutoNum type="arabicPeriod"/>
            </a:pPr>
            <a:r>
              <a:rPr lang="es-US" dirty="0"/>
              <a:t>Permitir que los niños o adultos no capacitados operen el elevador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0A18-1FC5-5343-B3F4-704A796F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Sujeción para sillas de ruedas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D772-F556-4943-BA7B-A06F147C9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46069" cy="4351338"/>
          </a:xfrm>
        </p:spPr>
        <p:txBody>
          <a:bodyPr>
            <a:normAutofit fontScale="92500" lnSpcReduction="20000"/>
          </a:bodyPr>
          <a:lstStyle/>
          <a:p>
            <a:r>
              <a:rPr lang="es-US" dirty="0"/>
              <a:t>El desafío</a:t>
            </a:r>
          </a:p>
          <a:p>
            <a:pPr lvl="1"/>
            <a:r>
              <a:rPr lang="es-US" dirty="0"/>
              <a:t>Los sistemas de sujeción pueden ser complicados  </a:t>
            </a:r>
          </a:p>
          <a:p>
            <a:pPr marL="1371600" lvl="3" indent="0">
              <a:buNone/>
            </a:pPr>
            <a:r>
              <a:rPr lang="es-US" sz="2200" dirty="0"/>
              <a:t>Las sillas de ruedas vienen en una amplia variedad de diseños, tamaños, pesos</a:t>
            </a:r>
          </a:p>
          <a:p>
            <a:pPr marL="1371600" lvl="3" indent="0">
              <a:buNone/>
            </a:pPr>
            <a:r>
              <a:rPr lang="es-US" sz="2200" dirty="0"/>
              <a:t>Encontrar los puntos de sujeción adecuados puede ser difícil</a:t>
            </a:r>
          </a:p>
          <a:p>
            <a:pPr marL="1371600" lvl="3" indent="0">
              <a:buNone/>
            </a:pPr>
            <a:r>
              <a:rPr lang="es-US" sz="2200" dirty="0"/>
              <a:t>Incluso un pequeño error de sujeción puede resultar en que una silla de ruedas se vuelque</a:t>
            </a:r>
          </a:p>
          <a:p>
            <a:pPr marL="1371600" lvl="3" indent="0">
              <a:buNone/>
            </a:pPr>
            <a:r>
              <a:rPr lang="es-US" sz="2200" dirty="0"/>
              <a:t>Muchos niños han resultado heridos en tales incidentes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46F06-88B9-5F4E-AB28-FF733BC0C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6669" y="1825625"/>
            <a:ext cx="5917131" cy="4351338"/>
          </a:xfrm>
        </p:spPr>
        <p:txBody>
          <a:bodyPr>
            <a:normAutofit fontScale="92500" lnSpcReduction="20000"/>
          </a:bodyPr>
          <a:lstStyle/>
          <a:p>
            <a:r>
              <a:rPr lang="es-US" dirty="0"/>
              <a:t>Consejos de sujeción </a:t>
            </a:r>
          </a:p>
          <a:p>
            <a:pPr lvl="1"/>
            <a:r>
              <a:rPr lang="es-US" dirty="0"/>
              <a:t>Fije las correas a la estructura principal de la silla de ruedas cerca de las uniones soldadas </a:t>
            </a:r>
          </a:p>
          <a:p>
            <a:pPr lvl="1"/>
            <a:r>
              <a:rPr lang="es-US" dirty="0"/>
              <a:t>Nunca las fije a las ruedas o a componentes extraíbles o plegables </a:t>
            </a:r>
          </a:p>
          <a:p>
            <a:pPr lvl="1"/>
            <a:r>
              <a:rPr lang="es-US" dirty="0"/>
              <a:t>Ángulo de 45 grados </a:t>
            </a:r>
          </a:p>
          <a:p>
            <a:pPr lvl="1"/>
            <a:r>
              <a:rPr lang="es-US" dirty="0"/>
              <a:t>Se deben usar los cinturones que van del regazo al hombro </a:t>
            </a:r>
          </a:p>
          <a:p>
            <a:pPr lvl="1"/>
            <a:r>
              <a:rPr lang="es-US" dirty="0"/>
              <a:t>Sensibilidad al abrochar los cinturones </a:t>
            </a:r>
          </a:p>
          <a:p>
            <a:pPr lvl="1"/>
            <a:r>
              <a:rPr lang="es-US" dirty="0"/>
              <a:t>Los niños pueden ayudar</a:t>
            </a:r>
          </a:p>
          <a:p>
            <a:pPr lvl="1"/>
            <a:r>
              <a:rPr lang="es-US" dirty="0"/>
              <a:t>Prueba de sacudida antes de que el autobús se mueva </a:t>
            </a:r>
          </a:p>
          <a:p>
            <a:pPr lvl="1"/>
            <a:r>
              <a:rPr lang="es-US" dirty="0"/>
              <a:t>Verifique la sujeción durante el viaje  </a:t>
            </a:r>
          </a:p>
          <a:p>
            <a:pPr lvl="1"/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9430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Asientos de seguridad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Se deben seguir las instrucciones del fabricante con cuidado </a:t>
            </a:r>
          </a:p>
          <a:p>
            <a:pPr marL="0" indent="0">
              <a:buNone/>
            </a:pPr>
            <a:r>
              <a:rPr lang="es-US" dirty="0"/>
              <a:t>Ajustar los asientos de seguridad en los autobuses escolares de forma adecuada puede ser difícil, pero es esencial </a:t>
            </a:r>
          </a:p>
          <a:p>
            <a:pPr marL="0" indent="0">
              <a:buNone/>
            </a:pPr>
            <a:r>
              <a:rPr lang="es-US" dirty="0"/>
              <a:t>2 personas deben asegurar un asiento de seguridad, una se arrodilla en el asiento de seguridad y la otra ajusta el cinturón </a:t>
            </a:r>
          </a:p>
          <a:p>
            <a:pPr marL="0" indent="0">
              <a:buNone/>
            </a:pPr>
            <a:r>
              <a:rPr lang="es-US" dirty="0"/>
              <a:t>Asegure los asientos antes de recoger a los niños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80"/>
            <a:ext cx="10515600" cy="1325563"/>
          </a:xfrm>
        </p:spPr>
        <p:txBody>
          <a:bodyPr/>
          <a:lstStyle/>
          <a:p>
            <a:r>
              <a:rPr lang="es-US" dirty="0"/>
              <a:t>Conducción con TLC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0"/>
            <a:ext cx="11010499" cy="4906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Los pasajeros vulnerables merecen habilidades de conducción especiales </a:t>
            </a:r>
          </a:p>
          <a:p>
            <a:pPr marL="0" indent="0">
              <a:buNone/>
            </a:pPr>
            <a:r>
              <a:rPr lang="es-US" dirty="0"/>
              <a:t>Los niños que carecen de fuerza y control en la parte superior del cuerpo, o que tienen síndrome de huesos de cristal, pueden sufrir lesiones graves si el autobús golpea un bache demasiado fuerte </a:t>
            </a:r>
          </a:p>
          <a:p>
            <a:pPr marL="0" indent="0">
              <a:buNone/>
            </a:pPr>
            <a:r>
              <a:rPr lang="es-US" dirty="0"/>
              <a:t>Los baches se magnifican en la parte trasera del autobús, efecto catapulta </a:t>
            </a:r>
          </a:p>
          <a:p>
            <a:pPr marL="0" indent="0">
              <a:buNone/>
            </a:pPr>
            <a:r>
              <a:rPr lang="es-US" dirty="0"/>
              <a:t>Los arranques, paradas y vueltas suaves son el signo de un conductor profesional</a:t>
            </a:r>
          </a:p>
          <a:p>
            <a:pPr marL="0" indent="0">
              <a:buNone/>
            </a:pPr>
            <a:r>
              <a:rPr lang="es-US" dirty="0"/>
              <a:t>Las prisas erosionan las habilidades de conducción defensiva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Repaso de la Unidad 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492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US" dirty="0"/>
              <a:t>¿Por qué el ascenso y transporte de niños en sillas de ruedas exigen atención al detalle, paciencia, cuidado y la voluntad de hacer preguntas? </a:t>
            </a:r>
          </a:p>
          <a:p>
            <a:pPr marL="514350" indent="-514350">
              <a:buAutoNum type="arabicPeriod"/>
            </a:pPr>
            <a:r>
              <a:rPr lang="es-US" dirty="0"/>
              <a:t>Describa los procedimientos para el uso seguro del elevador. </a:t>
            </a:r>
          </a:p>
          <a:p>
            <a:pPr marL="514350" indent="-514350">
              <a:buAutoNum type="arabicPeriod"/>
            </a:pPr>
            <a:r>
              <a:rPr lang="es-US" dirty="0"/>
              <a:t>Describa los procedimientos para sujetar una silla de ruedas en un autobús de forma segura.</a:t>
            </a:r>
          </a:p>
          <a:p>
            <a:pPr marL="514350" indent="-514350">
              <a:buAutoNum type="arabicPeriod"/>
            </a:pPr>
            <a:r>
              <a:rPr lang="es-US" dirty="0"/>
              <a:t>Describa cómo sujetar un asiento de seguridad en un asiento de autobús. </a:t>
            </a:r>
          </a:p>
          <a:p>
            <a:pPr marL="514350" indent="-514350">
              <a:buAutoNum type="arabicPeriod"/>
            </a:pPr>
            <a:r>
              <a:rPr lang="es-US" dirty="0"/>
              <a:t>¿Qué es la conducción con TLC y por qué es importante cuando se transporta a niños en sillas de ruedas? </a:t>
            </a:r>
          </a:p>
          <a:p>
            <a:pPr marL="514350" indent="-514350">
              <a:buAutoNum type="arabicPeriod"/>
            </a:pP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218</TotalTime>
  <Words>463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VDOE</vt:lpstr>
      <vt:lpstr>Unidad 6: 
Ascenso y transporte seguros de niños que usan equipos de adaptación </vt:lpstr>
      <vt:lpstr>Atención al detalle, paciencia, cuidado </vt:lpstr>
      <vt:lpstr>Uso del elevador y 5 errores a evitar</vt:lpstr>
      <vt:lpstr>Sujeción para sillas de ruedas </vt:lpstr>
      <vt:lpstr>Asientos de seguridad </vt:lpstr>
      <vt:lpstr>Conducción con TLC </vt:lpstr>
      <vt:lpstr>Repaso de la Unidad 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 ES UNA PÁGINA DE TÍTULO PERSONALIZADA</dc:title>
  <dc:creator>Timothy Nuthall</dc:creator>
  <cp:lastModifiedBy>Johnson, Jackie (DOE)</cp:lastModifiedBy>
  <cp:revision>29</cp:revision>
  <dcterms:created xsi:type="dcterms:W3CDTF">2020-06-29T15:52:04Z</dcterms:created>
  <dcterms:modified xsi:type="dcterms:W3CDTF">2024-02-13T17:16:34Z</dcterms:modified>
</cp:coreProperties>
</file>