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7" r:id="rId2"/>
    <p:sldId id="298" r:id="rId3"/>
    <p:sldId id="310" r:id="rId4"/>
    <p:sldId id="316" r:id="rId5"/>
    <p:sldId id="315" r:id="rId6"/>
    <p:sldId id="313" r:id="rId7"/>
    <p:sldId id="322" r:id="rId8"/>
    <p:sldId id="314" r:id="rId9"/>
    <p:sldId id="318" r:id="rId10"/>
    <p:sldId id="308" r:id="rId11"/>
    <p:sldId id="320" r:id="rId12"/>
    <p:sldId id="312" r:id="rId13"/>
    <p:sldId id="321" r:id="rId14"/>
    <p:sldId id="319" r:id="rId15"/>
    <p:sldId id="311" r:id="rId16"/>
    <p:sldId id="295" r:id="rId17"/>
    <p:sldId id="296"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84852" autoAdjust="0"/>
  </p:normalViewPr>
  <p:slideViewPr>
    <p:cSldViewPr>
      <p:cViewPr varScale="1">
        <p:scale>
          <a:sx n="163" d="100"/>
          <a:sy n="163" d="100"/>
        </p:scale>
        <p:origin x="150" y="192"/>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2/13/2024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99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www.doe.virginia.gov/" TargetMode="External"/><Relationship Id="rId2" Type="http://schemas.openxmlformats.org/officeDocument/2006/relationships/hyperlink" Target="mailto:Jackie.Johnson@doe.virginia.gov" TargetMode="Externa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dirty="0"/>
              <a:t>Autobús escolar de actividades multifuncional</a:t>
            </a:r>
          </a:p>
        </p:txBody>
      </p:sp>
      <p:sp>
        <p:nvSpPr>
          <p:cNvPr id="3" name="Subtitle 2"/>
          <p:cNvSpPr>
            <a:spLocks noGrp="1"/>
          </p:cNvSpPr>
          <p:nvPr>
            <p:ph type="subTitle" idx="1"/>
          </p:nvPr>
        </p:nvSpPr>
        <p:spPr/>
        <p:txBody>
          <a:bodyPr>
            <a:normAutofit lnSpcReduction="10000"/>
          </a:bodyPr>
          <a:lstStyle/>
          <a:p>
            <a:r>
              <a:rPr lang="es-US" dirty="0"/>
              <a:t>UNIDAD L </a:t>
            </a:r>
          </a:p>
        </p:txBody>
      </p:sp>
    </p:spTree>
    <p:extLst>
      <p:ext uri="{BB962C8B-B14F-4D97-AF65-F5344CB8AC3E}">
        <p14:creationId xmlns:p14="http://schemas.microsoft.com/office/powerpoint/2010/main" val="239790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dirty="0"/>
              <a:t>Autobús escolar de actividades multifuncional</a:t>
            </a:r>
          </a:p>
        </p:txBody>
      </p:sp>
      <p:sp>
        <p:nvSpPr>
          <p:cNvPr id="3" name="TextBox 2">
            <a:extLst>
              <a:ext uri="{FF2B5EF4-FFF2-40B4-BE49-F238E27FC236}">
                <a16:creationId xmlns:a16="http://schemas.microsoft.com/office/drawing/2014/main" id="{032D66EA-04EB-17D1-8F76-51E1DB8ECD29}"/>
              </a:ext>
            </a:extLst>
          </p:cNvPr>
          <p:cNvSpPr txBox="1"/>
          <p:nvPr/>
        </p:nvSpPr>
        <p:spPr>
          <a:xfrm>
            <a:off x="381000" y="1164788"/>
            <a:ext cx="4572000" cy="3046988"/>
          </a:xfrm>
          <a:prstGeom prst="rect">
            <a:avLst/>
          </a:prstGeom>
          <a:noFill/>
        </p:spPr>
        <p:txBody>
          <a:bodyPr wrap="square" rtlCol="0">
            <a:spAutoFit/>
          </a:bodyPr>
          <a:lstStyle/>
          <a:p>
            <a:r>
              <a:rPr lang="es-US" sz="1600" dirty="0"/>
              <a:t>La distancia de parada consiste en el tiempo de percepción, la distancia de reacción y la distancia de frenado. </a:t>
            </a:r>
          </a:p>
          <a:p>
            <a:r>
              <a:rPr lang="es-US" sz="1600" dirty="0"/>
              <a:t>El tiempo de percepción es el tiempo que le toma reconocer un peligro. La distancia de reacción es la distancia que recorre el vehículo entre el momento en que reconoce un problema y el momento en que aplica los frenos. </a:t>
            </a:r>
          </a:p>
          <a:p>
            <a:r>
              <a:rPr lang="es-US" sz="1600" dirty="0"/>
              <a:t>La distancia de frenado es la distancia que recorre su vehículo después de aplicar los frenos</a:t>
            </a:r>
          </a:p>
          <a:p>
            <a:r>
              <a:rPr lang="es-US" sz="1600" dirty="0"/>
              <a:t>El clima, la visibilidad y la velocidad también jugarán un papel importante en la distancia de detención.  </a:t>
            </a:r>
          </a:p>
        </p:txBody>
      </p:sp>
      <p:pic>
        <p:nvPicPr>
          <p:cNvPr id="11" name="Picture 10">
            <a:extLst>
              <a:ext uri="{FF2B5EF4-FFF2-40B4-BE49-F238E27FC236}">
                <a16:creationId xmlns:a16="http://schemas.microsoft.com/office/drawing/2014/main" id="{F03D47C1-428F-5E9B-A736-6DE0EA1A843F}"/>
              </a:ext>
            </a:extLst>
          </p:cNvPr>
          <p:cNvPicPr>
            <a:picLocks noChangeAspect="1"/>
          </p:cNvPicPr>
          <p:nvPr/>
        </p:nvPicPr>
        <p:blipFill>
          <a:blip r:embed="rId2"/>
          <a:stretch>
            <a:fillRect/>
          </a:stretch>
        </p:blipFill>
        <p:spPr>
          <a:xfrm>
            <a:off x="5105400" y="1071323"/>
            <a:ext cx="3505200" cy="3000854"/>
          </a:xfrm>
          <a:prstGeom prst="rect">
            <a:avLst/>
          </a:prstGeom>
        </p:spPr>
      </p:pic>
    </p:spTree>
    <p:extLst>
      <p:ext uri="{BB962C8B-B14F-4D97-AF65-F5344CB8AC3E}">
        <p14:creationId xmlns:p14="http://schemas.microsoft.com/office/powerpoint/2010/main" val="252434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dirty="0"/>
              <a:t>Autobús escolar de actividades multifuncional</a:t>
            </a:r>
          </a:p>
        </p:txBody>
      </p:sp>
      <p:sp>
        <p:nvSpPr>
          <p:cNvPr id="3" name="TextBox 2">
            <a:extLst>
              <a:ext uri="{FF2B5EF4-FFF2-40B4-BE49-F238E27FC236}">
                <a16:creationId xmlns:a16="http://schemas.microsoft.com/office/drawing/2014/main" id="{B07375AF-BC9F-2C8F-844A-7044B0E21312}"/>
              </a:ext>
            </a:extLst>
          </p:cNvPr>
          <p:cNvSpPr txBox="1"/>
          <p:nvPr/>
        </p:nvSpPr>
        <p:spPr>
          <a:xfrm>
            <a:off x="609600" y="1257429"/>
            <a:ext cx="3733800" cy="1754326"/>
          </a:xfrm>
          <a:prstGeom prst="rect">
            <a:avLst/>
          </a:prstGeom>
          <a:noFill/>
        </p:spPr>
        <p:txBody>
          <a:bodyPr wrap="square" rtlCol="0">
            <a:spAutoFit/>
          </a:bodyPr>
          <a:lstStyle/>
          <a:p>
            <a:r>
              <a:rPr lang="es-US" dirty="0"/>
              <a:t>Debido a que no puede ver todo detrás de su vehículo, debe evitar retroceder cuando sea posible. Si debe retroceder, debe usar espejos y retroceder lentamente, girando hacia el lado del conductor, siempre que sea posible</a:t>
            </a:r>
          </a:p>
        </p:txBody>
      </p:sp>
      <p:pic>
        <p:nvPicPr>
          <p:cNvPr id="11" name="Picture 10">
            <a:extLst>
              <a:ext uri="{FF2B5EF4-FFF2-40B4-BE49-F238E27FC236}">
                <a16:creationId xmlns:a16="http://schemas.microsoft.com/office/drawing/2014/main" id="{08794E6A-20CC-4A6C-CAC9-DCEB55584860}"/>
              </a:ext>
            </a:extLst>
          </p:cNvPr>
          <p:cNvPicPr>
            <a:picLocks noChangeAspect="1"/>
          </p:cNvPicPr>
          <p:nvPr/>
        </p:nvPicPr>
        <p:blipFill>
          <a:blip r:embed="rId2"/>
          <a:stretch>
            <a:fillRect/>
          </a:stretch>
        </p:blipFill>
        <p:spPr>
          <a:xfrm>
            <a:off x="5105400" y="1123950"/>
            <a:ext cx="3162168" cy="2286002"/>
          </a:xfrm>
          <a:prstGeom prst="rect">
            <a:avLst/>
          </a:prstGeom>
        </p:spPr>
      </p:pic>
    </p:spTree>
    <p:extLst>
      <p:ext uri="{BB962C8B-B14F-4D97-AF65-F5344CB8AC3E}">
        <p14:creationId xmlns:p14="http://schemas.microsoft.com/office/powerpoint/2010/main" val="106959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dirty="0"/>
              <a:t>Autobús escolar de actividades multifuncional</a:t>
            </a:r>
          </a:p>
        </p:txBody>
      </p:sp>
      <p:pic>
        <p:nvPicPr>
          <p:cNvPr id="5" name="Content Placeholder 4" descr="A road with a sign on it&#10;&#10;Description automatically generated with low confidence">
            <a:extLst>
              <a:ext uri="{FF2B5EF4-FFF2-40B4-BE49-F238E27FC236}">
                <a16:creationId xmlns:a16="http://schemas.microsoft.com/office/drawing/2014/main" id="{ABBF9A7C-C703-2E8F-76E4-2C00ECCEA1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1" y="1247775"/>
            <a:ext cx="4419599" cy="2647950"/>
          </a:xfrm>
        </p:spPr>
      </p:pic>
      <p:sp>
        <p:nvSpPr>
          <p:cNvPr id="3" name="TextBox 2">
            <a:extLst>
              <a:ext uri="{FF2B5EF4-FFF2-40B4-BE49-F238E27FC236}">
                <a16:creationId xmlns:a16="http://schemas.microsoft.com/office/drawing/2014/main" id="{3E4F287A-A70B-F529-9F93-F462853FC148}"/>
              </a:ext>
            </a:extLst>
          </p:cNvPr>
          <p:cNvSpPr txBox="1"/>
          <p:nvPr/>
        </p:nvSpPr>
        <p:spPr>
          <a:xfrm>
            <a:off x="4724400" y="971550"/>
            <a:ext cx="4114800" cy="3416320"/>
          </a:xfrm>
          <a:prstGeom prst="rect">
            <a:avLst/>
          </a:prstGeom>
          <a:noFill/>
        </p:spPr>
        <p:txBody>
          <a:bodyPr wrap="square" rtlCol="0">
            <a:spAutoFit/>
          </a:bodyPr>
          <a:lstStyle/>
          <a:p>
            <a:r>
              <a:rPr lang="es-US" dirty="0"/>
              <a:t>CONOZCA EL TAMAÑO DE SU AUTOBÚS</a:t>
            </a:r>
          </a:p>
          <a:p>
            <a:r>
              <a:rPr lang="es-US" dirty="0"/>
              <a:t>Si su vehículo no cabrá, ¡no se comprometa! Antes de cruzar, asegúrese de que haya espacio para librar completamente las vías sin detenerse. Los trenes sobresalen de las vías. Deje al menos 15 pies entre la parte delantera y trasera de su vehículo y el riel más cercano. Nunca se detenga en las vías. Las alturas de las vías varían. Si conduce un vehículo con espacio libre bajo, tenga en cuenta los cruces elevados.</a:t>
            </a:r>
          </a:p>
        </p:txBody>
      </p:sp>
    </p:spTree>
    <p:extLst>
      <p:ext uri="{BB962C8B-B14F-4D97-AF65-F5344CB8AC3E}">
        <p14:creationId xmlns:p14="http://schemas.microsoft.com/office/powerpoint/2010/main" val="364357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700" dirty="0"/>
              <a:t>Autobús escolar de actividades multifuncional</a:t>
            </a:r>
          </a:p>
        </p:txBody>
      </p:sp>
    </p:spTree>
    <p:extLst>
      <p:ext uri="{BB962C8B-B14F-4D97-AF65-F5344CB8AC3E}">
        <p14:creationId xmlns:p14="http://schemas.microsoft.com/office/powerpoint/2010/main" val="298103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dirty="0"/>
              <a:t>Autobús escolar de actividades multifuncional</a:t>
            </a:r>
          </a:p>
        </p:txBody>
      </p:sp>
      <p:sp>
        <p:nvSpPr>
          <p:cNvPr id="3" name="Content Placeholder 2"/>
          <p:cNvSpPr>
            <a:spLocks noGrp="1"/>
          </p:cNvSpPr>
          <p:nvPr>
            <p:ph idx="1"/>
          </p:nvPr>
        </p:nvSpPr>
        <p:spPr/>
        <p:txBody>
          <a:bodyPr/>
          <a:lstStyle/>
          <a:p>
            <a:endParaRPr lang="es-US" dirty="0"/>
          </a:p>
        </p:txBody>
      </p:sp>
    </p:spTree>
    <p:extLst>
      <p:ext uri="{BB962C8B-B14F-4D97-AF65-F5344CB8AC3E}">
        <p14:creationId xmlns:p14="http://schemas.microsoft.com/office/powerpoint/2010/main" val="401906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700" dirty="0"/>
              <a:t>Autobús escolar de actividades multifuncional</a:t>
            </a:r>
          </a:p>
        </p:txBody>
      </p:sp>
      <p:sp>
        <p:nvSpPr>
          <p:cNvPr id="4" name="Content Placeholder 3">
            <a:extLst>
              <a:ext uri="{FF2B5EF4-FFF2-40B4-BE49-F238E27FC236}">
                <a16:creationId xmlns:a16="http://schemas.microsoft.com/office/drawing/2014/main" id="{BEBF1CB2-5A41-3F42-F753-131272053A4B}"/>
              </a:ext>
            </a:extLst>
          </p:cNvPr>
          <p:cNvSpPr>
            <a:spLocks noGrp="1"/>
          </p:cNvSpPr>
          <p:nvPr>
            <p:ph idx="1"/>
          </p:nvPr>
        </p:nvSpPr>
        <p:spPr/>
        <p:txBody>
          <a:bodyPr/>
          <a:lstStyle/>
          <a:p>
            <a:endParaRPr lang="es-US"/>
          </a:p>
        </p:txBody>
      </p:sp>
    </p:spTree>
    <p:extLst>
      <p:ext uri="{BB962C8B-B14F-4D97-AF65-F5344CB8AC3E}">
        <p14:creationId xmlns:p14="http://schemas.microsoft.com/office/powerpoint/2010/main" val="174081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Conéctese con VDOE</a:t>
            </a:r>
          </a:p>
        </p:txBody>
      </p:sp>
      <p:sp>
        <p:nvSpPr>
          <p:cNvPr id="3" name="Content Placeholder 2"/>
          <p:cNvSpPr>
            <a:spLocks noGrp="1"/>
          </p:cNvSpPr>
          <p:nvPr>
            <p:ph idx="1"/>
          </p:nvPr>
        </p:nvSpPr>
        <p:spPr>
          <a:xfrm>
            <a:off x="4114800" y="1200151"/>
            <a:ext cx="4953000" cy="3124199"/>
          </a:xfrm>
        </p:spPr>
        <p:txBody>
          <a:bodyPr/>
          <a:lstStyle/>
          <a:p>
            <a:pPr marL="0" indent="0">
              <a:buNone/>
            </a:pPr>
            <a:r>
              <a:rPr lang="nl-NL" dirty="0"/>
              <a:t>Twitter: @VDOE_News
Facebook: @VDOENews</a:t>
            </a:r>
          </a:p>
          <a:p>
            <a:pPr marL="0" indent="0">
              <a:buNone/>
            </a:pPr>
            <a:r>
              <a:rPr lang="nl-NL" sz="3000" b="1" dirty="0"/>
              <a:t>#VAis4Learners #EdEquityVA</a:t>
            </a:r>
            <a:endParaRPr lang="es-US" sz="3000" dirty="0"/>
          </a:p>
        </p:txBody>
      </p:sp>
      <p:grpSp>
        <p:nvGrpSpPr>
          <p:cNvPr id="4" name="Group 3" title="social media logos: Twitter, Facebook, and LinkedIn"/>
          <p:cNvGrpSpPr/>
          <p:nvPr/>
        </p:nvGrpSpPr>
        <p:grpSpPr>
          <a:xfrm>
            <a:off x="4190999" y="3105150"/>
            <a:ext cx="2995071" cy="875260"/>
            <a:chOff x="2235200" y="5089418"/>
            <a:chExt cx="5791200" cy="1692383"/>
          </a:xfrm>
        </p:grpSpPr>
        <p:pic>
          <p:nvPicPr>
            <p:cNvPr id="5" name="Picture 4" title="twitter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6" name="Picture 5" title="LinkedI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7" name="Picture 6" title="facebook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68724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Información de contacto</a:t>
            </a:r>
          </a:p>
        </p:txBody>
      </p:sp>
      <p:sp>
        <p:nvSpPr>
          <p:cNvPr id="3" name="Content Placeholder 2"/>
          <p:cNvSpPr>
            <a:spLocks noGrp="1"/>
          </p:cNvSpPr>
          <p:nvPr>
            <p:ph idx="1"/>
          </p:nvPr>
        </p:nvSpPr>
        <p:spPr>
          <a:xfrm>
            <a:off x="3810000" y="971551"/>
            <a:ext cx="5334000" cy="2743200"/>
          </a:xfrm>
        </p:spPr>
        <p:txBody>
          <a:bodyPr>
            <a:normAutofit fontScale="92500"/>
          </a:bodyPr>
          <a:lstStyle/>
          <a:p>
            <a:pPr marL="0" indent="0">
              <a:buNone/>
            </a:pPr>
            <a:r>
              <a:rPr lang="nl-NL" dirty="0">
                <a:hlinkClick r:id="rId2"/>
              </a:rPr>
              <a:t>Jackie.Johnson@doe.virginia.gov</a:t>
            </a:r>
            <a:endParaRPr lang="nl-NL" dirty="0"/>
          </a:p>
          <a:p>
            <a:pPr marL="0" indent="0">
              <a:buNone/>
            </a:pPr>
            <a:r>
              <a:rPr lang="nl-NL" dirty="0">
                <a:hlinkClick r:id="rId3"/>
              </a:rPr>
              <a:t>www.doe.virginia.gov</a:t>
            </a:r>
            <a:r>
              <a:rPr lang="nl-NL" dirty="0"/>
              <a:t> </a:t>
            </a:r>
          </a:p>
          <a:p>
            <a:pPr marL="0" indent="0">
              <a:buNone/>
            </a:pPr>
            <a:r>
              <a:rPr lang="nl-NL" dirty="0"/>
              <a:t>Twitter: @VDOE_News
Facebook: @VDOENews</a:t>
            </a:r>
          </a:p>
          <a:p>
            <a:pPr marL="0" indent="0">
              <a:buNone/>
            </a:pPr>
            <a:r>
              <a:rPr lang="nl-NL" sz="3000" b="1" dirty="0"/>
              <a:t>#VAis4Learners #EdEquityVA</a:t>
            </a:r>
            <a:endParaRPr lang="es-US" sz="3000" dirty="0"/>
          </a:p>
        </p:txBody>
      </p:sp>
      <p:grpSp>
        <p:nvGrpSpPr>
          <p:cNvPr id="8" name="Group 7" title="social media logos: Twitter, Facebook, and LinkedIn"/>
          <p:cNvGrpSpPr/>
          <p:nvPr/>
        </p:nvGrpSpPr>
        <p:grpSpPr>
          <a:xfrm>
            <a:off x="4211952" y="3679657"/>
            <a:ext cx="2236892" cy="653695"/>
            <a:chOff x="2235200" y="5089418"/>
            <a:chExt cx="5791200" cy="1692383"/>
          </a:xfrm>
        </p:grpSpPr>
        <p:pic>
          <p:nvPicPr>
            <p:cNvPr id="9" name="Picture 8" title="twitter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10" name="Picture 9" title="LinkedIn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11" name="Picture 10" title="facebook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370234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700" dirty="0"/>
              <a:t>Autobús escolar de actividades multifuncional</a:t>
            </a:r>
          </a:p>
        </p:txBody>
      </p:sp>
      <p:pic>
        <p:nvPicPr>
          <p:cNvPr id="5" name="Content Placeholder 4" descr="A picture containing outdoor, sky, tree, transport">
            <a:extLst>
              <a:ext uri="{FF2B5EF4-FFF2-40B4-BE49-F238E27FC236}">
                <a16:creationId xmlns:a16="http://schemas.microsoft.com/office/drawing/2014/main" id="{4948BB06-817E-85BB-0300-5A78459821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47750"/>
            <a:ext cx="4171467" cy="3124200"/>
          </a:xfrm>
        </p:spPr>
      </p:pic>
      <p:sp>
        <p:nvSpPr>
          <p:cNvPr id="6" name="TextBox 5">
            <a:extLst>
              <a:ext uri="{FF2B5EF4-FFF2-40B4-BE49-F238E27FC236}">
                <a16:creationId xmlns:a16="http://schemas.microsoft.com/office/drawing/2014/main" id="{EC7788BD-5B94-352C-6EE6-86DEFFA1F665}"/>
              </a:ext>
            </a:extLst>
          </p:cNvPr>
          <p:cNvSpPr txBox="1"/>
          <p:nvPr/>
        </p:nvSpPr>
        <p:spPr>
          <a:xfrm>
            <a:off x="4724400" y="1200150"/>
            <a:ext cx="3886200" cy="3139321"/>
          </a:xfrm>
          <a:prstGeom prst="rect">
            <a:avLst/>
          </a:prstGeom>
          <a:noFill/>
        </p:spPr>
        <p:txBody>
          <a:bodyPr wrap="square" rtlCol="0">
            <a:spAutoFit/>
          </a:bodyPr>
          <a:lstStyle/>
          <a:p>
            <a:r>
              <a:rPr lang="es-US" dirty="0"/>
              <a:t>Los usos aprobados incluyen: eventos deportivos, excursiones, actividades que no sean del hogar a la escuela/de la escuela al hogar. Si la capacidad de pasajeros es de 16 años o más, se requiere una CDL con una certificación P, se requiere ELDT y el vehículo debe cumplir con las normas de autobuses escolares de FMVSS y las especificaciones de VDOE. </a:t>
            </a:r>
          </a:p>
          <a:p>
            <a:endParaRPr lang="es-US" dirty="0"/>
          </a:p>
        </p:txBody>
      </p:sp>
    </p:spTree>
    <p:extLst>
      <p:ext uri="{BB962C8B-B14F-4D97-AF65-F5344CB8AC3E}">
        <p14:creationId xmlns:p14="http://schemas.microsoft.com/office/powerpoint/2010/main" val="134494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700" dirty="0"/>
              <a:t>Autobús escolar de actividades multifuncional</a:t>
            </a:r>
          </a:p>
        </p:txBody>
      </p:sp>
      <p:pic>
        <p:nvPicPr>
          <p:cNvPr id="5" name="Content Placeholder 4" descr="A picture containing road, transport, van, bus">
            <a:extLst>
              <a:ext uri="{FF2B5EF4-FFF2-40B4-BE49-F238E27FC236}">
                <a16:creationId xmlns:a16="http://schemas.microsoft.com/office/drawing/2014/main" id="{876A9CAD-6154-267D-4E48-78F16B224C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9253" y="1047750"/>
            <a:ext cx="4514850" cy="2257425"/>
          </a:xfrm>
        </p:spPr>
      </p:pic>
      <p:sp>
        <p:nvSpPr>
          <p:cNvPr id="7" name="TextBox 6">
            <a:extLst>
              <a:ext uri="{FF2B5EF4-FFF2-40B4-BE49-F238E27FC236}">
                <a16:creationId xmlns:a16="http://schemas.microsoft.com/office/drawing/2014/main" id="{A861D930-268A-E3B5-40F4-A8582F8EE28A}"/>
              </a:ext>
            </a:extLst>
          </p:cNvPr>
          <p:cNvSpPr txBox="1"/>
          <p:nvPr/>
        </p:nvSpPr>
        <p:spPr>
          <a:xfrm>
            <a:off x="381000" y="1123950"/>
            <a:ext cx="4343400" cy="2862322"/>
          </a:xfrm>
          <a:prstGeom prst="rect">
            <a:avLst/>
          </a:prstGeom>
          <a:noFill/>
        </p:spPr>
        <p:txBody>
          <a:bodyPr wrap="square" rtlCol="0">
            <a:spAutoFit/>
          </a:bodyPr>
          <a:lstStyle/>
          <a:p>
            <a:r>
              <a:rPr lang="es-US" dirty="0"/>
              <a:t>El autobús de actividades no es un autobús escolar amarillo; no está equipado con luces de advertencia para estudiantes, y no está equipado con un brazo de cruce o un brazo de parada. Si la capacidad de pasajeros es de 11 a 15 pasajeros, no se requiere una CDL. Use la capacitación de VDOE MFSAB aplicable y el autobús debe cumplir con las normas de autobuses escolares de FMVSS y las especificaciones de VDOE.</a:t>
            </a:r>
          </a:p>
        </p:txBody>
      </p:sp>
    </p:spTree>
    <p:extLst>
      <p:ext uri="{BB962C8B-B14F-4D97-AF65-F5344CB8AC3E}">
        <p14:creationId xmlns:p14="http://schemas.microsoft.com/office/powerpoint/2010/main" val="47841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AUTOBÚS ESCOLAR TIPO A </a:t>
            </a:r>
          </a:p>
        </p:txBody>
      </p:sp>
      <p:pic>
        <p:nvPicPr>
          <p:cNvPr id="5" name="Content Placeholder 4">
            <a:extLst>
              <a:ext uri="{FF2B5EF4-FFF2-40B4-BE49-F238E27FC236}">
                <a16:creationId xmlns:a16="http://schemas.microsoft.com/office/drawing/2014/main" id="{876A9CAD-6154-267D-4E48-78F16B224C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83012" y="1123950"/>
            <a:ext cx="3479988" cy="2257425"/>
          </a:xfrm>
        </p:spPr>
      </p:pic>
      <p:sp>
        <p:nvSpPr>
          <p:cNvPr id="7" name="TextBox 6">
            <a:extLst>
              <a:ext uri="{FF2B5EF4-FFF2-40B4-BE49-F238E27FC236}">
                <a16:creationId xmlns:a16="http://schemas.microsoft.com/office/drawing/2014/main" id="{A861D930-268A-E3B5-40F4-A8582F8EE28A}"/>
              </a:ext>
            </a:extLst>
          </p:cNvPr>
          <p:cNvSpPr txBox="1"/>
          <p:nvPr/>
        </p:nvSpPr>
        <p:spPr>
          <a:xfrm>
            <a:off x="381000" y="1123950"/>
            <a:ext cx="4343400" cy="3416320"/>
          </a:xfrm>
          <a:prstGeom prst="rect">
            <a:avLst/>
          </a:prstGeom>
          <a:noFill/>
        </p:spPr>
        <p:txBody>
          <a:bodyPr wrap="square" rtlCol="0">
            <a:spAutoFit/>
          </a:bodyPr>
          <a:lstStyle/>
          <a:p>
            <a:r>
              <a:rPr lang="es-US" dirty="0"/>
              <a:t>El autobús escolar tipo A está aprobado para TODO el transporte estudiantil. 16 pasajeros y más, este autobús es National School Bus Yellow (autobús escolar nacional amarillo), está equipado con luces de advertencia para estudiantes, un brazo de parada y un brazo de cruce. Se requiere una CDL con certificaciones P y S, se requiere ELDT y el vehículo debe cumplir con las normas de autobuses escolares de FMVSS y las especificaciones de VDOE. </a:t>
            </a:r>
          </a:p>
          <a:p>
            <a:r>
              <a:rPr lang="es-US" dirty="0"/>
              <a:t> </a:t>
            </a:r>
          </a:p>
        </p:txBody>
      </p:sp>
    </p:spTree>
    <p:extLst>
      <p:ext uri="{BB962C8B-B14F-4D97-AF65-F5344CB8AC3E}">
        <p14:creationId xmlns:p14="http://schemas.microsoft.com/office/powerpoint/2010/main" val="313933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Autobús escolar tipo A </a:t>
            </a:r>
          </a:p>
        </p:txBody>
      </p:sp>
      <p:pic>
        <p:nvPicPr>
          <p:cNvPr id="1026" name="Picture 2">
            <a:extLst>
              <a:ext uri="{FF2B5EF4-FFF2-40B4-BE49-F238E27FC236}">
                <a16:creationId xmlns:a16="http://schemas.microsoft.com/office/drawing/2014/main" id="{BA5E278A-4FC5-0DED-A70E-01E247C59F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170498"/>
            <a:ext cx="2971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46C3ACC-27F1-649F-E853-A600E6696922}"/>
              </a:ext>
            </a:extLst>
          </p:cNvPr>
          <p:cNvSpPr txBox="1"/>
          <p:nvPr/>
        </p:nvSpPr>
        <p:spPr>
          <a:xfrm>
            <a:off x="3200400" y="906542"/>
            <a:ext cx="5791200" cy="35702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600" b="0" i="0" u="none" strike="noStrike" kern="1200" cap="none" spc="0" normalizeH="0" baseline="0" noProof="0" dirty="0">
                <a:ln>
                  <a:noFill/>
                </a:ln>
                <a:solidFill>
                  <a:prstClr val="black"/>
                </a:solidFill>
                <a:effectLst/>
                <a:uLnTx/>
                <a:uFillTx/>
                <a:latin typeface="Calibri"/>
                <a:ea typeface="+mn-ea"/>
                <a:cs typeface="+mn-cs"/>
              </a:rPr>
              <a:t>Si el autobús escolar tipo A está diseñado para transportar de 11 a 15 pasajeros, no se requiere una CDL, sin embargo, se requiere una certificación S en la licencia de conducir estándar. Los conductores deben estar capacitados según el plan de estudios para conductor de autobús escolar 8VAC20-70-350 VDOE. El vehículo debe cumplir con las normas de </a:t>
            </a:r>
            <a:r>
              <a:rPr lang="es-US" sz="1600" dirty="0">
                <a:solidFill>
                  <a:prstClr val="black"/>
                </a:solidFill>
                <a:latin typeface="Calibri"/>
              </a:rPr>
              <a:t>autobuses</a:t>
            </a:r>
            <a:r>
              <a:rPr kumimoji="0" lang="es-US" sz="1600" b="0" i="0" u="none" strike="noStrike" kern="1200" cap="none" spc="0" normalizeH="0" baseline="0" noProof="0" dirty="0">
                <a:ln>
                  <a:noFill/>
                </a:ln>
                <a:solidFill>
                  <a:prstClr val="black"/>
                </a:solidFill>
                <a:effectLst/>
                <a:uLnTx/>
                <a:uFillTx/>
                <a:latin typeface="Calibri"/>
                <a:ea typeface="+mn-ea"/>
                <a:cs typeface="+mn-cs"/>
              </a:rPr>
              <a:t> escolares de FMVSS y las especificaciones de VDOE.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600" dirty="0">
                <a:solidFill>
                  <a:prstClr val="black"/>
                </a:solidFill>
                <a:latin typeface="Calibri"/>
              </a:rPr>
              <a:t>Si el vehículo tiene 10 pasajeros o menos, se requiere una licencia estándar con una certificación S. Los conductores deben estar capacitados según el plan de estudios para conductor de autobús escolar 8VAC20-70-350 VDOE. El vehículo no está sujeto a las normas de autobuses escolares de FMVSS ni a las </a:t>
            </a:r>
            <a:br>
              <a:rPr lang="es-US" sz="1600" dirty="0">
                <a:solidFill>
                  <a:prstClr val="black"/>
                </a:solidFill>
                <a:latin typeface="Calibri"/>
              </a:rPr>
            </a:br>
            <a:r>
              <a:rPr lang="es-US" sz="1600" dirty="0">
                <a:solidFill>
                  <a:prstClr val="black"/>
                </a:solidFill>
                <a:latin typeface="Calibri"/>
              </a:rPr>
              <a:t>especificaciones de VDOE</a:t>
            </a:r>
            <a:r>
              <a:rPr lang="es-US" dirty="0">
                <a:solidFill>
                  <a:prstClr val="black"/>
                </a:solidFill>
                <a:latin typeface="Calibri"/>
              </a:rPr>
              <a:t>. </a:t>
            </a:r>
            <a:endParaRPr kumimoji="0" lang="es-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72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dirty="0"/>
              <a:t>Autobús escolar de actividades multifuncional</a:t>
            </a:r>
          </a:p>
        </p:txBody>
      </p:sp>
      <p:pic>
        <p:nvPicPr>
          <p:cNvPr id="5" name="Content Placeholder 4" descr="Graphical user interface">
            <a:extLst>
              <a:ext uri="{FF2B5EF4-FFF2-40B4-BE49-F238E27FC236}">
                <a16:creationId xmlns:a16="http://schemas.microsoft.com/office/drawing/2014/main" id="{E0AFAE03-1037-E760-3345-13ACDE747D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2200" y="1047750"/>
            <a:ext cx="2638793" cy="2248214"/>
          </a:xfrm>
        </p:spPr>
      </p:pic>
      <p:sp>
        <p:nvSpPr>
          <p:cNvPr id="3" name="TextBox 2">
            <a:extLst>
              <a:ext uri="{FF2B5EF4-FFF2-40B4-BE49-F238E27FC236}">
                <a16:creationId xmlns:a16="http://schemas.microsoft.com/office/drawing/2014/main" id="{2A12393B-4AFA-BA3F-02FB-F65B4AE3BD55}"/>
              </a:ext>
            </a:extLst>
          </p:cNvPr>
          <p:cNvSpPr txBox="1"/>
          <p:nvPr/>
        </p:nvSpPr>
        <p:spPr>
          <a:xfrm>
            <a:off x="533400" y="1200150"/>
            <a:ext cx="4495800" cy="2308324"/>
          </a:xfrm>
          <a:prstGeom prst="rect">
            <a:avLst/>
          </a:prstGeom>
          <a:noFill/>
        </p:spPr>
        <p:txBody>
          <a:bodyPr wrap="square" rtlCol="0">
            <a:spAutoFit/>
          </a:bodyPr>
          <a:lstStyle/>
          <a:p>
            <a:r>
              <a:rPr lang="es-US" dirty="0"/>
              <a:t>Antes y después de conducir, siempre debe realizar una revisión ANTES del viaje y DESPUÉS del viaje. </a:t>
            </a:r>
          </a:p>
          <a:p>
            <a:r>
              <a:rPr lang="es-US" dirty="0"/>
              <a:t>La inspección antes del viaje consistirá en inspeccionar el vehículo en busca de defectos. </a:t>
            </a:r>
          </a:p>
          <a:p>
            <a:r>
              <a:rPr lang="es-US" dirty="0"/>
              <a:t>La inspección después del viaje también consistirá en inspeccionar el vehículo en busca de defectos y le dará la oportunidad de verificar si hay pasajeros dormidos o artículos olvidados. </a:t>
            </a:r>
          </a:p>
        </p:txBody>
      </p:sp>
    </p:spTree>
    <p:extLst>
      <p:ext uri="{BB962C8B-B14F-4D97-AF65-F5344CB8AC3E}">
        <p14:creationId xmlns:p14="http://schemas.microsoft.com/office/powerpoint/2010/main" val="384170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dirty="0"/>
              <a:t>Autobús escolar de actividades multifuncional</a:t>
            </a:r>
          </a:p>
        </p:txBody>
      </p:sp>
      <p:pic>
        <p:nvPicPr>
          <p:cNvPr id="5" name="Content Placeholder 4" descr="First aid kit with solid fill">
            <a:extLst>
              <a:ext uri="{FF2B5EF4-FFF2-40B4-BE49-F238E27FC236}">
                <a16:creationId xmlns:a16="http://schemas.microsoft.com/office/drawing/2014/main" id="{E0AFAE03-1037-E760-3345-13ACDE747D2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72200" y="1047750"/>
            <a:ext cx="2638793" cy="2248214"/>
          </a:xfrm>
        </p:spPr>
      </p:pic>
      <p:sp>
        <p:nvSpPr>
          <p:cNvPr id="3" name="TextBox 2">
            <a:extLst>
              <a:ext uri="{FF2B5EF4-FFF2-40B4-BE49-F238E27FC236}">
                <a16:creationId xmlns:a16="http://schemas.microsoft.com/office/drawing/2014/main" id="{2A12393B-4AFA-BA3F-02FB-F65B4AE3BD55}"/>
              </a:ext>
            </a:extLst>
          </p:cNvPr>
          <p:cNvSpPr txBox="1"/>
          <p:nvPr/>
        </p:nvSpPr>
        <p:spPr>
          <a:xfrm>
            <a:off x="533400" y="1541638"/>
            <a:ext cx="4495800" cy="1754326"/>
          </a:xfrm>
          <a:prstGeom prst="rect">
            <a:avLst/>
          </a:prstGeom>
          <a:noFill/>
        </p:spPr>
        <p:txBody>
          <a:bodyPr wrap="square" rtlCol="0">
            <a:spAutoFit/>
          </a:bodyPr>
          <a:lstStyle/>
          <a:p>
            <a:r>
              <a:rPr lang="es-US" dirty="0"/>
              <a:t>La seguridad de los pasajeros es su prioridad.  Asegurar que todos los pasajeros estén al tanto del equipo de emergencia y las salidas. </a:t>
            </a:r>
          </a:p>
          <a:p>
            <a:endParaRPr lang="es-US" dirty="0"/>
          </a:p>
          <a:p>
            <a:r>
              <a:rPr lang="es-US" dirty="0"/>
              <a:t>La conducta de los pasajeros también debe atenderse, antes de conducir, para evitar comportamientos que distraigan. </a:t>
            </a:r>
          </a:p>
        </p:txBody>
      </p:sp>
    </p:spTree>
    <p:extLst>
      <p:ext uri="{BB962C8B-B14F-4D97-AF65-F5344CB8AC3E}">
        <p14:creationId xmlns:p14="http://schemas.microsoft.com/office/powerpoint/2010/main" val="145089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dirty="0"/>
              <a:t>Autobús escolar de actividades multifuncional</a:t>
            </a:r>
          </a:p>
        </p:txBody>
      </p:sp>
      <p:pic>
        <p:nvPicPr>
          <p:cNvPr id="1026" name="Picture 2" descr="Blog | Express Driving School">
            <a:extLst>
              <a:ext uri="{FF2B5EF4-FFF2-40B4-BE49-F238E27FC236}">
                <a16:creationId xmlns:a16="http://schemas.microsoft.com/office/drawing/2014/main" id="{05AB45D3-ECA0-1FC5-C3DA-BBB10A5212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33550"/>
            <a:ext cx="3429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AD5310-15AB-202C-D606-932D84D4AA3E}"/>
              </a:ext>
            </a:extLst>
          </p:cNvPr>
          <p:cNvSpPr txBox="1"/>
          <p:nvPr/>
        </p:nvSpPr>
        <p:spPr>
          <a:xfrm>
            <a:off x="4876800" y="1561177"/>
            <a:ext cx="3886200" cy="2554545"/>
          </a:xfrm>
          <a:prstGeom prst="rect">
            <a:avLst/>
          </a:prstGeom>
          <a:noFill/>
        </p:spPr>
        <p:txBody>
          <a:bodyPr wrap="square" rtlCol="0">
            <a:spAutoFit/>
          </a:bodyPr>
          <a:lstStyle/>
          <a:p>
            <a:r>
              <a:rPr lang="es-US" sz="1600" dirty="0"/>
              <a:t>Manténgase consciente de su entorno.</a:t>
            </a:r>
          </a:p>
          <a:p>
            <a:r>
              <a:rPr lang="es-US" sz="1600" dirty="0"/>
              <a:t>Anticípese a lo que otros conductores puedan hacer.</a:t>
            </a:r>
          </a:p>
          <a:p>
            <a:r>
              <a:rPr lang="es-US" sz="1600" dirty="0"/>
              <a:t>Manténgase enfocado, guarde los artículos que puedan causar una distracción, como un teléfono celular. </a:t>
            </a:r>
          </a:p>
          <a:p>
            <a:r>
              <a:rPr lang="es-US" sz="1600" dirty="0"/>
              <a:t>Conduzca con precaución y siempre permítase una salida a una mala situación.</a:t>
            </a:r>
          </a:p>
          <a:p>
            <a:r>
              <a:rPr lang="es-US" sz="1600" dirty="0"/>
              <a:t>Siga las reglas del camino y siempre espere lo inesperado.  </a:t>
            </a:r>
          </a:p>
        </p:txBody>
      </p:sp>
      <p:sp>
        <p:nvSpPr>
          <p:cNvPr id="6" name="TextBox 5">
            <a:extLst>
              <a:ext uri="{FF2B5EF4-FFF2-40B4-BE49-F238E27FC236}">
                <a16:creationId xmlns:a16="http://schemas.microsoft.com/office/drawing/2014/main" id="{AEA3DF93-1EC7-C13A-BD92-AFA3EA3ED29C}"/>
              </a:ext>
            </a:extLst>
          </p:cNvPr>
          <p:cNvSpPr txBox="1"/>
          <p:nvPr/>
        </p:nvSpPr>
        <p:spPr>
          <a:xfrm>
            <a:off x="304800" y="5391150"/>
            <a:ext cx="7086600" cy="369332"/>
          </a:xfrm>
          <a:prstGeom prst="rect">
            <a:avLst/>
          </a:prstGeom>
          <a:noFill/>
        </p:spPr>
        <p:txBody>
          <a:bodyPr wrap="square" rtlCol="0">
            <a:spAutoFit/>
          </a:bodyPr>
          <a:lstStyle/>
          <a:p>
            <a:r>
              <a:rPr lang="es-US" dirty="0"/>
              <a:t>Sección 3: Manual del conductor de Virginia para una conducción segura </a:t>
            </a:r>
          </a:p>
        </p:txBody>
      </p:sp>
    </p:spTree>
    <p:extLst>
      <p:ext uri="{BB962C8B-B14F-4D97-AF65-F5344CB8AC3E}">
        <p14:creationId xmlns:p14="http://schemas.microsoft.com/office/powerpoint/2010/main" val="101464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3600" dirty="0"/>
              <a:t>Autobús escolar de actividades multifuncional</a:t>
            </a:r>
          </a:p>
        </p:txBody>
      </p:sp>
      <p:pic>
        <p:nvPicPr>
          <p:cNvPr id="2052" name="Picture 4">
            <a:extLst>
              <a:ext uri="{FF2B5EF4-FFF2-40B4-BE49-F238E27FC236}">
                <a16:creationId xmlns:a16="http://schemas.microsoft.com/office/drawing/2014/main" id="{6F91D294-1C64-05BF-5707-2125F3998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33450"/>
            <a:ext cx="45148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6" descr="A screenshot of a video game">
            <a:extLst>
              <a:ext uri="{FF2B5EF4-FFF2-40B4-BE49-F238E27FC236}">
                <a16:creationId xmlns:a16="http://schemas.microsoft.com/office/drawing/2014/main" id="{C059B723-347D-E004-289F-9003F4EE57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933450"/>
            <a:ext cx="3581400" cy="3094934"/>
          </a:xfrm>
        </p:spPr>
      </p:pic>
    </p:spTree>
    <p:extLst>
      <p:ext uri="{BB962C8B-B14F-4D97-AF65-F5344CB8AC3E}">
        <p14:creationId xmlns:p14="http://schemas.microsoft.com/office/powerpoint/2010/main" val="3782298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fl-blank-template (2).pptx" id="{7886F6AB-0828-4ADC-85DE-F46851979F7E}" vid="{10714FDE-7E7A-4860-988C-F7070AF18E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 Master PPT 2020</Template>
  <TotalTime>575</TotalTime>
  <Words>896</Words>
  <Application>Microsoft Office PowerPoint</Application>
  <PresentationFormat>On-screen Show (16:9)</PresentationFormat>
  <Paragraphs>50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Autobús escolar de actividades multifuncional</vt:lpstr>
      <vt:lpstr>Autobús escolar de actividades multifuncional</vt:lpstr>
      <vt:lpstr>Autobús escolar de actividades multifuncional</vt:lpstr>
      <vt:lpstr>AUTOBÚS ESCOLAR TIPO A </vt:lpstr>
      <vt:lpstr>Autobús escolar tipo A </vt:lpstr>
      <vt:lpstr>Autobús escolar de actividades multifuncional</vt:lpstr>
      <vt:lpstr>Autobús escolar de actividades multifuncional</vt:lpstr>
      <vt:lpstr>Autobús escolar de actividades multifuncional</vt:lpstr>
      <vt:lpstr>Autobús escolar de actividades multifuncional</vt:lpstr>
      <vt:lpstr>Autobús escolar de actividades multifuncional</vt:lpstr>
      <vt:lpstr>Autobús escolar de actividades multifuncional</vt:lpstr>
      <vt:lpstr>Autobús escolar de actividades multifuncional</vt:lpstr>
      <vt:lpstr>Autobús escolar de actividades multifuncional</vt:lpstr>
      <vt:lpstr>Autobús escolar de actividades multifuncional</vt:lpstr>
      <vt:lpstr>Autobús escolar de actividades multifuncional</vt:lpstr>
      <vt:lpstr>Conéctese con VDOE</vt:lpstr>
      <vt:lpstr>Información de contacto</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Autobús escolar de actividades multifuncional</dc:title>
  <dc:creator>VITA Program</dc:creator>
  <cp:lastModifiedBy>Johnson, Jackie (DOE)</cp:lastModifiedBy>
  <cp:revision>14</cp:revision>
  <dcterms:created xsi:type="dcterms:W3CDTF">2022-10-26T17:00:36Z</dcterms:created>
  <dcterms:modified xsi:type="dcterms:W3CDTF">2024-02-13T17:08:29Z</dcterms:modified>
</cp:coreProperties>
</file>