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2" r:id="rId2"/>
  </p:sldMasterIdLst>
  <p:notesMasterIdLst>
    <p:notesMasterId r:id="rId11"/>
  </p:notesMasterIdLst>
  <p:sldIdLst>
    <p:sldId id="256" r:id="rId3"/>
    <p:sldId id="270" r:id="rId4"/>
    <p:sldId id="286" r:id="rId5"/>
    <p:sldId id="267" r:id="rId6"/>
    <p:sldId id="269" r:id="rId7"/>
    <p:sldId id="271" r:id="rId8"/>
    <p:sldId id="28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1A4480"/>
    <a:srgbClr val="3E5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128E-993C-4902-8012-4837AFDCDFE9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DDA28-A9E5-470C-8A90-D17729306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0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17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D7D0-E191-4C83-8A0F-12414189B1E3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VDOE Logo"/>
          <p:cNvSpPr/>
          <p:nvPr userDrawn="1"/>
        </p:nvSpPr>
        <p:spPr>
          <a:xfrm>
            <a:off x="2020701" y="919537"/>
            <a:ext cx="10893915" cy="5938463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2178121" y="5751826"/>
            <a:ext cx="95138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900" b="1">
                <a:solidFill>
                  <a:schemeClr val="tx1">
                    <a:alpha val="20000"/>
                  </a:schemeClr>
                </a:solidFill>
                <a:latin typeface="Trebuchet MS" panose="020B0603020202020204" pitchFamily="34" charset="0"/>
              </a:rP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05403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noFill/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9391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344165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noFill/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832358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9DFB-BBD1-424E-8E61-D0F07BC8954A}" type="datetime1">
              <a:rPr lang="en-US" smtClean="0"/>
              <a:t>3/5/2024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noFill/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4126667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DC38-4FAD-4906-B701-8C1D07FFDAE2}" type="datetime1">
              <a:rPr lang="en-US" smtClean="0"/>
              <a:t>3/5/2024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8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962E0-DFCC-480B-934F-571908404525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98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7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183188" y="3451509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8383588" y="3451508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31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838200" y="1130908"/>
            <a:ext cx="5254951" cy="2387601"/>
          </a:xfrm>
          <a:prstGeom prst="rect">
            <a:avLst/>
          </a:prstGeom>
        </p:spPr>
        <p:txBody>
          <a:bodyPr anchor="b"/>
          <a:lstStyle>
            <a:lvl1pPr>
              <a:defRPr sz="6000" cap="small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200" y="3636221"/>
            <a:ext cx="525495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/>
            </a:lvl1pPr>
            <a:lvl2pPr marL="0" indent="457200">
              <a:buClrTx/>
              <a:buSzTx/>
              <a:buFontTx/>
              <a:buNone/>
              <a:defRPr sz="2400"/>
            </a:lvl2pPr>
            <a:lvl3pPr marL="0" indent="914400">
              <a:buClrTx/>
              <a:buSzTx/>
              <a:buFontTx/>
              <a:buNone/>
              <a:defRPr sz="2400"/>
            </a:lvl3pPr>
            <a:lvl4pPr marL="0" indent="1371600">
              <a:buClrTx/>
              <a:buSzTx/>
              <a:buFontTx/>
              <a:buNone/>
              <a:defRPr sz="2400"/>
            </a:lvl4pPr>
            <a:lvl5pPr marL="0" indent="1828800">
              <a:buClrTx/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4" name="Rectangle 7"/>
          <p:cNvSpPr/>
          <p:nvPr/>
        </p:nvSpPr>
        <p:spPr>
          <a:xfrm>
            <a:off x="2020701" y="919536"/>
            <a:ext cx="10893915" cy="593846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TextBox 9"/>
          <p:cNvSpPr txBox="1"/>
          <p:nvPr/>
        </p:nvSpPr>
        <p:spPr>
          <a:xfrm>
            <a:off x="2223841" y="5751826"/>
            <a:ext cx="9422429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900" b="1">
                <a:solidFill>
                  <a:schemeClr val="accent1">
                    <a:alpha val="20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480887284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838200" y="1130908"/>
            <a:ext cx="10515601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 cap="small"/>
            </a:lvl1pPr>
          </a:lstStyle>
          <a:p>
            <a:r>
              <a:t>Click to Edit Master title style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3636221"/>
            <a:ext cx="105156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/>
            </a:lvl1pPr>
            <a:lvl2pPr marL="0" indent="457200" algn="ctr">
              <a:buClrTx/>
              <a:buSzTx/>
              <a:buFontTx/>
              <a:buNone/>
              <a:defRPr sz="2400"/>
            </a:lvl2pPr>
            <a:lvl3pPr marL="0" indent="914400" algn="ctr">
              <a:buClrTx/>
              <a:buSzTx/>
              <a:buFontTx/>
              <a:buNone/>
              <a:defRPr sz="2400"/>
            </a:lvl3pPr>
            <a:lvl4pPr marL="0" indent="1371600" algn="ctr">
              <a:buClrTx/>
              <a:buSzTx/>
              <a:buFontTx/>
              <a:buNone/>
              <a:defRPr sz="2400"/>
            </a:lvl4pPr>
            <a:lvl5pPr marL="0" indent="1828800" algn="ctr">
              <a:buClrTx/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79779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1" y="1130909"/>
            <a:ext cx="10515600" cy="2387600"/>
          </a:xfrm>
        </p:spPr>
        <p:txBody>
          <a:bodyPr anchor="b"/>
          <a:lstStyle>
            <a:lvl1pPr algn="ctr">
              <a:defRPr sz="6000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249E-D282-4660-885A-F74A817FB28E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65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bg>
      <p:bgPr>
        <a:gradFill flip="none" rotWithShape="1">
          <a:gsLst>
            <a:gs pos="0">
              <a:srgbClr val="3F5990"/>
            </a:gs>
            <a:gs pos="50000">
              <a:srgbClr val="1F437F"/>
            </a:gs>
            <a:gs pos="100000">
              <a:srgbClr val="0031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838200" y="1130908"/>
            <a:ext cx="5254951" cy="2387601"/>
          </a:xfrm>
          <a:prstGeom prst="rect">
            <a:avLst/>
          </a:prstGeom>
        </p:spPr>
        <p:txBody>
          <a:bodyPr anchor="b"/>
          <a:lstStyle>
            <a:lvl1pPr>
              <a:defRPr sz="6000" cap="small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200" y="3636221"/>
            <a:ext cx="525495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4" name="Rectangle 6"/>
          <p:cNvSpPr/>
          <p:nvPr/>
        </p:nvSpPr>
        <p:spPr>
          <a:xfrm>
            <a:off x="2020701" y="919536"/>
            <a:ext cx="10893915" cy="593846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" name="TextBox 7"/>
          <p:cNvSpPr txBox="1"/>
          <p:nvPr/>
        </p:nvSpPr>
        <p:spPr>
          <a:xfrm>
            <a:off x="2223841" y="5751826"/>
            <a:ext cx="9422429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900" b="1">
                <a:solidFill>
                  <a:srgbClr val="FFFFFF">
                    <a:alpha val="7000"/>
                  </a:srgbClr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93439948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Slide">
    <p:bg>
      <p:bgPr>
        <a:gradFill flip="none" rotWithShape="1">
          <a:gsLst>
            <a:gs pos="0">
              <a:srgbClr val="3E5B91"/>
            </a:gs>
            <a:gs pos="50000">
              <a:srgbClr val="1A4480"/>
            </a:gs>
            <a:gs pos="100000">
              <a:srgbClr val="0031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xfrm>
            <a:off x="838200" y="1130908"/>
            <a:ext cx="105156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 cap="small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3636221"/>
            <a:ext cx="105156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4430751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72585903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2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242632967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7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/>
            </a:lvl1pPr>
            <a:lvl2pPr marL="0" indent="457200">
              <a:buClrTx/>
              <a:buSzTx/>
              <a:buFontTx/>
              <a:buNone/>
              <a:defRPr sz="2400"/>
            </a:lvl2pPr>
            <a:lvl3pPr marL="0" indent="914400">
              <a:buClrTx/>
              <a:buSzTx/>
              <a:buFontTx/>
              <a:buNone/>
              <a:defRPr sz="2400"/>
            </a:lvl3pPr>
            <a:lvl4pPr marL="0" indent="1371600">
              <a:buClrTx/>
              <a:buSzTx/>
              <a:buFontTx/>
              <a:buNone/>
              <a:defRPr sz="2400"/>
            </a:lvl4pPr>
            <a:lvl5pPr marL="0" indent="1828800">
              <a:buClrTx/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971577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ection Header">
    <p:bg>
      <p:bgPr>
        <a:gradFill flip="none" rotWithShape="1">
          <a:gsLst>
            <a:gs pos="0">
              <a:schemeClr val="accent1"/>
            </a:gs>
            <a:gs pos="50000">
              <a:srgbClr val="1A4480"/>
            </a:gs>
            <a:gs pos="100000">
              <a:srgbClr val="3E5B91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2488259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548622"/>
            <a:ext cx="5181600" cy="462834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031205677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525198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525198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10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8" name="Text Placehold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492468226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525198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525198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400" b="1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8" name="Text Placehold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947869311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0" y="0"/>
            <a:ext cx="12192000" cy="132397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876300" indent="-419100">
              <a:buClrTx/>
              <a:buFontTx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417319" indent="-502919">
              <a:buClrTx/>
              <a:buFontTx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930400" indent="-558800">
              <a:buClrTx/>
              <a:buFontTx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387600" indent="-558800">
              <a:buClrTx/>
              <a:buFontTx/>
              <a:defRPr sz="4400" cap="small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5pPr>
          </a:lstStyle>
          <a:p>
            <a:r>
              <a:t>Click Here to Edit Master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258549956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3C0D-AEE8-4C37-B586-2E02B9B135CF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VDOE Logo"/>
          <p:cNvSpPr/>
          <p:nvPr userDrawn="1"/>
        </p:nvSpPr>
        <p:spPr>
          <a:xfrm>
            <a:off x="2020701" y="919537"/>
            <a:ext cx="10893915" cy="5938463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178121" y="5751826"/>
            <a:ext cx="95138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900" b="1">
                <a:solidFill>
                  <a:schemeClr val="tx1">
                    <a:alpha val="7000"/>
                  </a:schemeClr>
                </a:solidFill>
                <a:latin typeface="Trebuchet MS" panose="020B0603020202020204" pitchFamily="34" charset="0"/>
              </a:rP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158173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7284420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4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2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1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6282703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51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600"/>
            </a:lvl1pPr>
            <a:lvl2pPr marL="0" indent="457200">
              <a:buClrTx/>
              <a:buSzTx/>
              <a:buFontTx/>
              <a:buNone/>
              <a:defRPr sz="1600"/>
            </a:lvl2pPr>
            <a:lvl3pPr marL="0" indent="914400">
              <a:buClrTx/>
              <a:buSzTx/>
              <a:buFontTx/>
              <a:buNone/>
              <a:defRPr sz="1600"/>
            </a:lvl3pPr>
            <a:lvl4pPr marL="0" indent="1371600">
              <a:buClrTx/>
              <a:buSzTx/>
              <a:buFontTx/>
              <a:buNone/>
              <a:defRPr sz="1600"/>
            </a:lvl4pPr>
            <a:lvl5pPr marL="0" indent="1828800">
              <a:buClrTx/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3553691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61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5183187" y="987425"/>
            <a:ext cx="6172201" cy="2259209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600"/>
            </a:lvl1pPr>
            <a:lvl2pPr marL="0" indent="457200">
              <a:buClrTx/>
              <a:buSzTx/>
              <a:buFontTx/>
              <a:buNone/>
              <a:defRPr sz="1600"/>
            </a:lvl2pPr>
            <a:lvl3pPr marL="0" indent="914400">
              <a:buClrTx/>
              <a:buSzTx/>
              <a:buFontTx/>
              <a:buNone/>
              <a:defRPr sz="1600"/>
            </a:lvl3pPr>
            <a:lvl4pPr marL="0" indent="1371600">
              <a:buClrTx/>
              <a:buSzTx/>
              <a:buFontTx/>
              <a:buNone/>
              <a:defRPr sz="1600"/>
            </a:lvl4pPr>
            <a:lvl5pPr marL="0" indent="1828800">
              <a:buClrTx/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64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5183187" y="3451509"/>
            <a:ext cx="2970213" cy="225921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65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8383588" y="3451507"/>
            <a:ext cx="2970213" cy="225921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8728294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9697693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6128053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3/5/2024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27012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gradFill rotWithShape="1">
          <a:gsLst>
            <a:gs pos="0">
              <a:srgbClr val="3E5B91"/>
            </a:gs>
            <a:gs pos="50000">
              <a:srgbClr val="1A4480"/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10515600" cy="2387600"/>
          </a:xfrm>
        </p:spPr>
        <p:txBody>
          <a:bodyPr anchor="b"/>
          <a:lstStyle>
            <a:lvl1pPr algn="ctr">
              <a:defRPr sz="6000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1799C-EA78-4FD4-8B5A-E18EB096E5C6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9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21612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noFill/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408869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1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gradFill flip="none" rotWithShape="1">
          <a:gsLst>
            <a:gs pos="0">
              <a:schemeClr val="tx1"/>
            </a:gs>
            <a:gs pos="50000">
              <a:srgbClr val="1A4480"/>
            </a:gs>
            <a:gs pos="100000">
              <a:srgbClr val="3E5B9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1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48622"/>
            <a:ext cx="5181600" cy="46283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3/5/2024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59526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71C4-ABB1-43BF-A1B6-165F4DBACD94}" type="datetime1">
              <a:rPr lang="en-US" smtClean="0"/>
              <a:t>3/5/2024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87" r:id="rId6"/>
    <p:sldLayoutId id="2147483675" r:id="rId7"/>
    <p:sldLayoutId id="2147483691" r:id="rId8"/>
    <p:sldLayoutId id="2147483676" r:id="rId9"/>
    <p:sldLayoutId id="2147483689" r:id="rId10"/>
    <p:sldLayoutId id="2147483677" r:id="rId11"/>
    <p:sldLayoutId id="2147483690" r:id="rId12"/>
    <p:sldLayoutId id="2147483678" r:id="rId13"/>
    <p:sldLayoutId id="2147483679" r:id="rId14"/>
    <p:sldLayoutId id="2147483680" r:id="rId15"/>
    <p:sldLayoutId id="2147483681" r:id="rId16"/>
    <p:sldLayoutId id="2147483688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rgbClr val="55555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2400" kern="1200">
          <a:solidFill>
            <a:srgbClr val="55555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5000"/>
        <a:buFont typeface="Courier New" panose="02070309020205020404" pitchFamily="49" charset="0"/>
        <a:buChar char="o"/>
        <a:defRPr sz="2000" kern="1200">
          <a:solidFill>
            <a:srgbClr val="55555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rgbClr val="55555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1800" kern="1200">
          <a:solidFill>
            <a:srgbClr val="55555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FA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458930"/>
            <a:ext cx="10515600" cy="4718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609600" y="233344"/>
            <a:ext cx="10972800" cy="1225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27293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-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65000"/>
        <a:buFont typeface="Arial"/>
        <a:buChar char="o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-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3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vdoefederalrelief@doe.virginia.gov" TargetMode="External"/><Relationship Id="rId2" Type="http://schemas.openxmlformats.org/officeDocument/2006/relationships/hyperlink" Target="https://www.doe.virginia.gov/home/showpublisheddocument/40805/638108428297570000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covgov.sharepoint.com/sites/DOE-FPM-FederalPandemicReliefPrograms-External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arriett.Dawson@doe.virginia.gov" TargetMode="External"/><Relationship Id="rId7" Type="http://schemas.openxmlformats.org/officeDocument/2006/relationships/hyperlink" Target="mailto:vdoefederalrelief@doe.virginia.gov" TargetMode="External"/><Relationship Id="rId2" Type="http://schemas.openxmlformats.org/officeDocument/2006/relationships/hyperlink" Target="mailto:Roland.Coleman@doe.virginia.gov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Carol.Sylvester@doe.virginia.gov" TargetMode="External"/><Relationship Id="rId5" Type="http://schemas.openxmlformats.org/officeDocument/2006/relationships/hyperlink" Target="mailto:Janice.Garland@doe.virginia.gov" TargetMode="External"/><Relationship Id="rId4" Type="http://schemas.openxmlformats.org/officeDocument/2006/relationships/hyperlink" Target="mailto:Susan.Dandridge@doe.virgini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15268"/>
            <a:ext cx="8578932" cy="2387600"/>
          </a:xfrm>
        </p:spPr>
        <p:txBody>
          <a:bodyPr>
            <a:normAutofit/>
          </a:bodyPr>
          <a:lstStyle/>
          <a:p>
            <a:r>
              <a:rPr lang="en-US" sz="4400" dirty="0"/>
              <a:t>Overview of Federal Pandemic Relief Programs Monitoring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9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20867-FB48-8916-757D-BC6E3D0E6F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Programs to be Monitored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452D8-F8DE-17E6-1965-DC4AD21C5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5036873"/>
          </a:xfrm>
        </p:spPr>
        <p:txBody>
          <a:bodyPr>
            <a:normAutofit fontScale="62500" lnSpcReduction="20000"/>
          </a:bodyPr>
          <a:lstStyle/>
          <a:p>
            <a:r>
              <a:rPr lang="en-US"/>
              <a:t>ESSER I, II, and III LEA formula grants</a:t>
            </a:r>
          </a:p>
          <a:p>
            <a:r>
              <a:rPr lang="en-US"/>
              <a:t>CARES Act ESSER I and GEER I State Set-Aside Grants</a:t>
            </a:r>
          </a:p>
          <a:p>
            <a:pPr lvl="1"/>
            <a:r>
              <a:rPr lang="en-US"/>
              <a:t>Special Education Services and Supports</a:t>
            </a:r>
          </a:p>
          <a:p>
            <a:pPr lvl="1"/>
            <a:r>
              <a:rPr lang="en-US"/>
              <a:t>School-Based Mental Health Services and Supports</a:t>
            </a:r>
          </a:p>
          <a:p>
            <a:pPr lvl="1"/>
            <a:r>
              <a:rPr lang="en-US"/>
              <a:t>Social-Emotional Universal Screener</a:t>
            </a:r>
          </a:p>
          <a:p>
            <a:pPr lvl="1"/>
            <a:r>
              <a:rPr lang="en-US"/>
              <a:t>Summer Academic Academy Success (SAAS)</a:t>
            </a:r>
          </a:p>
          <a:p>
            <a:pPr lvl="1"/>
            <a:r>
              <a:rPr lang="en-US"/>
              <a:t>Instructional Delivery Supports (IDS)</a:t>
            </a:r>
          </a:p>
          <a:p>
            <a:pPr lvl="1"/>
            <a:r>
              <a:rPr lang="en-US"/>
              <a:t>Cleaning and Sanitizing Supplies </a:t>
            </a:r>
          </a:p>
          <a:p>
            <a:pPr lvl="1"/>
            <a:r>
              <a:rPr lang="en-US"/>
              <a:t>Facilities Upgrades and Protective Equipment</a:t>
            </a:r>
          </a:p>
          <a:p>
            <a:pPr lvl="1"/>
            <a:r>
              <a:rPr lang="en-US"/>
              <a:t>School Nutrition Operations</a:t>
            </a:r>
          </a:p>
          <a:p>
            <a:pPr lvl="1"/>
            <a:r>
              <a:rPr lang="en-US"/>
              <a:t>VISION</a:t>
            </a:r>
          </a:p>
          <a:p>
            <a:r>
              <a:rPr lang="en-US"/>
              <a:t>CRRSA Act ESSER II and GEER II State Set-Aside Grants</a:t>
            </a:r>
          </a:p>
          <a:p>
            <a:pPr lvl="1"/>
            <a:r>
              <a:rPr lang="en-US"/>
              <a:t>Addressing Unfinished Learning</a:t>
            </a:r>
          </a:p>
          <a:p>
            <a:pPr lvl="1"/>
            <a:r>
              <a:rPr lang="en-US"/>
              <a:t>Extended School Year/Year Round School</a:t>
            </a:r>
          </a:p>
          <a:p>
            <a:pPr lvl="1"/>
            <a:r>
              <a:rPr lang="en-US"/>
              <a:t>Bus Driver Incentive Grant</a:t>
            </a:r>
          </a:p>
          <a:p>
            <a:r>
              <a:rPr lang="en-US"/>
              <a:t>ARP Act ESSER III Set-Aside Grants</a:t>
            </a:r>
          </a:p>
          <a:p>
            <a:pPr lvl="1"/>
            <a:r>
              <a:rPr lang="en-US"/>
              <a:t>Summer School</a:t>
            </a:r>
          </a:p>
          <a:p>
            <a:pPr lvl="1"/>
            <a:r>
              <a:rPr lang="en-US"/>
              <a:t>Before and After School</a:t>
            </a:r>
          </a:p>
          <a:p>
            <a:pPr lvl="1"/>
            <a:r>
              <a:rPr lang="en-US"/>
              <a:t>Addressing Unfinished Learning</a:t>
            </a:r>
          </a:p>
          <a:p>
            <a:r>
              <a:rPr lang="en-US"/>
              <a:t>CSLFRF HVAC Grant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FD08F6-7DC4-982C-B91C-DC9B3F87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9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C1ACA1-D08C-FB9D-8113-7FC7421D2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64232"/>
            <a:ext cx="2710912" cy="4634917"/>
          </a:xfrm>
        </p:spPr>
        <p:txBody>
          <a:bodyPr>
            <a:normAutofit fontScale="85000" lnSpcReduction="20000"/>
          </a:bodyPr>
          <a:lstStyle/>
          <a:p>
            <a:r>
              <a:rPr lang="en-US" sz="2600"/>
              <a:t>Albemarle County </a:t>
            </a:r>
          </a:p>
          <a:p>
            <a:r>
              <a:rPr lang="en-US" sz="2600"/>
              <a:t>Bland County </a:t>
            </a:r>
          </a:p>
          <a:p>
            <a:r>
              <a:rPr lang="en-US" sz="2600"/>
              <a:t>Buena Vista City </a:t>
            </a:r>
          </a:p>
          <a:p>
            <a:r>
              <a:rPr lang="en-US" sz="2600"/>
              <a:t>Clarke County </a:t>
            </a:r>
          </a:p>
          <a:p>
            <a:r>
              <a:rPr lang="en-US" sz="2600"/>
              <a:t>Craig County</a:t>
            </a:r>
          </a:p>
          <a:p>
            <a:r>
              <a:rPr lang="en-US" sz="2600"/>
              <a:t>Cumberland County </a:t>
            </a:r>
          </a:p>
          <a:p>
            <a:r>
              <a:rPr lang="en-US" sz="2600"/>
              <a:t>Fauquier County</a:t>
            </a:r>
          </a:p>
          <a:p>
            <a:r>
              <a:rPr lang="en-US" sz="2600"/>
              <a:t>Fluvanna County </a:t>
            </a:r>
          </a:p>
          <a:p>
            <a:r>
              <a:rPr lang="en-US" sz="2600"/>
              <a:t>Franklin City </a:t>
            </a:r>
          </a:p>
          <a:p>
            <a:r>
              <a:rPr lang="en-US" sz="2600"/>
              <a:t>Gloucester County </a:t>
            </a:r>
          </a:p>
          <a:p>
            <a:r>
              <a:rPr lang="en-US" sz="2600"/>
              <a:t>Goochland County</a:t>
            </a:r>
          </a:p>
          <a:p>
            <a:r>
              <a:rPr lang="en-US" sz="26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King and Queen</a:t>
            </a: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County </a:t>
            </a:r>
            <a:r>
              <a:rPr lang="en-US" sz="2600"/>
              <a:t> </a:t>
            </a:r>
          </a:p>
          <a:p>
            <a:endParaRPr lang="en-US" sz="3400"/>
          </a:p>
          <a:p>
            <a:endParaRPr lang="en-US"/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3CA9AF-EE47-89F3-BFDF-6CA3D0CD2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17976" y="1545170"/>
            <a:ext cx="3381548" cy="5312830"/>
          </a:xfrm>
        </p:spPr>
        <p:txBody>
          <a:bodyPr>
            <a:noAutofit/>
          </a:bodyPr>
          <a:lstStyle/>
          <a:p>
            <a:r>
              <a:rPr lang="en-US" sz="2200"/>
              <a:t>Rappahannock County </a:t>
            </a:r>
          </a:p>
          <a:p>
            <a:r>
              <a:rPr lang="en-US" sz="2200"/>
              <a:t>Rockbridge County </a:t>
            </a:r>
          </a:p>
          <a:p>
            <a:r>
              <a:rPr lang="en-US" sz="2200"/>
              <a:t>Rockingham County </a:t>
            </a:r>
          </a:p>
          <a:p>
            <a:r>
              <a:rPr lang="en-US" sz="2200"/>
              <a:t>Salem City </a:t>
            </a:r>
          </a:p>
          <a:p>
            <a:r>
              <a:rPr lang="en-US" sz="2200"/>
              <a:t>Roanoke County </a:t>
            </a:r>
          </a:p>
          <a:p>
            <a:r>
              <a:rPr lang="en-US" sz="2200"/>
              <a:t>Smyth County  </a:t>
            </a:r>
          </a:p>
          <a:p>
            <a:r>
              <a:rPr lang="en-US" sz="2200"/>
              <a:t>Southampton County </a:t>
            </a:r>
          </a:p>
          <a:p>
            <a:r>
              <a:rPr lang="en-US" sz="2200"/>
              <a:t>Staunton City</a:t>
            </a:r>
          </a:p>
          <a:p>
            <a:r>
              <a:rPr lang="en-US" sz="2200"/>
              <a:t>Virginia School for the Deaf and Blind</a:t>
            </a:r>
          </a:p>
          <a:p>
            <a:r>
              <a:rPr lang="en-US" sz="2200"/>
              <a:t>Town of West Point</a:t>
            </a:r>
          </a:p>
          <a:p>
            <a:r>
              <a:rPr lang="en-US" sz="2200"/>
              <a:t>York County</a:t>
            </a:r>
          </a:p>
          <a:p>
            <a:endParaRPr lang="en-US" sz="2400"/>
          </a:p>
          <a:p>
            <a:r>
              <a:rPr lang="en-US" sz="240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BEC7FA-7F2D-09FB-75FC-D355FF60C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102BAA-C61A-4A39-BDF1-4340D572B82C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888FA3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888FA3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08F55-9A68-9609-17EC-0EB2FBFD16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>
                <a:latin typeface="Georgia" panose="02040502050405020303" pitchFamily="18" charset="0"/>
              </a:rPr>
              <a:t>Spring 2024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4644BC1-F68B-C1B2-CBD2-DE2B4F5FEFAC}"/>
              </a:ext>
            </a:extLst>
          </p:cNvPr>
          <p:cNvSpPr txBox="1">
            <a:spLocks/>
          </p:cNvSpPr>
          <p:nvPr/>
        </p:nvSpPr>
        <p:spPr>
          <a:xfrm>
            <a:off x="4315632" y="1425841"/>
            <a:ext cx="3135824" cy="5237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-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/>
              <a:buChar char="o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-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3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King George County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Lexington City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Manassas Park City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Martinsville City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Mathews County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Middlesex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County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Norton City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Orange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County </a:t>
            </a: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Patrick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County </a:t>
            </a:r>
          </a:p>
          <a:p>
            <a:pPr hangingPunct="0">
              <a:buClr>
                <a:srgbClr val="003C71"/>
              </a:buClr>
              <a:defRPr/>
            </a:pPr>
            <a:r>
              <a:rPr lang="en-US" sz="2400" kern="0">
                <a:solidFill>
                  <a:srgbClr val="55555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Poquoson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City</a:t>
            </a:r>
          </a:p>
          <a:p>
            <a:pPr hangingPunct="0">
              <a:buClr>
                <a:srgbClr val="003C71"/>
              </a:buClr>
              <a:defRPr/>
            </a:pPr>
            <a:r>
              <a:rPr lang="en-US" sz="2400"/>
              <a:t>Powhatan County </a:t>
            </a:r>
          </a:p>
          <a:p>
            <a:pPr hangingPunct="0">
              <a:buClr>
                <a:srgbClr val="003C71"/>
              </a:buClr>
              <a:defRPr/>
            </a:pPr>
            <a:r>
              <a:rPr lang="en-US" sz="2400"/>
              <a:t>Radford City</a:t>
            </a:r>
          </a:p>
          <a:p>
            <a:pPr marL="0" indent="0" hangingPunct="0">
              <a:buClr>
                <a:srgbClr val="003C71"/>
              </a:buClr>
              <a:buNone/>
              <a:defRPr/>
            </a:pPr>
            <a:endParaRPr lang="en-US" sz="2400"/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228600" marR="0" lvl="0" indent="-2286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3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34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C71"/>
              </a:buClr>
              <a:buSzPct val="100000"/>
              <a:buFont typeface="Arial"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596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A76FB4-4BC1-47D4-965B-C0B6BA31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130FF-9A83-41D8-BCD3-FF675DC2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3225" lvl="0" indent="-284163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 err="1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  <a:hlinkClick r:id="rId2"/>
              </a:rPr>
              <a:t>Supts</a:t>
            </a: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  <a:hlinkClick r:id="rId2"/>
              </a:rPr>
              <a:t> Memo 277-22</a:t>
            </a: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 includes notification of monitoring</a:t>
            </a:r>
            <a:endParaRPr lang="en-US" sz="2000" dirty="0">
              <a:latin typeface="Josefin Sans"/>
              <a:ea typeface="Josefin Sans"/>
              <a:cs typeface="Josefin Sans"/>
              <a:sym typeface="Josefin Sans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0" dirty="0">
                <a:latin typeface="Josefin Sans"/>
                <a:ea typeface="Josefin Sans"/>
                <a:cs typeface="Josefin Sans"/>
                <a:sym typeface="Josefin Sans"/>
              </a:rPr>
              <a:t>Spring 2024 monitoring will be conducted virtually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March 6, 2024: </a:t>
            </a:r>
            <a:r>
              <a:rPr lang="en-US" sz="2000" dirty="0">
                <a:latin typeface="Josefin Sans"/>
                <a:sym typeface="Josefin Sans"/>
              </a:rPr>
              <a:t>Webinar for spring 2024 school divisions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March 20, 2024: 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</a:rPr>
              <a:t>Email completed Point of Contact form to 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  <a:hlinkClick r:id="rId3"/>
              </a:rPr>
              <a:t>vdoefederalrelief@doe.virginia.gov</a:t>
            </a:r>
            <a:endParaRPr lang="en-US" sz="2000" dirty="0">
              <a:latin typeface="Josefin Sans"/>
              <a:ea typeface="Josefin Sans"/>
              <a:cs typeface="Josefin Sans"/>
              <a:sym typeface="Josefin Sans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On or before April 22, 2024: 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</a:rPr>
              <a:t>Email completed monitoring form to assigned VDOE reviewer and upload evidence to </a:t>
            </a:r>
            <a:r>
              <a:rPr lang="en-US" sz="2000" dirty="0" err="1">
                <a:latin typeface="Josefin Sans"/>
                <a:ea typeface="Josefin Sans"/>
                <a:cs typeface="Josefin Sans"/>
                <a:sym typeface="Josefin Sans"/>
              </a:rPr>
              <a:t>Sharepoint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</a:rPr>
              <a:t> site.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April-May, 2024: 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</a:rPr>
              <a:t>VDOE reviewers will conduct follow-up calls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June 2024</a:t>
            </a:r>
            <a:r>
              <a:rPr lang="en-US" sz="2000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: </a:t>
            </a:r>
            <a:r>
              <a:rPr lang="en-US" sz="2000" dirty="0">
                <a:latin typeface="Josefin Sans"/>
                <a:ea typeface="Josefin Sans"/>
                <a:cs typeface="Josefin Sans"/>
                <a:sym typeface="Josefin Sans"/>
              </a:rPr>
              <a:t>Once the final review is completed, a summary of the monitoring results will be sent to the division superintendent and point of contact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251B7-2642-44E8-8EAF-06D65CFF6C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Monitoring Timeline</a:t>
            </a:r>
          </a:p>
        </p:txBody>
      </p:sp>
    </p:spTree>
    <p:extLst>
      <p:ext uri="{BB962C8B-B14F-4D97-AF65-F5344CB8AC3E}">
        <p14:creationId xmlns:p14="http://schemas.microsoft.com/office/powerpoint/2010/main" val="21405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38D9EE3-F612-9808-2CB5-6C4861186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8323" y="2115502"/>
            <a:ext cx="3706967" cy="451246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2C58D-D0B6-5597-8AA7-F5E60852FC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Monitoring Documents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06F837-764E-1D3B-B41E-53B7CC9059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/>
              <a:t>Protocol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F4F43-74D1-9221-C8F5-8BA340ECC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598" y="1525992"/>
            <a:ext cx="5675877" cy="46283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/>
              <a:t>Preparing for and Participating in Monitoring</a:t>
            </a:r>
          </a:p>
          <a:p>
            <a:pPr marL="0" indent="0" algn="ctr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7581D-7272-5F6D-AD6D-B49B30AB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06EF87-621A-422A-87D0-D9AB04AC9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780" y="2505456"/>
            <a:ext cx="4881491" cy="40690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192DA69-AD51-290A-E720-01284E0A3380}"/>
              </a:ext>
            </a:extLst>
          </p:cNvPr>
          <p:cNvSpPr txBox="1"/>
          <p:nvPr/>
        </p:nvSpPr>
        <p:spPr>
          <a:xfrm>
            <a:off x="3048755" y="3246597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u="none" strike="noStrike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4139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A76FB4-4BC1-47D4-965B-C0B6BA31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130FF-9A83-41D8-BCD3-FF675DC2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9062" lv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None/>
            </a:pPr>
            <a:r>
              <a:rPr lang="en-US" sz="2000" b="1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Protocol</a:t>
            </a:r>
            <a:endParaRPr lang="en-US" sz="2000" dirty="0">
              <a:latin typeface="Josefin Sans"/>
              <a:ea typeface="Josefin Sans"/>
              <a:cs typeface="Josefin Sans"/>
              <a:sym typeface="Josefin Sans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b="0" dirty="0">
                <a:latin typeface="Josefin Sans"/>
                <a:ea typeface="Josefin Sans"/>
                <a:cs typeface="Josefin Sans"/>
                <a:sym typeface="Josefin Sans"/>
              </a:rPr>
              <a:t>Cover Page and Application tabs – Harriet Dawson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dirty="0">
                <a:solidFill>
                  <a:schemeClr val="accent3"/>
                </a:solidFill>
                <a:latin typeface="Josefin Sans"/>
                <a:ea typeface="Josefin Sans"/>
                <a:cs typeface="Josefin Sans"/>
                <a:sym typeface="Josefin Sans"/>
              </a:rPr>
              <a:t>Program Requirements tab – Susan Dandridge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dirty="0">
                <a:solidFill>
                  <a:schemeClr val="accent3"/>
                </a:solidFill>
                <a:latin typeface="Josefin Sans"/>
                <a:sym typeface="Josefin Sans"/>
              </a:rPr>
              <a:t>Fiscal Requirements tab – Tommy Coleman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dirty="0">
                <a:solidFill>
                  <a:schemeClr val="accent3"/>
                </a:solidFill>
                <a:latin typeface="Josefin Sans"/>
                <a:sym typeface="Josefin Sans"/>
              </a:rPr>
              <a:t>HVAC and Capital Projects tab – Tommy Coleman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Font typeface="Josefin Sans"/>
              <a:buChar char="•"/>
            </a:pPr>
            <a:r>
              <a:rPr lang="en-US" sz="2000" dirty="0">
                <a:solidFill>
                  <a:schemeClr val="accent3"/>
                </a:solidFill>
                <a:latin typeface="Josefin Sans"/>
                <a:sym typeface="Josefin Sans"/>
              </a:rPr>
              <a:t>Equitable Services and LEA Feedback tabs – Carol Sylvester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None/>
            </a:pPr>
            <a:endParaRPr lang="en-US" sz="2000" dirty="0">
              <a:solidFill>
                <a:schemeClr val="accent3"/>
              </a:solidFill>
              <a:latin typeface="Josefin Sans"/>
              <a:sym typeface="Josefin Sans"/>
            </a:endParaRPr>
          </a:p>
          <a:p>
            <a:pPr marL="119063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  <a:buNone/>
            </a:pPr>
            <a:r>
              <a:rPr lang="en-US" sz="2000" b="1" dirty="0">
                <a:latin typeface="Josefin Sans"/>
                <a:sym typeface="Josefin Sans"/>
              </a:rPr>
              <a:t>Preparing for and Participating in Monitoring </a:t>
            </a:r>
            <a:r>
              <a:rPr lang="en-US" sz="2000" dirty="0">
                <a:latin typeface="Josefin Sans"/>
                <a:sym typeface="Josefin Sans"/>
              </a:rPr>
              <a:t>– Carol Sylvester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251B7-2642-44E8-8EAF-06D65CFF6C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Review of Monitoring Documents</a:t>
            </a:r>
          </a:p>
        </p:txBody>
      </p:sp>
    </p:spTree>
    <p:extLst>
      <p:ext uri="{BB962C8B-B14F-4D97-AF65-F5344CB8AC3E}">
        <p14:creationId xmlns:p14="http://schemas.microsoft.com/office/powerpoint/2010/main" val="3073196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A76FB4-4BC1-47D4-965B-C0B6BA31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130FF-9A83-41D8-BCD3-FF675DC20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</a:pPr>
            <a:r>
              <a:rPr lang="en-US" sz="2000">
                <a:latin typeface="Josefin Sans"/>
                <a:sym typeface="Josefin Sans"/>
              </a:rPr>
              <a:t>Documentation can be uploaded to Pandemic Relief </a:t>
            </a:r>
            <a:r>
              <a:rPr lang="en-US" sz="2000" err="1">
                <a:latin typeface="Josefin Sans"/>
                <a:sym typeface="Josefin Sans"/>
              </a:rPr>
              <a:t>Sharepoint</a:t>
            </a:r>
            <a:r>
              <a:rPr lang="en-US" sz="2000">
                <a:latin typeface="Josefin Sans"/>
                <a:sym typeface="Josefin Sans"/>
              </a:rPr>
              <a:t> Site: </a:t>
            </a:r>
            <a:r>
              <a:rPr lang="en-US" sz="2000">
                <a:latin typeface="Josefin Sans" pitchFamily="2" charset="0"/>
                <a:hlinkClick r:id="rId2"/>
              </a:rPr>
              <a:t>DOE-FPM-Federal Pandemic Relief Programs-External - Home (sharepoint.com)</a:t>
            </a:r>
            <a:endParaRPr lang="en-US" sz="1400"/>
          </a:p>
          <a:p>
            <a:pPr marL="46196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</a:pPr>
            <a:r>
              <a:rPr lang="en-US" sz="2000">
                <a:latin typeface="Josefin Sans"/>
                <a:sym typeface="Josefin Sans"/>
              </a:rPr>
              <a:t>Designated contacts will receive email invitation to site.</a:t>
            </a:r>
          </a:p>
          <a:p>
            <a:pPr marL="46196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</a:pPr>
            <a:r>
              <a:rPr lang="en-US" sz="2000">
                <a:latin typeface="Josefin Sans"/>
                <a:sym typeface="Josefin Sans"/>
              </a:rPr>
              <a:t>Evidence folders are organized to reflect protocol elements.</a:t>
            </a:r>
          </a:p>
          <a:p>
            <a:pPr marL="46196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555555"/>
              </a:buClr>
              <a:buSzPct val="90000"/>
            </a:pPr>
            <a:r>
              <a:rPr lang="en-US" sz="2000">
                <a:latin typeface="Josefin Sans"/>
                <a:sym typeface="Josefin Sans"/>
              </a:rPr>
              <a:t>Please upload all evidence no later than </a:t>
            </a:r>
            <a:r>
              <a:rPr lang="en-US" sz="2000" b="1">
                <a:latin typeface="Josefin Sans"/>
                <a:sym typeface="Josefin Sans"/>
              </a:rPr>
              <a:t>April 22, 2024</a:t>
            </a:r>
            <a:r>
              <a:rPr lang="en-US" sz="2000">
                <a:latin typeface="Josefin Sans"/>
                <a:sym typeface="Josefin Sans"/>
              </a:rPr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0251B7-2642-44E8-8EAF-06D65CFF6C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err="1"/>
              <a:t>Sharepoint</a:t>
            </a:r>
            <a:r>
              <a:rPr lang="en-US"/>
              <a:t> Overview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A2BB5B-97C3-E6E8-8589-0A49838371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23" y="3574534"/>
            <a:ext cx="6166470" cy="2781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97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20867-FB48-8916-757D-BC6E3D0E6F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Office of Federal pandemic Relief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452D8-F8DE-17E6-1965-DC4AD21C5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627632"/>
            <a:ext cx="11247120" cy="4868171"/>
          </a:xfrm>
        </p:spPr>
        <p:txBody>
          <a:bodyPr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latin typeface="Josefin Sans"/>
                <a:ea typeface="Josefin Sans"/>
                <a:cs typeface="Josefin Sans"/>
                <a:sym typeface="Josefin Sans"/>
              </a:rPr>
              <a:t>Tommy Coleman – </a:t>
            </a:r>
            <a:r>
              <a:rPr lang="en-US" sz="2800">
                <a:latin typeface="Josefin Sans"/>
                <a:ea typeface="Josefin Sans"/>
                <a:cs typeface="Josefin Sans"/>
                <a:sym typeface="Josefin Sans"/>
                <a:hlinkClick r:id="rId2"/>
              </a:rPr>
              <a:t>Roland.Coleman@doe.virginia.gov</a:t>
            </a: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latin typeface="Josefin Sans"/>
              <a:sym typeface="Josefin San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Josefin Sans"/>
                <a:sym typeface="Josefin Sans"/>
              </a:rPr>
              <a:t>Harriet Dawson– </a:t>
            </a:r>
            <a:r>
              <a:rPr lang="en-US">
                <a:latin typeface="Josefin Sans"/>
                <a:ea typeface="Josefin Sans"/>
                <a:cs typeface="Josefin Sans"/>
                <a:sym typeface="Josefin Sans"/>
                <a:hlinkClick r:id="rId3"/>
              </a:rPr>
              <a:t>Harriett.Dawson@doe.virginia.gov</a:t>
            </a:r>
            <a:r>
              <a:rPr lang="en-US">
                <a:latin typeface="Josefin Sans"/>
                <a:ea typeface="Josefin Sans"/>
                <a:cs typeface="Josefin Sans"/>
                <a:sym typeface="Josefin Sans"/>
              </a:rPr>
              <a:t>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latin typeface="Josefin Sans"/>
                <a:ea typeface="Josefin Sans"/>
                <a:cs typeface="Josefin Sans"/>
                <a:sym typeface="Josefin Sans"/>
              </a:rPr>
              <a:t>Susan Dandridge McFarland – </a:t>
            </a:r>
            <a:r>
              <a:rPr lang="en-US" sz="2800">
                <a:latin typeface="Josefin Sans"/>
                <a:ea typeface="Josefin Sans"/>
                <a:cs typeface="Josefin Sans"/>
                <a:sym typeface="Josefin Sans"/>
                <a:hlinkClick r:id="rId4"/>
              </a:rPr>
              <a:t>Susan.Dandridge@doe.virginia.gov</a:t>
            </a: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latin typeface="Josefin Sans"/>
                <a:ea typeface="Josefin Sans"/>
                <a:cs typeface="Josefin Sans"/>
                <a:sym typeface="Josefin Sans"/>
              </a:rPr>
              <a:t>Janice Garland – </a:t>
            </a:r>
            <a:r>
              <a:rPr lang="en-US" sz="2800">
                <a:latin typeface="Josefin Sans"/>
                <a:ea typeface="Josefin Sans"/>
                <a:cs typeface="Josefin Sans"/>
                <a:sym typeface="Josefin Sans"/>
                <a:hlinkClick r:id="rId5"/>
              </a:rPr>
              <a:t>Janice.Garland@doe.virginia.gov</a:t>
            </a:r>
            <a:r>
              <a:rPr lang="en-US" sz="2800">
                <a:latin typeface="Josefin Sans"/>
                <a:ea typeface="Josefin Sans"/>
                <a:cs typeface="Josefin Sans"/>
                <a:sym typeface="Josefin Sans"/>
              </a:rPr>
              <a:t>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u="sng">
              <a:solidFill>
                <a:schemeClr val="hlink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latin typeface="Josefin Sans"/>
                <a:ea typeface="Josefin Sans"/>
                <a:cs typeface="Josefin Sans"/>
                <a:sym typeface="Josefin Sans"/>
              </a:rPr>
              <a:t>Carol Sylvester – </a:t>
            </a:r>
            <a:r>
              <a:rPr lang="en-US" sz="2800">
                <a:latin typeface="Josefin Sans"/>
                <a:ea typeface="Josefin Sans"/>
                <a:cs typeface="Josefin Sans"/>
                <a:sym typeface="Josefin Sans"/>
                <a:hlinkClick r:id="rId6"/>
              </a:rPr>
              <a:t>Carol.Sylvester@doe.virginia.gov</a:t>
            </a: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>
              <a:latin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Josefin Sans"/>
                <a:ea typeface="Josefin Sans"/>
                <a:cs typeface="Josefin Sans"/>
                <a:sym typeface="Josefin Sans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>
                <a:latin typeface="Josefin Sans"/>
                <a:ea typeface="Josefin Sans"/>
                <a:cs typeface="Josefin Sans"/>
                <a:sym typeface="Josefin Sans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>
                <a:latin typeface="Josefin Sans"/>
                <a:ea typeface="Josefin Sans"/>
                <a:cs typeface="Josefin Sans"/>
                <a:sym typeface="Josefin Sans"/>
              </a:rPr>
              <a:t>General Questions? Send to </a:t>
            </a:r>
            <a:r>
              <a:rPr lang="en-US">
                <a:latin typeface="Josefin Sans"/>
                <a:ea typeface="Josefin Sans"/>
                <a:cs typeface="Josefin Sans"/>
                <a:sym typeface="Josefin Sans"/>
                <a:hlinkClick r:id="rId7"/>
              </a:rPr>
              <a:t>vdoefederalrelief@doe.virginia.gov</a:t>
            </a:r>
            <a:r>
              <a:rPr lang="en-US"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FD08F6-7DC4-982C-B91C-DC9B3F87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85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DOE New">
      <a:dk1>
        <a:srgbClr val="003C71"/>
      </a:dk1>
      <a:lt1>
        <a:srgbClr val="FFFFFF"/>
      </a:lt1>
      <a:dk2>
        <a:srgbClr val="003C71"/>
      </a:dk2>
      <a:lt2>
        <a:srgbClr val="FFFFFF"/>
      </a:lt2>
      <a:accent1>
        <a:srgbClr val="003C71"/>
      </a:accent1>
      <a:accent2>
        <a:srgbClr val="FF6A39"/>
      </a:accent2>
      <a:accent3>
        <a:srgbClr val="555555"/>
      </a:accent3>
      <a:accent4>
        <a:srgbClr val="FFC600"/>
      </a:accent4>
      <a:accent5>
        <a:srgbClr val="0160B6"/>
      </a:accent5>
      <a:accent6>
        <a:srgbClr val="279989"/>
      </a:accent6>
      <a:hlink>
        <a:srgbClr val="0563C1"/>
      </a:hlink>
      <a:folHlink>
        <a:srgbClr val="8496B0"/>
      </a:folHlink>
    </a:clrScheme>
    <a:fontScheme name="VDOE-New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3C71"/>
      </a:dk1>
      <a:lt1>
        <a:srgbClr val="FFFFFF"/>
      </a:lt1>
      <a:dk2>
        <a:srgbClr val="A7A7A7"/>
      </a:dk2>
      <a:lt2>
        <a:srgbClr val="535353"/>
      </a:lt2>
      <a:accent1>
        <a:srgbClr val="003C71"/>
      </a:accent1>
      <a:accent2>
        <a:srgbClr val="FF6A39"/>
      </a:accent2>
      <a:accent3>
        <a:srgbClr val="555555"/>
      </a:accent3>
      <a:accent4>
        <a:srgbClr val="FFC600"/>
      </a:accent4>
      <a:accent5>
        <a:srgbClr val="0160B6"/>
      </a:accent5>
      <a:accent6>
        <a:srgbClr val="279989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</TotalTime>
  <Words>510</Words>
  <Application>Microsoft Office PowerPoint</Application>
  <PresentationFormat>Widescreen</PresentationFormat>
  <Paragraphs>115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Courier New</vt:lpstr>
      <vt:lpstr>Georgia</vt:lpstr>
      <vt:lpstr>Josefin Sans</vt:lpstr>
      <vt:lpstr>Times New Roman</vt:lpstr>
      <vt:lpstr>Trebuchet MS</vt:lpstr>
      <vt:lpstr>Office Theme</vt:lpstr>
      <vt:lpstr>1_Office Theme</vt:lpstr>
      <vt:lpstr>Overview of Federal Pandemic Relief Programs Monitoring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Virginia Information Technologies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VITA Program</dc:creator>
  <cp:lastModifiedBy>Sylvester, Carol (DOE)</cp:lastModifiedBy>
  <cp:revision>2</cp:revision>
  <dcterms:created xsi:type="dcterms:W3CDTF">2022-07-20T12:39:39Z</dcterms:created>
  <dcterms:modified xsi:type="dcterms:W3CDTF">2024-03-06T17:06:26Z</dcterms:modified>
</cp:coreProperties>
</file>