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6" r:id="rId2"/>
    <p:sldId id="267" r:id="rId3"/>
    <p:sldId id="257" r:id="rId4"/>
    <p:sldId id="279" r:id="rId5"/>
    <p:sldId id="357" r:id="rId6"/>
    <p:sldId id="358" r:id="rId7"/>
    <p:sldId id="354" r:id="rId8"/>
    <p:sldId id="355" r:id="rId9"/>
    <p:sldId id="322" r:id="rId10"/>
    <p:sldId id="352" r:id="rId11"/>
    <p:sldId id="356" r:id="rId12"/>
    <p:sldId id="284" r:id="rId13"/>
    <p:sldId id="286" r:id="rId14"/>
    <p:sldId id="335" r:id="rId15"/>
    <p:sldId id="336" r:id="rId16"/>
    <p:sldId id="343" r:id="rId17"/>
    <p:sldId id="337" r:id="rId18"/>
    <p:sldId id="342" r:id="rId19"/>
    <p:sldId id="274" r:id="rId20"/>
    <p:sldId id="305" r:id="rId21"/>
    <p:sldId id="309" r:id="rId22"/>
    <p:sldId id="307" r:id="rId23"/>
    <p:sldId id="276" r:id="rId24"/>
    <p:sldId id="295" r:id="rId25"/>
    <p:sldId id="26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662DBA6-76CF-59AA-F8D8-204E4E31091C}" name="Ratcliffe, Dana (DOE)" initials="DR" userId="S::Dana.Ratcliffe@doe.virginia.gov::4cf3be56-b0d1-45e2-9f57-54d7260560f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60C"/>
    <a:srgbClr val="555555"/>
    <a:srgbClr val="1A4480"/>
    <a:srgbClr val="3E5B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73721" autoAdjust="0"/>
  </p:normalViewPr>
  <p:slideViewPr>
    <p:cSldViewPr snapToGrid="0">
      <p:cViewPr varScale="1">
        <p:scale>
          <a:sx n="61" d="100"/>
          <a:sy n="61" d="100"/>
        </p:scale>
        <p:origin x="552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1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BB10B2-ADCC-4EC2-B03B-485E4D62C37A}" type="doc">
      <dgm:prSet loTypeId="urn:microsoft.com/office/officeart/2005/8/layout/vProcess5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0ACE44-3B19-4C03-931E-884517D68DE8}">
      <dgm:prSet phldrT="[Text]"/>
      <dgm:spPr/>
      <dgm:t>
        <a:bodyPr/>
        <a:lstStyle/>
        <a:p>
          <a:r>
            <a:rPr lang="en-US" dirty="0"/>
            <a:t>Upload Data</a:t>
          </a:r>
        </a:p>
      </dgm:t>
    </dgm:pt>
    <dgm:pt modelId="{4055375D-946E-46E6-8F8F-8A12DED7226A}" type="parTrans" cxnId="{FD8F1216-AE16-4E89-B8A3-426F3D0B5083}">
      <dgm:prSet/>
      <dgm:spPr/>
      <dgm:t>
        <a:bodyPr/>
        <a:lstStyle/>
        <a:p>
          <a:endParaRPr lang="en-US"/>
        </a:p>
      </dgm:t>
    </dgm:pt>
    <dgm:pt modelId="{04FDF14A-C6A5-4696-9F51-BFD8913D6FF2}" type="sibTrans" cxnId="{FD8F1216-AE16-4E89-B8A3-426F3D0B5083}">
      <dgm:prSet/>
      <dgm:spPr/>
      <dgm:t>
        <a:bodyPr/>
        <a:lstStyle/>
        <a:p>
          <a:endParaRPr lang="en-US" dirty="0"/>
        </a:p>
      </dgm:t>
    </dgm:pt>
    <dgm:pt modelId="{C2DC2165-EB10-44B3-AB7F-AD077C8C6E68}">
      <dgm:prSet phldrT="[Text]"/>
      <dgm:spPr/>
      <dgm:t>
        <a:bodyPr/>
        <a:lstStyle/>
        <a:p>
          <a:r>
            <a:rPr lang="en-US" dirty="0"/>
            <a:t>Resolve all errors </a:t>
          </a:r>
        </a:p>
      </dgm:t>
    </dgm:pt>
    <dgm:pt modelId="{AFC5B02D-A8D9-4D77-A402-A90C30319647}" type="parTrans" cxnId="{C416DD2C-0AD9-4A05-BBB5-B42216C1DBAE}">
      <dgm:prSet/>
      <dgm:spPr/>
      <dgm:t>
        <a:bodyPr/>
        <a:lstStyle/>
        <a:p>
          <a:endParaRPr lang="en-US"/>
        </a:p>
      </dgm:t>
    </dgm:pt>
    <dgm:pt modelId="{DB8BC04D-A13F-4541-AF92-CFC64667658E}" type="sibTrans" cxnId="{C416DD2C-0AD9-4A05-BBB5-B42216C1DBAE}">
      <dgm:prSet/>
      <dgm:spPr/>
      <dgm:t>
        <a:bodyPr/>
        <a:lstStyle/>
        <a:p>
          <a:endParaRPr lang="en-US"/>
        </a:p>
      </dgm:t>
    </dgm:pt>
    <dgm:pt modelId="{5AA8604B-7C36-4340-A7EB-EBD18B8BEDC2}">
      <dgm:prSet phldrT="[Text]"/>
      <dgm:spPr/>
      <dgm:t>
        <a:bodyPr/>
        <a:lstStyle/>
        <a:p>
          <a:r>
            <a:rPr lang="en-US" dirty="0"/>
            <a:t>Submit For Local Approval</a:t>
          </a:r>
        </a:p>
      </dgm:t>
    </dgm:pt>
    <dgm:pt modelId="{A638FE6F-2216-4E0A-A8A4-DBC2336E114C}" type="parTrans" cxnId="{AC2D27FE-4240-4077-8208-A1818A2BACF1}">
      <dgm:prSet/>
      <dgm:spPr/>
      <dgm:t>
        <a:bodyPr/>
        <a:lstStyle/>
        <a:p>
          <a:endParaRPr lang="en-US"/>
        </a:p>
      </dgm:t>
    </dgm:pt>
    <dgm:pt modelId="{4FABBCB4-F7BF-4ECE-975F-355F52A9BD99}" type="sibTrans" cxnId="{AC2D27FE-4240-4077-8208-A1818A2BACF1}">
      <dgm:prSet/>
      <dgm:spPr/>
      <dgm:t>
        <a:bodyPr/>
        <a:lstStyle/>
        <a:p>
          <a:endParaRPr lang="en-US" dirty="0"/>
        </a:p>
      </dgm:t>
    </dgm:pt>
    <dgm:pt modelId="{146ABB25-51A1-4A0C-8138-D8300D410746}">
      <dgm:prSet phldrT="[Text]"/>
      <dgm:spPr/>
      <dgm:t>
        <a:bodyPr/>
        <a:lstStyle/>
        <a:p>
          <a:r>
            <a:rPr lang="en-US" dirty="0"/>
            <a:t>All Local Approvers review appropriate reports</a:t>
          </a:r>
        </a:p>
      </dgm:t>
    </dgm:pt>
    <dgm:pt modelId="{2EF54598-F766-413C-AE5F-071ECDF0ABF6}" type="parTrans" cxnId="{78EF46D2-018E-4D12-8E02-F0A40A0572DE}">
      <dgm:prSet/>
      <dgm:spPr/>
      <dgm:t>
        <a:bodyPr/>
        <a:lstStyle/>
        <a:p>
          <a:endParaRPr lang="en-US"/>
        </a:p>
      </dgm:t>
    </dgm:pt>
    <dgm:pt modelId="{86F22B61-06B2-493A-8DCB-007B4370C4EA}" type="sibTrans" cxnId="{78EF46D2-018E-4D12-8E02-F0A40A0572DE}">
      <dgm:prSet/>
      <dgm:spPr/>
      <dgm:t>
        <a:bodyPr/>
        <a:lstStyle/>
        <a:p>
          <a:endParaRPr lang="en-US"/>
        </a:p>
      </dgm:t>
    </dgm:pt>
    <dgm:pt modelId="{A14C4E85-EC61-4D47-976F-54EC6F2683DF}">
      <dgm:prSet phldrT="[Text]"/>
      <dgm:spPr/>
      <dgm:t>
        <a:bodyPr/>
        <a:lstStyle/>
        <a:p>
          <a:r>
            <a:rPr lang="en-US" dirty="0"/>
            <a:t>Submit For Verification</a:t>
          </a:r>
        </a:p>
      </dgm:t>
    </dgm:pt>
    <dgm:pt modelId="{FCF8434E-30A2-45AD-8D6C-79A90E1ABF3F}" type="parTrans" cxnId="{E0A1E456-F7CA-46D1-BF57-38866A1DCE43}">
      <dgm:prSet/>
      <dgm:spPr/>
      <dgm:t>
        <a:bodyPr/>
        <a:lstStyle/>
        <a:p>
          <a:endParaRPr lang="en-US"/>
        </a:p>
      </dgm:t>
    </dgm:pt>
    <dgm:pt modelId="{CA6117BB-4852-43AF-8225-58736E1BAD47}" type="sibTrans" cxnId="{E0A1E456-F7CA-46D1-BF57-38866A1DCE43}">
      <dgm:prSet/>
      <dgm:spPr/>
      <dgm:t>
        <a:bodyPr/>
        <a:lstStyle/>
        <a:p>
          <a:endParaRPr lang="en-US"/>
        </a:p>
      </dgm:t>
    </dgm:pt>
    <dgm:pt modelId="{18EBAB93-5B53-406A-99C4-69591C009BBC}">
      <dgm:prSet phldrT="[Text]"/>
      <dgm:spPr/>
      <dgm:t>
        <a:bodyPr/>
        <a:lstStyle/>
        <a:p>
          <a:r>
            <a:rPr lang="en-US" dirty="0"/>
            <a:t>Select Submit for Verification</a:t>
          </a:r>
        </a:p>
      </dgm:t>
    </dgm:pt>
    <dgm:pt modelId="{D88EBCE8-417D-43BB-AA4D-36E093531D11}" type="parTrans" cxnId="{A1FFBEC8-C5E4-4CFC-A187-939FCBE100C4}">
      <dgm:prSet/>
      <dgm:spPr/>
      <dgm:t>
        <a:bodyPr/>
        <a:lstStyle/>
        <a:p>
          <a:endParaRPr lang="en-US"/>
        </a:p>
      </dgm:t>
    </dgm:pt>
    <dgm:pt modelId="{CD948B45-D609-44F7-922F-3B3121DB5761}" type="sibTrans" cxnId="{A1FFBEC8-C5E4-4CFC-A187-939FCBE100C4}">
      <dgm:prSet/>
      <dgm:spPr/>
      <dgm:t>
        <a:bodyPr/>
        <a:lstStyle/>
        <a:p>
          <a:endParaRPr lang="en-US"/>
        </a:p>
      </dgm:t>
    </dgm:pt>
    <dgm:pt modelId="{9676BB94-3DED-4235-8FF6-D542E8556835}">
      <dgm:prSet phldrT="[Text]"/>
      <dgm:spPr/>
      <dgm:t>
        <a:bodyPr/>
        <a:lstStyle/>
        <a:p>
          <a:r>
            <a:rPr lang="en-US" dirty="0"/>
            <a:t>Review Verification Report</a:t>
          </a:r>
        </a:p>
      </dgm:t>
    </dgm:pt>
    <dgm:pt modelId="{5F1B029E-D54E-4C06-BEF5-287EC1C1EEFB}" type="parTrans" cxnId="{8208A2BD-66F6-4A68-AE6D-C423C63CA401}">
      <dgm:prSet/>
      <dgm:spPr/>
      <dgm:t>
        <a:bodyPr/>
        <a:lstStyle/>
        <a:p>
          <a:endParaRPr lang="en-US"/>
        </a:p>
      </dgm:t>
    </dgm:pt>
    <dgm:pt modelId="{C4089C27-C60E-490F-8B09-50F6B73DEB47}" type="sibTrans" cxnId="{8208A2BD-66F6-4A68-AE6D-C423C63CA401}">
      <dgm:prSet/>
      <dgm:spPr/>
      <dgm:t>
        <a:bodyPr/>
        <a:lstStyle/>
        <a:p>
          <a:endParaRPr lang="en-US"/>
        </a:p>
      </dgm:t>
    </dgm:pt>
    <dgm:pt modelId="{A85B2C04-F57E-4DE4-B9C6-14350F2442A0}">
      <dgm:prSet phldrT="[Text]"/>
      <dgm:spPr/>
      <dgm:t>
        <a:bodyPr/>
        <a:lstStyle/>
        <a:p>
          <a:r>
            <a:rPr lang="en-US" dirty="0"/>
            <a:t>Must have access to MSC, IPAL or SEDF Application</a:t>
          </a:r>
        </a:p>
      </dgm:t>
    </dgm:pt>
    <dgm:pt modelId="{FF8D4F32-C938-4DA0-81A4-792CE8188468}" type="parTrans" cxnId="{6243C988-CC31-4769-9057-8A1FF6FCE2E8}">
      <dgm:prSet/>
      <dgm:spPr/>
      <dgm:t>
        <a:bodyPr/>
        <a:lstStyle/>
        <a:p>
          <a:endParaRPr lang="en-US"/>
        </a:p>
      </dgm:t>
    </dgm:pt>
    <dgm:pt modelId="{42412E57-D5A4-4BF9-9B65-2B9DD9B463B6}" type="sibTrans" cxnId="{6243C988-CC31-4769-9057-8A1FF6FCE2E8}">
      <dgm:prSet/>
      <dgm:spPr/>
      <dgm:t>
        <a:bodyPr/>
        <a:lstStyle/>
        <a:p>
          <a:endParaRPr lang="en-US"/>
        </a:p>
      </dgm:t>
    </dgm:pt>
    <dgm:pt modelId="{AD39FB89-BA82-4ADE-95C6-05558B3D1B53}">
      <dgm:prSet phldrT="[Text]"/>
      <dgm:spPr/>
      <dgm:t>
        <a:bodyPr/>
        <a:lstStyle/>
        <a:p>
          <a:r>
            <a:rPr lang="en-US" dirty="0"/>
            <a:t>Collection Manager monitor the process until all approvals are complete</a:t>
          </a:r>
        </a:p>
      </dgm:t>
    </dgm:pt>
    <dgm:pt modelId="{1F109D63-817F-4AED-914F-78C00C3FD5A5}" type="parTrans" cxnId="{1F3F078C-5E17-40DF-A7D8-4DB790B37C69}">
      <dgm:prSet/>
      <dgm:spPr/>
      <dgm:t>
        <a:bodyPr/>
        <a:lstStyle/>
        <a:p>
          <a:endParaRPr lang="en-US"/>
        </a:p>
      </dgm:t>
    </dgm:pt>
    <dgm:pt modelId="{7A0B2F34-20A0-4203-9C74-DACE7BF2AA58}" type="sibTrans" cxnId="{1F3F078C-5E17-40DF-A7D8-4DB790B37C69}">
      <dgm:prSet/>
      <dgm:spPr/>
      <dgm:t>
        <a:bodyPr/>
        <a:lstStyle/>
        <a:p>
          <a:endParaRPr lang="en-US"/>
        </a:p>
      </dgm:t>
    </dgm:pt>
    <dgm:pt modelId="{3C79BCE2-7247-4C37-91C6-78EE40839151}">
      <dgm:prSet phldrT="[Text]"/>
      <dgm:spPr/>
      <dgm:t>
        <a:bodyPr/>
        <a:lstStyle/>
        <a:p>
          <a:r>
            <a:rPr lang="en-US" dirty="0"/>
            <a:t>Sends the reports to SDCA</a:t>
          </a:r>
        </a:p>
      </dgm:t>
    </dgm:pt>
    <dgm:pt modelId="{2783CA81-302D-4E7B-B98D-AEC6E250F946}" type="parTrans" cxnId="{61F8C516-9666-4630-8DE0-8F37E915DE4A}">
      <dgm:prSet/>
      <dgm:spPr/>
      <dgm:t>
        <a:bodyPr/>
        <a:lstStyle/>
        <a:p>
          <a:endParaRPr lang="en-US"/>
        </a:p>
      </dgm:t>
    </dgm:pt>
    <dgm:pt modelId="{63CF16B7-1C93-4A5D-A4C1-A73E83B76981}" type="sibTrans" cxnId="{61F8C516-9666-4630-8DE0-8F37E915DE4A}">
      <dgm:prSet/>
      <dgm:spPr/>
      <dgm:t>
        <a:bodyPr/>
        <a:lstStyle/>
        <a:p>
          <a:endParaRPr lang="en-US"/>
        </a:p>
      </dgm:t>
    </dgm:pt>
    <dgm:pt modelId="{21FE684D-3D07-4C0B-95E6-20DBE8467264}" type="pres">
      <dgm:prSet presAssocID="{D6BB10B2-ADCC-4EC2-B03B-485E4D62C37A}" presName="outerComposite" presStyleCnt="0">
        <dgm:presLayoutVars>
          <dgm:chMax val="5"/>
          <dgm:dir/>
          <dgm:resizeHandles val="exact"/>
        </dgm:presLayoutVars>
      </dgm:prSet>
      <dgm:spPr/>
    </dgm:pt>
    <dgm:pt modelId="{B2496F50-A647-43F9-958B-2A19B9B05C0B}" type="pres">
      <dgm:prSet presAssocID="{D6BB10B2-ADCC-4EC2-B03B-485E4D62C37A}" presName="dummyMaxCanvas" presStyleCnt="0">
        <dgm:presLayoutVars/>
      </dgm:prSet>
      <dgm:spPr/>
    </dgm:pt>
    <dgm:pt modelId="{CECDA332-2378-48A4-8725-89011DD5645A}" type="pres">
      <dgm:prSet presAssocID="{D6BB10B2-ADCC-4EC2-B03B-485E4D62C37A}" presName="ThreeNodes_1" presStyleLbl="node1" presStyleIdx="0" presStyleCnt="3">
        <dgm:presLayoutVars>
          <dgm:bulletEnabled val="1"/>
        </dgm:presLayoutVars>
      </dgm:prSet>
      <dgm:spPr/>
    </dgm:pt>
    <dgm:pt modelId="{BB4CEB16-DDD3-4952-9411-2E9419884F78}" type="pres">
      <dgm:prSet presAssocID="{D6BB10B2-ADCC-4EC2-B03B-485E4D62C37A}" presName="ThreeNodes_2" presStyleLbl="node1" presStyleIdx="1" presStyleCnt="3">
        <dgm:presLayoutVars>
          <dgm:bulletEnabled val="1"/>
        </dgm:presLayoutVars>
      </dgm:prSet>
      <dgm:spPr/>
    </dgm:pt>
    <dgm:pt modelId="{6CB900EE-23AB-48BA-B58B-ABF24778BC11}" type="pres">
      <dgm:prSet presAssocID="{D6BB10B2-ADCC-4EC2-B03B-485E4D62C37A}" presName="ThreeNodes_3" presStyleLbl="node1" presStyleIdx="2" presStyleCnt="3">
        <dgm:presLayoutVars>
          <dgm:bulletEnabled val="1"/>
        </dgm:presLayoutVars>
      </dgm:prSet>
      <dgm:spPr/>
    </dgm:pt>
    <dgm:pt modelId="{7B07D3D4-75B4-4167-A735-889E9523F457}" type="pres">
      <dgm:prSet presAssocID="{D6BB10B2-ADCC-4EC2-B03B-485E4D62C37A}" presName="ThreeConn_1-2" presStyleLbl="fgAccFollowNode1" presStyleIdx="0" presStyleCnt="2">
        <dgm:presLayoutVars>
          <dgm:bulletEnabled val="1"/>
        </dgm:presLayoutVars>
      </dgm:prSet>
      <dgm:spPr/>
    </dgm:pt>
    <dgm:pt modelId="{8F4A3F6C-C226-4C0C-A47A-D16AC6672BD3}" type="pres">
      <dgm:prSet presAssocID="{D6BB10B2-ADCC-4EC2-B03B-485E4D62C37A}" presName="ThreeConn_2-3" presStyleLbl="fgAccFollowNode1" presStyleIdx="1" presStyleCnt="2">
        <dgm:presLayoutVars>
          <dgm:bulletEnabled val="1"/>
        </dgm:presLayoutVars>
      </dgm:prSet>
      <dgm:spPr/>
    </dgm:pt>
    <dgm:pt modelId="{1EA0D2DB-CF45-45FA-963A-28EBFE87A220}" type="pres">
      <dgm:prSet presAssocID="{D6BB10B2-ADCC-4EC2-B03B-485E4D62C37A}" presName="ThreeNodes_1_text" presStyleLbl="node1" presStyleIdx="2" presStyleCnt="3">
        <dgm:presLayoutVars>
          <dgm:bulletEnabled val="1"/>
        </dgm:presLayoutVars>
      </dgm:prSet>
      <dgm:spPr/>
    </dgm:pt>
    <dgm:pt modelId="{6423BAD7-E5A6-4816-A5AA-114EE720854F}" type="pres">
      <dgm:prSet presAssocID="{D6BB10B2-ADCC-4EC2-B03B-485E4D62C37A}" presName="ThreeNodes_2_text" presStyleLbl="node1" presStyleIdx="2" presStyleCnt="3">
        <dgm:presLayoutVars>
          <dgm:bulletEnabled val="1"/>
        </dgm:presLayoutVars>
      </dgm:prSet>
      <dgm:spPr/>
    </dgm:pt>
    <dgm:pt modelId="{8F422A5F-377B-42FB-9217-7BECE779CCE3}" type="pres">
      <dgm:prSet presAssocID="{D6BB10B2-ADCC-4EC2-B03B-485E4D62C37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BB72D00-8EB5-464C-9C3D-06EB7911E93F}" type="presOf" srcId="{146ABB25-51A1-4A0C-8138-D8300D410746}" destId="{6423BAD7-E5A6-4816-A5AA-114EE720854F}" srcOrd="1" destOrd="1" presId="urn:microsoft.com/office/officeart/2005/8/layout/vProcess5"/>
    <dgm:cxn modelId="{91BD840B-9C5C-4CBB-80BE-DFBA14BEB46B}" type="presOf" srcId="{D6BB10B2-ADCC-4EC2-B03B-485E4D62C37A}" destId="{21FE684D-3D07-4C0B-95E6-20DBE8467264}" srcOrd="0" destOrd="0" presId="urn:microsoft.com/office/officeart/2005/8/layout/vProcess5"/>
    <dgm:cxn modelId="{34292512-53ED-4C49-8C9A-942E46979F2F}" type="presOf" srcId="{A85B2C04-F57E-4DE4-B9C6-14350F2442A0}" destId="{6423BAD7-E5A6-4816-A5AA-114EE720854F}" srcOrd="1" destOrd="2" presId="urn:microsoft.com/office/officeart/2005/8/layout/vProcess5"/>
    <dgm:cxn modelId="{FD8F1216-AE16-4E89-B8A3-426F3D0B5083}" srcId="{D6BB10B2-ADCC-4EC2-B03B-485E4D62C37A}" destId="{870ACE44-3B19-4C03-931E-884517D68DE8}" srcOrd="0" destOrd="0" parTransId="{4055375D-946E-46E6-8F8F-8A12DED7226A}" sibTransId="{04FDF14A-C6A5-4696-9F51-BFD8913D6FF2}"/>
    <dgm:cxn modelId="{61F8C516-9666-4630-8DE0-8F37E915DE4A}" srcId="{A14C4E85-EC61-4D47-976F-54EC6F2683DF}" destId="{3C79BCE2-7247-4C37-91C6-78EE40839151}" srcOrd="1" destOrd="0" parTransId="{2783CA81-302D-4E7B-B98D-AEC6E250F946}" sibTransId="{63CF16B7-1C93-4A5D-A4C1-A73E83B76981}"/>
    <dgm:cxn modelId="{1167D618-4FBB-40D2-8826-E97C26194B98}" type="presOf" srcId="{9676BB94-3DED-4235-8FF6-D542E8556835}" destId="{1EA0D2DB-CF45-45FA-963A-28EBFE87A220}" srcOrd="1" destOrd="2" presId="urn:microsoft.com/office/officeart/2005/8/layout/vProcess5"/>
    <dgm:cxn modelId="{6B509027-58ED-4C80-BF72-429E39AADAB7}" type="presOf" srcId="{A14C4E85-EC61-4D47-976F-54EC6F2683DF}" destId="{8F422A5F-377B-42FB-9217-7BECE779CCE3}" srcOrd="1" destOrd="0" presId="urn:microsoft.com/office/officeart/2005/8/layout/vProcess5"/>
    <dgm:cxn modelId="{C416DD2C-0AD9-4A05-BBB5-B42216C1DBAE}" srcId="{870ACE44-3B19-4C03-931E-884517D68DE8}" destId="{C2DC2165-EB10-44B3-AB7F-AD077C8C6E68}" srcOrd="0" destOrd="0" parTransId="{AFC5B02D-A8D9-4D77-A402-A90C30319647}" sibTransId="{DB8BC04D-A13F-4541-AF92-CFC64667658E}"/>
    <dgm:cxn modelId="{FDB0ED2C-53F2-4477-93C1-4822CD6C7815}" type="presOf" srcId="{9676BB94-3DED-4235-8FF6-D542E8556835}" destId="{CECDA332-2378-48A4-8725-89011DD5645A}" srcOrd="0" destOrd="2" presId="urn:microsoft.com/office/officeart/2005/8/layout/vProcess5"/>
    <dgm:cxn modelId="{3241EB33-DF32-4F80-AE93-2EFFD248D97D}" type="presOf" srcId="{146ABB25-51A1-4A0C-8138-D8300D410746}" destId="{BB4CEB16-DDD3-4952-9411-2E9419884F78}" srcOrd="0" destOrd="1" presId="urn:microsoft.com/office/officeart/2005/8/layout/vProcess5"/>
    <dgm:cxn modelId="{47910236-4E4E-43AC-8042-15A236005CFC}" type="presOf" srcId="{5AA8604B-7C36-4340-A7EB-EBD18B8BEDC2}" destId="{BB4CEB16-DDD3-4952-9411-2E9419884F78}" srcOrd="0" destOrd="0" presId="urn:microsoft.com/office/officeart/2005/8/layout/vProcess5"/>
    <dgm:cxn modelId="{0087C73E-ED6F-44A1-8D4C-AEFBFBD1D162}" type="presOf" srcId="{C2DC2165-EB10-44B3-AB7F-AD077C8C6E68}" destId="{CECDA332-2378-48A4-8725-89011DD5645A}" srcOrd="0" destOrd="1" presId="urn:microsoft.com/office/officeart/2005/8/layout/vProcess5"/>
    <dgm:cxn modelId="{3ACA1F40-270A-45DB-B186-329EFEAED00F}" type="presOf" srcId="{A85B2C04-F57E-4DE4-B9C6-14350F2442A0}" destId="{BB4CEB16-DDD3-4952-9411-2E9419884F78}" srcOrd="0" destOrd="2" presId="urn:microsoft.com/office/officeart/2005/8/layout/vProcess5"/>
    <dgm:cxn modelId="{21FA5442-143B-41BC-985A-D51D3A1B0C13}" type="presOf" srcId="{C2DC2165-EB10-44B3-AB7F-AD077C8C6E68}" destId="{1EA0D2DB-CF45-45FA-963A-28EBFE87A220}" srcOrd="1" destOrd="1" presId="urn:microsoft.com/office/officeart/2005/8/layout/vProcess5"/>
    <dgm:cxn modelId="{2A8EAF65-76FC-453D-BA4D-17F630614B0F}" type="presOf" srcId="{5AA8604B-7C36-4340-A7EB-EBD18B8BEDC2}" destId="{6423BAD7-E5A6-4816-A5AA-114EE720854F}" srcOrd="1" destOrd="0" presId="urn:microsoft.com/office/officeart/2005/8/layout/vProcess5"/>
    <dgm:cxn modelId="{104A416C-E2AA-4F14-B6D1-061E0D0CC861}" type="presOf" srcId="{870ACE44-3B19-4C03-931E-884517D68DE8}" destId="{CECDA332-2378-48A4-8725-89011DD5645A}" srcOrd="0" destOrd="0" presId="urn:microsoft.com/office/officeart/2005/8/layout/vProcess5"/>
    <dgm:cxn modelId="{7DC43B70-525B-4826-9FAB-3ED5AD6834C5}" type="presOf" srcId="{18EBAB93-5B53-406A-99C4-69591C009BBC}" destId="{8F422A5F-377B-42FB-9217-7BECE779CCE3}" srcOrd="1" destOrd="1" presId="urn:microsoft.com/office/officeart/2005/8/layout/vProcess5"/>
    <dgm:cxn modelId="{E0A1E456-F7CA-46D1-BF57-38866A1DCE43}" srcId="{D6BB10B2-ADCC-4EC2-B03B-485E4D62C37A}" destId="{A14C4E85-EC61-4D47-976F-54EC6F2683DF}" srcOrd="2" destOrd="0" parTransId="{FCF8434E-30A2-45AD-8D6C-79A90E1ABF3F}" sibTransId="{CA6117BB-4852-43AF-8225-58736E1BAD47}"/>
    <dgm:cxn modelId="{FC384357-B30C-4F1E-B3DB-004737435978}" type="presOf" srcId="{A14C4E85-EC61-4D47-976F-54EC6F2683DF}" destId="{6CB900EE-23AB-48BA-B58B-ABF24778BC11}" srcOrd="0" destOrd="0" presId="urn:microsoft.com/office/officeart/2005/8/layout/vProcess5"/>
    <dgm:cxn modelId="{77DC8877-74B8-462C-AEF8-165DA6E3E000}" type="presOf" srcId="{870ACE44-3B19-4C03-931E-884517D68DE8}" destId="{1EA0D2DB-CF45-45FA-963A-28EBFE87A220}" srcOrd="1" destOrd="0" presId="urn:microsoft.com/office/officeart/2005/8/layout/vProcess5"/>
    <dgm:cxn modelId="{A0AFD957-8285-4486-AEC7-456E9FECC171}" type="presOf" srcId="{4FABBCB4-F7BF-4ECE-975F-355F52A9BD99}" destId="{8F4A3F6C-C226-4C0C-A47A-D16AC6672BD3}" srcOrd="0" destOrd="0" presId="urn:microsoft.com/office/officeart/2005/8/layout/vProcess5"/>
    <dgm:cxn modelId="{6243C988-CC31-4769-9057-8A1FF6FCE2E8}" srcId="{5AA8604B-7C36-4340-A7EB-EBD18B8BEDC2}" destId="{A85B2C04-F57E-4DE4-B9C6-14350F2442A0}" srcOrd="1" destOrd="0" parTransId="{FF8D4F32-C938-4DA0-81A4-792CE8188468}" sibTransId="{42412E57-D5A4-4BF9-9B65-2B9DD9B463B6}"/>
    <dgm:cxn modelId="{1F3F078C-5E17-40DF-A7D8-4DB790B37C69}" srcId="{5AA8604B-7C36-4340-A7EB-EBD18B8BEDC2}" destId="{AD39FB89-BA82-4ADE-95C6-05558B3D1B53}" srcOrd="2" destOrd="0" parTransId="{1F109D63-817F-4AED-914F-78C00C3FD5A5}" sibTransId="{7A0B2F34-20A0-4203-9C74-DACE7BF2AA58}"/>
    <dgm:cxn modelId="{06538A9B-F24B-404A-AB05-D8C79F12518E}" type="presOf" srcId="{AD39FB89-BA82-4ADE-95C6-05558B3D1B53}" destId="{6423BAD7-E5A6-4816-A5AA-114EE720854F}" srcOrd="1" destOrd="3" presId="urn:microsoft.com/office/officeart/2005/8/layout/vProcess5"/>
    <dgm:cxn modelId="{8B126EA6-3578-4816-BFEA-2C131132C700}" type="presOf" srcId="{3C79BCE2-7247-4C37-91C6-78EE40839151}" destId="{8F422A5F-377B-42FB-9217-7BECE779CCE3}" srcOrd="1" destOrd="2" presId="urn:microsoft.com/office/officeart/2005/8/layout/vProcess5"/>
    <dgm:cxn modelId="{E6503CAB-5FA6-4F36-BF0D-DF9350ACFBE8}" type="presOf" srcId="{3C79BCE2-7247-4C37-91C6-78EE40839151}" destId="{6CB900EE-23AB-48BA-B58B-ABF24778BC11}" srcOrd="0" destOrd="2" presId="urn:microsoft.com/office/officeart/2005/8/layout/vProcess5"/>
    <dgm:cxn modelId="{8208A2BD-66F6-4A68-AE6D-C423C63CA401}" srcId="{870ACE44-3B19-4C03-931E-884517D68DE8}" destId="{9676BB94-3DED-4235-8FF6-D542E8556835}" srcOrd="1" destOrd="0" parTransId="{5F1B029E-D54E-4C06-BEF5-287EC1C1EEFB}" sibTransId="{C4089C27-C60E-490F-8B09-50F6B73DEB47}"/>
    <dgm:cxn modelId="{356DD0C0-DF80-4354-8712-51684726FDB7}" type="presOf" srcId="{AD39FB89-BA82-4ADE-95C6-05558B3D1B53}" destId="{BB4CEB16-DDD3-4952-9411-2E9419884F78}" srcOrd="0" destOrd="3" presId="urn:microsoft.com/office/officeart/2005/8/layout/vProcess5"/>
    <dgm:cxn modelId="{A1FFBEC8-C5E4-4CFC-A187-939FCBE100C4}" srcId="{A14C4E85-EC61-4D47-976F-54EC6F2683DF}" destId="{18EBAB93-5B53-406A-99C4-69591C009BBC}" srcOrd="0" destOrd="0" parTransId="{D88EBCE8-417D-43BB-AA4D-36E093531D11}" sibTransId="{CD948B45-D609-44F7-922F-3B3121DB5761}"/>
    <dgm:cxn modelId="{78EF46D2-018E-4D12-8E02-F0A40A0572DE}" srcId="{5AA8604B-7C36-4340-A7EB-EBD18B8BEDC2}" destId="{146ABB25-51A1-4A0C-8138-D8300D410746}" srcOrd="0" destOrd="0" parTransId="{2EF54598-F766-413C-AE5F-071ECDF0ABF6}" sibTransId="{86F22B61-06B2-493A-8DCB-007B4370C4EA}"/>
    <dgm:cxn modelId="{0A2673EB-D750-413B-AE03-B46C9E634B6B}" type="presOf" srcId="{18EBAB93-5B53-406A-99C4-69591C009BBC}" destId="{6CB900EE-23AB-48BA-B58B-ABF24778BC11}" srcOrd="0" destOrd="1" presId="urn:microsoft.com/office/officeart/2005/8/layout/vProcess5"/>
    <dgm:cxn modelId="{F40BBCFC-00FA-438A-8CCC-A905FB988B3C}" type="presOf" srcId="{04FDF14A-C6A5-4696-9F51-BFD8913D6FF2}" destId="{7B07D3D4-75B4-4167-A735-889E9523F457}" srcOrd="0" destOrd="0" presId="urn:microsoft.com/office/officeart/2005/8/layout/vProcess5"/>
    <dgm:cxn modelId="{AC2D27FE-4240-4077-8208-A1818A2BACF1}" srcId="{D6BB10B2-ADCC-4EC2-B03B-485E4D62C37A}" destId="{5AA8604B-7C36-4340-A7EB-EBD18B8BEDC2}" srcOrd="1" destOrd="0" parTransId="{A638FE6F-2216-4E0A-A8A4-DBC2336E114C}" sibTransId="{4FABBCB4-F7BF-4ECE-975F-355F52A9BD99}"/>
    <dgm:cxn modelId="{7FF61CB1-A770-4FF9-8510-0D835A23E6FA}" type="presParOf" srcId="{21FE684D-3D07-4C0B-95E6-20DBE8467264}" destId="{B2496F50-A647-43F9-958B-2A19B9B05C0B}" srcOrd="0" destOrd="0" presId="urn:microsoft.com/office/officeart/2005/8/layout/vProcess5"/>
    <dgm:cxn modelId="{4461B6EB-1E0D-4D4E-8CD5-59570F65E80E}" type="presParOf" srcId="{21FE684D-3D07-4C0B-95E6-20DBE8467264}" destId="{CECDA332-2378-48A4-8725-89011DD5645A}" srcOrd="1" destOrd="0" presId="urn:microsoft.com/office/officeart/2005/8/layout/vProcess5"/>
    <dgm:cxn modelId="{318AA397-5843-4E18-A45B-822A036F0C79}" type="presParOf" srcId="{21FE684D-3D07-4C0B-95E6-20DBE8467264}" destId="{BB4CEB16-DDD3-4952-9411-2E9419884F78}" srcOrd="2" destOrd="0" presId="urn:microsoft.com/office/officeart/2005/8/layout/vProcess5"/>
    <dgm:cxn modelId="{A6653D42-31BA-4077-8C4A-D8E5A4354E03}" type="presParOf" srcId="{21FE684D-3D07-4C0B-95E6-20DBE8467264}" destId="{6CB900EE-23AB-48BA-B58B-ABF24778BC11}" srcOrd="3" destOrd="0" presId="urn:microsoft.com/office/officeart/2005/8/layout/vProcess5"/>
    <dgm:cxn modelId="{72ED8B93-752F-4E15-8DE3-0209D3E35D4A}" type="presParOf" srcId="{21FE684D-3D07-4C0B-95E6-20DBE8467264}" destId="{7B07D3D4-75B4-4167-A735-889E9523F457}" srcOrd="4" destOrd="0" presId="urn:microsoft.com/office/officeart/2005/8/layout/vProcess5"/>
    <dgm:cxn modelId="{A5FB2E16-2ED2-409F-91EA-1E823ED0D851}" type="presParOf" srcId="{21FE684D-3D07-4C0B-95E6-20DBE8467264}" destId="{8F4A3F6C-C226-4C0C-A47A-D16AC6672BD3}" srcOrd="5" destOrd="0" presId="urn:microsoft.com/office/officeart/2005/8/layout/vProcess5"/>
    <dgm:cxn modelId="{391A9932-6D8E-43A2-8F4C-C898BB02E5EE}" type="presParOf" srcId="{21FE684D-3D07-4C0B-95E6-20DBE8467264}" destId="{1EA0D2DB-CF45-45FA-963A-28EBFE87A220}" srcOrd="6" destOrd="0" presId="urn:microsoft.com/office/officeart/2005/8/layout/vProcess5"/>
    <dgm:cxn modelId="{1248F5FE-FB7D-48AD-8627-4037F29CFA6F}" type="presParOf" srcId="{21FE684D-3D07-4C0B-95E6-20DBE8467264}" destId="{6423BAD7-E5A6-4816-A5AA-114EE720854F}" srcOrd="7" destOrd="0" presId="urn:microsoft.com/office/officeart/2005/8/layout/vProcess5"/>
    <dgm:cxn modelId="{E829E0C6-8E3F-448B-A301-2B2CAEA09D0A}" type="presParOf" srcId="{21FE684D-3D07-4C0B-95E6-20DBE8467264}" destId="{8F422A5F-377B-42FB-9217-7BECE779CCE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CDA332-2378-48A4-8725-89011DD5645A}">
      <dsp:nvSpPr>
        <dsp:cNvPr id="0" name=""/>
        <dsp:cNvSpPr/>
      </dsp:nvSpPr>
      <dsp:spPr>
        <a:xfrm>
          <a:off x="0" y="0"/>
          <a:ext cx="9489558" cy="18245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Upload Data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Resolve all errors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Review Verification Report</a:t>
          </a:r>
        </a:p>
      </dsp:txBody>
      <dsp:txXfrm>
        <a:off x="53439" y="53439"/>
        <a:ext cx="7520730" cy="1717668"/>
      </dsp:txXfrm>
    </dsp:sp>
    <dsp:sp modelId="{BB4CEB16-DDD3-4952-9411-2E9419884F78}">
      <dsp:nvSpPr>
        <dsp:cNvPr id="0" name=""/>
        <dsp:cNvSpPr/>
      </dsp:nvSpPr>
      <dsp:spPr>
        <a:xfrm>
          <a:off x="837313" y="2128637"/>
          <a:ext cx="9489558" cy="18245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Submit For Local Approval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All Local Approvers review appropriate reports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Must have access to MSC, IPAL or SEDF Application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Collection Manager monitor the process until all approvals are complete</a:t>
          </a:r>
        </a:p>
      </dsp:txBody>
      <dsp:txXfrm>
        <a:off x="890752" y="2182076"/>
        <a:ext cx="7359410" cy="1717668"/>
      </dsp:txXfrm>
    </dsp:sp>
    <dsp:sp modelId="{6CB900EE-23AB-48BA-B58B-ABF24778BC11}">
      <dsp:nvSpPr>
        <dsp:cNvPr id="0" name=""/>
        <dsp:cNvSpPr/>
      </dsp:nvSpPr>
      <dsp:spPr>
        <a:xfrm>
          <a:off x="1674627" y="4257275"/>
          <a:ext cx="9489558" cy="18245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Submit For Verification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Select Submit for Verification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Sends the reports to SDCA</a:t>
          </a:r>
        </a:p>
      </dsp:txBody>
      <dsp:txXfrm>
        <a:off x="1728066" y="4310714"/>
        <a:ext cx="7359410" cy="1717668"/>
      </dsp:txXfrm>
    </dsp:sp>
    <dsp:sp modelId="{7B07D3D4-75B4-4167-A735-889E9523F457}">
      <dsp:nvSpPr>
        <dsp:cNvPr id="0" name=""/>
        <dsp:cNvSpPr/>
      </dsp:nvSpPr>
      <dsp:spPr>
        <a:xfrm>
          <a:off x="8303602" y="1383614"/>
          <a:ext cx="1185955" cy="118595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8570442" y="1383614"/>
        <a:ext cx="652275" cy="892431"/>
      </dsp:txXfrm>
    </dsp:sp>
    <dsp:sp modelId="{8F4A3F6C-C226-4C0C-A47A-D16AC6672BD3}">
      <dsp:nvSpPr>
        <dsp:cNvPr id="0" name=""/>
        <dsp:cNvSpPr/>
      </dsp:nvSpPr>
      <dsp:spPr>
        <a:xfrm>
          <a:off x="9140916" y="3500088"/>
          <a:ext cx="1185955" cy="118595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9407756" y="3500088"/>
        <a:ext cx="652275" cy="892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128E-993C-4902-8012-4837AFDCDFE9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DDA28-A9E5-470C-8A90-D17729306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01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61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14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42887-4F38-549F-7074-82E202884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C40BCF-58BA-BFF2-111F-30DC19A149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FA9ABC-4E1E-B637-1F0E-688730EBE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4F2B4C-682F-E568-B93A-CBE611E374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732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371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780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644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859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117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88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413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81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102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218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1A650-665F-B049-BFDF-C141BB58E043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9216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767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053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760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65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24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71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14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18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22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16297-B0F0-B82C-5C62-0ADFE4B33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BA0429-F104-434E-1F58-155B39986D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BF1097-8E5B-6056-262A-32E3E535DA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AE510-1A9B-23EF-DDB0-08792080F9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14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DDA28-A9E5-470C-8A90-D17729306CE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1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5254951" cy="2387600"/>
          </a:xfrm>
        </p:spPr>
        <p:txBody>
          <a:bodyPr anchor="b"/>
          <a:lstStyle>
            <a:lvl1pPr algn="l">
              <a:defRPr sz="6000" cap="sm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525495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D7D0-E191-4C83-8A0F-12414189B1E3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VDOE Logo"/>
          <p:cNvSpPr/>
          <p:nvPr userDrawn="1"/>
        </p:nvSpPr>
        <p:spPr>
          <a:xfrm>
            <a:off x="2020701" y="919537"/>
            <a:ext cx="10893915" cy="5938463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2178121" y="5751826"/>
            <a:ext cx="95138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900" b="1" dirty="0">
                <a:solidFill>
                  <a:schemeClr val="tx1">
                    <a:alpha val="20000"/>
                  </a:schemeClr>
                </a:solidFill>
                <a:latin typeface="Trebuchet MS" panose="020B0603020202020204" pitchFamily="34" charset="0"/>
              </a:rPr>
              <a:t>VIRGINIA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105403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BD541-267A-DAF0-C4B8-B92F657E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noFill/>
        </p:spPr>
        <p:txBody>
          <a:bodyPr lIns="822960" anchor="b">
            <a:normAutofit/>
          </a:bodyPr>
          <a:lstStyle>
            <a:lvl1pPr>
              <a:defRPr sz="4800" cap="sm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96A5-1280-4BBD-93AB-AD67D678B93B}" type="datetime1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48622"/>
            <a:ext cx="5181600" cy="46283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48622"/>
            <a:ext cx="5181600" cy="46283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91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E2590-EA3D-2431-8ECC-6E434A512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anchor="b">
            <a:normAutofit/>
          </a:bodyPr>
          <a:lstStyle>
            <a:lvl1pPr>
              <a:defRPr sz="4800" cap="sm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5199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5199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D8FE-4F26-421C-BC9E-A31C57605D1F}" type="datetime1">
              <a:rPr lang="en-US" smtClean="0"/>
              <a:t>7/30/2024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65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1B387-EEF6-85E8-878F-7654D7B0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noFill/>
        </p:spPr>
        <p:txBody>
          <a:bodyPr lIns="822960" anchor="b">
            <a:normAutofit/>
          </a:bodyPr>
          <a:lstStyle>
            <a:lvl1pPr>
              <a:defRPr sz="4800" cap="sm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25199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25199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D8FE-4F26-421C-BC9E-A31C57605D1F}" type="datetime1">
              <a:rPr lang="en-US" smtClean="0"/>
              <a:t>7/30/2024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8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5D157-36F0-A5D1-DE89-F14DFFE2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noFill/>
        </p:spPr>
        <p:txBody>
          <a:bodyPr lIns="822960" anchor="b">
            <a:normAutofit/>
          </a:bodyPr>
          <a:lstStyle>
            <a:lvl1pPr>
              <a:defRPr sz="4800" cap="sm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9DFB-BBD1-424E-8E61-D0F07BC8954A}" type="datetime1">
              <a:rPr lang="en-US" smtClean="0"/>
              <a:t>7/30/2024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67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DC38-4FAD-4906-B701-8C1D07FFDAE2}" type="datetime1">
              <a:rPr lang="en-US" smtClean="0"/>
              <a:t>7/30/2024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8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962E0-DFCC-480B-934F-571908404525}" type="datetime1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98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B1A3-8D5C-47DE-BDB0-FBDB82B09CF6}" type="datetime1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7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B1A3-8D5C-47DE-BDB0-FBDB82B09CF6}" type="datetime1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183188" y="3451509"/>
            <a:ext cx="2970212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8383588" y="3451508"/>
            <a:ext cx="2970212" cy="22592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31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8930"/>
            <a:ext cx="10515600" cy="4718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0E70-56EB-42D6-915F-EA4C717EB9E4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323975"/>
          </a:xfrm>
          <a:noFill/>
        </p:spPr>
        <p:txBody>
          <a:bodyPr lIns="822960" tIns="640080">
            <a:normAutofit/>
          </a:bodyPr>
          <a:lstStyle>
            <a:lvl1pPr marL="0" indent="0">
              <a:buNone/>
              <a:defRPr sz="44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Here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79960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201" y="1130909"/>
            <a:ext cx="10515600" cy="2387600"/>
          </a:xfrm>
        </p:spPr>
        <p:txBody>
          <a:bodyPr anchor="b"/>
          <a:lstStyle>
            <a:lvl1pPr algn="ctr">
              <a:defRPr sz="6000" cap="sm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10515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249E-D282-4660-885A-F74A817FB28E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9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5254951" cy="2387600"/>
          </a:xfrm>
        </p:spPr>
        <p:txBody>
          <a:bodyPr anchor="b"/>
          <a:lstStyle>
            <a:lvl1pPr algn="l">
              <a:defRPr sz="6000" cap="sm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5254951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3C0D-AEE8-4C37-B586-2E02B9B135CF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VDOE Logo"/>
          <p:cNvSpPr/>
          <p:nvPr userDrawn="1"/>
        </p:nvSpPr>
        <p:spPr>
          <a:xfrm>
            <a:off x="2020701" y="919537"/>
            <a:ext cx="10893915" cy="5938463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178121" y="5751826"/>
            <a:ext cx="95138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900" b="1" dirty="0">
                <a:solidFill>
                  <a:schemeClr val="tx1">
                    <a:alpha val="7000"/>
                  </a:schemeClr>
                </a:solidFill>
                <a:latin typeface="Trebuchet MS" panose="020B0603020202020204" pitchFamily="34" charset="0"/>
              </a:rPr>
              <a:t>VIRGINIA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1158173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gradFill rotWithShape="1">
          <a:gsLst>
            <a:gs pos="0">
              <a:srgbClr val="3E5B91"/>
            </a:gs>
            <a:gs pos="50000">
              <a:srgbClr val="1A4480"/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30909"/>
            <a:ext cx="10515600" cy="2387600"/>
          </a:xfrm>
        </p:spPr>
        <p:txBody>
          <a:bodyPr anchor="b"/>
          <a:lstStyle>
            <a:lvl1pPr algn="ctr">
              <a:defRPr sz="6000" cap="sm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36221"/>
            <a:ext cx="105156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1799C-EA78-4FD4-8B5A-E18EB096E5C6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9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BD67D3E-DC23-56D0-E49A-79F87FFEB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anchor="b">
            <a:normAutofit/>
          </a:bodyPr>
          <a:lstStyle>
            <a:lvl1pPr>
              <a:defRPr sz="4800" cap="sm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0E70-56EB-42D6-915F-EA4C717EB9E4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458930"/>
            <a:ext cx="10515600" cy="471803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612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8566EF1-4ABD-9736-83E3-A0AB60E23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noFill/>
        </p:spPr>
        <p:txBody>
          <a:bodyPr lIns="822960" anchor="b">
            <a:normAutofit/>
          </a:bodyPr>
          <a:lstStyle>
            <a:lvl1pPr>
              <a:defRPr sz="4800" cap="sm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8930"/>
            <a:ext cx="10515600" cy="4718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0E70-56EB-42D6-915F-EA4C717EB9E4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9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C85E-EDEC-42A1-88DA-B1145C21F245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1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gradFill flip="none" rotWithShape="1">
          <a:gsLst>
            <a:gs pos="0">
              <a:schemeClr val="tx1"/>
            </a:gs>
            <a:gs pos="50000">
              <a:srgbClr val="1A4480"/>
            </a:gs>
            <a:gs pos="100000">
              <a:srgbClr val="3E5B9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C85E-EDEC-42A1-88DA-B1145C21F245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1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E0B6B-6944-E12E-832D-39E6B0703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3975"/>
          </a:xfrm>
          <a:solidFill>
            <a:schemeClr val="tx1"/>
          </a:solidFill>
        </p:spPr>
        <p:txBody>
          <a:bodyPr lIns="822960" anchor="b">
            <a:normAutofit/>
          </a:bodyPr>
          <a:lstStyle>
            <a:lvl1pPr>
              <a:defRPr sz="4800" cap="sm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48622"/>
            <a:ext cx="5181600" cy="46283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48622"/>
            <a:ext cx="5181600" cy="46283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96A5-1280-4BBD-93AB-AD67D678B93B}" type="datetime1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6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F71C4-ABB1-43BF-A1B6-165F4DBACD94}" type="datetime1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02BAA-C61A-4A39-BDF1-4340D572B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8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4" r:id="rId3"/>
    <p:sldLayoutId id="2147483686" r:id="rId4"/>
    <p:sldLayoutId id="2147483674" r:id="rId5"/>
    <p:sldLayoutId id="2147483687" r:id="rId6"/>
    <p:sldLayoutId id="2147483675" r:id="rId7"/>
    <p:sldLayoutId id="2147483691" r:id="rId8"/>
    <p:sldLayoutId id="2147483676" r:id="rId9"/>
    <p:sldLayoutId id="2147483689" r:id="rId10"/>
    <p:sldLayoutId id="2147483677" r:id="rId11"/>
    <p:sldLayoutId id="2147483690" r:id="rId12"/>
    <p:sldLayoutId id="2147483678" r:id="rId13"/>
    <p:sldLayoutId id="2147483679" r:id="rId14"/>
    <p:sldLayoutId id="2147483680" r:id="rId15"/>
    <p:sldLayoutId id="2147483681" r:id="rId16"/>
    <p:sldLayoutId id="2147483688" r:id="rId17"/>
    <p:sldLayoutId id="2147483692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rgbClr val="55555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-"/>
        <a:defRPr sz="2400" kern="1200">
          <a:solidFill>
            <a:srgbClr val="55555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65000"/>
        <a:buFont typeface="Courier New" panose="02070309020205020404" pitchFamily="49" charset="0"/>
        <a:buChar char="o"/>
        <a:defRPr sz="2000" kern="1200">
          <a:solidFill>
            <a:srgbClr val="55555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rgbClr val="55555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" panose="020F0502020204030204" pitchFamily="34" charset="0"/>
        <a:buChar char="-"/>
        <a:defRPr sz="1800" kern="1200">
          <a:solidFill>
            <a:srgbClr val="55555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quality.virginia.gov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e.virginia.gov/data-policy-funding/data-reports/data-collection/master-schedule-collection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Dana.Ratcliffe@doe.virginia.gov" TargetMode="External"/><Relationship Id="rId7" Type="http://schemas.openxmlformats.org/officeDocument/2006/relationships/hyperlink" Target="mailto:Bryan.Jackson@doe.virginia.gov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Joseph.Ryder@doe.virginia.gov" TargetMode="External"/><Relationship Id="rId5" Type="http://schemas.openxmlformats.org/officeDocument/2006/relationships/hyperlink" Target="mailto:Carol.WellsBazzichi@doe.virginia.gov" TargetMode="External"/><Relationship Id="rId4" Type="http://schemas.openxmlformats.org/officeDocument/2006/relationships/hyperlink" Target="mailto:resultshelp@doe.Virginia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Master Schedule Collection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Virginia Department of Education</a:t>
            </a:r>
          </a:p>
          <a:p>
            <a:r>
              <a:rPr lang="en-US" dirty="0"/>
              <a:t>Office of Data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99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Reporting Rules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10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933"/>
            <a:ext cx="10515600" cy="4897419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Divisions must report all courses and teachers, including those taught by: 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VDOE licensed private providers that are exempt from reporting MSC. </a:t>
            </a:r>
            <a:endParaRPr lang="en-US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Regional centers that don’t maintain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their own scheduling with their own teachers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(regional center is exempt from reporting MSC)</a:t>
            </a: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Alternative and special education centers if the center does not maintain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their own scheduling with their own teachers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(center is exempt from reporting MSC)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Regional centers and private schools must report all courses and teachers unless exempted from reporting by VDOE approval.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altLang="en-U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410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631E3-A4F5-7976-A166-839A7D30E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437D2-9F60-A341-7387-3ACE0AEC7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Reporting Rules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124EB-570C-C42F-A7E8-652085115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957DE96-BC9E-E263-0743-3940FFD1F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451881"/>
              </p:ext>
            </p:extLst>
          </p:nvPr>
        </p:nvGraphicFramePr>
        <p:xfrm>
          <a:off x="658420" y="1720800"/>
          <a:ext cx="11098151" cy="451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141">
                  <a:extLst>
                    <a:ext uri="{9D8B030D-6E8A-4147-A177-3AD203B41FA5}">
                      <a16:colId xmlns:a16="http://schemas.microsoft.com/office/drawing/2014/main" val="1303132254"/>
                    </a:ext>
                  </a:extLst>
                </a:gridCol>
                <a:gridCol w="7623958">
                  <a:extLst>
                    <a:ext uri="{9D8B030D-6E8A-4147-A177-3AD203B41FA5}">
                      <a16:colId xmlns:a16="http://schemas.microsoft.com/office/drawing/2014/main" val="2762042100"/>
                    </a:ext>
                  </a:extLst>
                </a:gridCol>
                <a:gridCol w="1900052">
                  <a:extLst>
                    <a:ext uri="{9D8B030D-6E8A-4147-A177-3AD203B41FA5}">
                      <a16:colId xmlns:a16="http://schemas.microsoft.com/office/drawing/2014/main" val="2682510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Record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984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IPAL - Identify all teachers, administrators, and pupil service providers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905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Courses - Identify all courses that are being taught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&amp; EOY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48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Teachers - Identify all sections taught and the teacher providing instruction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&amp; EOY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19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Other Provider - Identify Private Providers as well as individuals or entities without a Virginia </a:t>
                      </a:r>
                      <a:r>
                        <a:rPr lang="en-US"/>
                        <a:t>Teaching License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&amp; EOY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608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Students - Connects the student, section and teacher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&amp; EOY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588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Administrators and Pupil Personnel - Used to report other teaching staff and administrators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501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Connecting Sections - Connects CTE sections taught at the same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&amp; EOY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272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Co-op – teacher and number of students monitored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&amp; EOY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070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Interdisciplinary Connecting Sections - 2 courses a division combines to form one local 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Fall &amp; EOY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166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104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Fall MSC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33" y="1458930"/>
            <a:ext cx="10885967" cy="4718033"/>
          </a:xfrm>
        </p:spPr>
        <p:txBody>
          <a:bodyPr>
            <a:normAutofit/>
          </a:bodyPr>
          <a:lstStyle/>
          <a:p>
            <a:r>
              <a:rPr lang="en-US" dirty="0"/>
              <a:t>What to report?</a:t>
            </a:r>
          </a:p>
          <a:p>
            <a:pPr lvl="1"/>
            <a:r>
              <a:rPr lang="en-US" dirty="0"/>
              <a:t>Snapshot on Oct 1</a:t>
            </a:r>
            <a:r>
              <a:rPr lang="en-US" baseline="30000" dirty="0"/>
              <a:t>st</a:t>
            </a:r>
            <a:endParaRPr lang="en-US" dirty="0"/>
          </a:p>
          <a:p>
            <a:pPr lvl="1"/>
            <a:r>
              <a:rPr lang="en-US" dirty="0"/>
              <a:t>Non-teaching staff and school administrators</a:t>
            </a:r>
          </a:p>
          <a:p>
            <a:pPr lvl="1"/>
            <a:r>
              <a:rPr lang="en-US" dirty="0"/>
              <a:t>Current and future courses enrollment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Reporting Timeline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Opens September 16, 2024</a:t>
            </a:r>
            <a:endParaRPr lang="en-US" i="1" dirty="0"/>
          </a:p>
          <a:p>
            <a:pPr lvl="1"/>
            <a:r>
              <a:rPr lang="en-US" dirty="0"/>
              <a:t>Successful file submission due November 13, 2024</a:t>
            </a:r>
          </a:p>
          <a:p>
            <a:pPr lvl="1"/>
            <a:r>
              <a:rPr lang="en-US" dirty="0"/>
              <a:t>Closes December 13, 2024 – all verifications due</a:t>
            </a:r>
          </a:p>
          <a:p>
            <a:pPr lvl="1"/>
            <a:r>
              <a:rPr lang="en-US" dirty="0"/>
              <a:t>Reopens for resubmission January 27 – 31, 2025</a:t>
            </a:r>
          </a:p>
        </p:txBody>
      </p:sp>
    </p:spTree>
    <p:extLst>
      <p:ext uri="{BB962C8B-B14F-4D97-AF65-F5344CB8AC3E}">
        <p14:creationId xmlns:p14="http://schemas.microsoft.com/office/powerpoint/2010/main" val="2236890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3F8E0-0F18-063B-6186-D31E14A57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Primary Products from Fall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5CB78-5847-D1B3-640E-69974594C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03767"/>
            <a:ext cx="6172200" cy="545258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hlinkClick r:id="rId3"/>
              </a:rPr>
              <a:t>School Quality Profiles</a:t>
            </a:r>
            <a:endParaRPr lang="en-US" dirty="0"/>
          </a:p>
          <a:p>
            <a:pPr lvl="2"/>
            <a:r>
              <a:rPr lang="en-US" dirty="0"/>
              <a:t>Teacher Quality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VVAAS – Virginia Visualization and Analytics Solution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to 8</a:t>
            </a:r>
            <a:r>
              <a:rPr lang="en-US" baseline="30000" dirty="0"/>
              <a:t>th</a:t>
            </a:r>
            <a:r>
              <a:rPr lang="en-US" dirty="0"/>
              <a:t> grade VLP Pilot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Funding</a:t>
            </a:r>
          </a:p>
          <a:p>
            <a:pPr lvl="2"/>
            <a:r>
              <a:rPr lang="en-US" dirty="0"/>
              <a:t>CTE SOQ</a:t>
            </a:r>
          </a:p>
          <a:p>
            <a:pPr lvl="2"/>
            <a:r>
              <a:rPr lang="en-US" dirty="0"/>
              <a:t>Perkins funds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CRDC – Civil Rights Data Collection</a:t>
            </a:r>
          </a:p>
          <a:p>
            <a:pPr lvl="2"/>
            <a:r>
              <a:rPr lang="en-US" dirty="0"/>
              <a:t>Course enrollment total subgroup</a:t>
            </a:r>
          </a:p>
          <a:p>
            <a:pPr lvl="2"/>
            <a:r>
              <a:rPr lang="en-US" dirty="0"/>
              <a:t>Course offerings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E3C2B-84C3-878D-17C7-F167D8AF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47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IPAL &amp; SEDF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66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IPAL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33" y="1458930"/>
            <a:ext cx="10885967" cy="47180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B record identifies all teachers, administrators, and pupil service providers in public schools, regional centers, contracted MOPs, and private providers.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Reports</a:t>
            </a:r>
          </a:p>
          <a:p>
            <a:r>
              <a:rPr lang="en-US" dirty="0"/>
              <a:t>IPAL Verification Report </a:t>
            </a:r>
          </a:p>
          <a:p>
            <a:pPr lvl="1"/>
            <a:r>
              <a:rPr lang="en-US" dirty="0"/>
              <a:t>Static and only pulls data from the submitted Fall MSC file</a:t>
            </a:r>
          </a:p>
          <a:p>
            <a:r>
              <a:rPr lang="en-US" dirty="0"/>
              <a:t>Updated IPAL Verification Report </a:t>
            </a:r>
          </a:p>
          <a:p>
            <a:pPr lvl="1"/>
            <a:r>
              <a:rPr lang="en-US" dirty="0"/>
              <a:t>Dynamic with updated data each time it’s generated</a:t>
            </a:r>
          </a:p>
          <a:p>
            <a:r>
              <a:rPr lang="en-US" dirty="0"/>
              <a:t>IPAL Verification Report (Excel)</a:t>
            </a:r>
          </a:p>
          <a:p>
            <a:pPr lvl="1"/>
            <a:r>
              <a:rPr lang="en-US" dirty="0"/>
              <a:t>Excel version of the verification report broken down into different worksheets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316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IPAL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931"/>
            <a:ext cx="10515600" cy="13239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IPAL Reports cont.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93351D-6844-DDEA-DC5F-569124750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6426" y="1458931"/>
            <a:ext cx="4991797" cy="50775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17E3224-0032-FA46-0D2C-AF0D44DEFC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2019300"/>
            <a:ext cx="5655699" cy="3252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D2C7948-2D01-0024-0119-6DCEC4E2E800}"/>
              </a:ext>
            </a:extLst>
          </p:cNvPr>
          <p:cNvSpPr txBox="1"/>
          <p:nvPr/>
        </p:nvSpPr>
        <p:spPr>
          <a:xfrm>
            <a:off x="838200" y="2448356"/>
            <a:ext cx="55238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60C"/>
                </a:solidFill>
              </a:rPr>
              <a:t>Provides a listing of the current valid SCED and the corresponding license endorsement(s) that are required for an individual to be deemed as properly endorsed to teach that assignment.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3FA80F-CCF6-73AF-3E51-6823049AF142}"/>
              </a:ext>
            </a:extLst>
          </p:cNvPr>
          <p:cNvSpPr/>
          <p:nvPr/>
        </p:nvSpPr>
        <p:spPr>
          <a:xfrm>
            <a:off x="6753666" y="3589686"/>
            <a:ext cx="4577374" cy="9708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02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SEDF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33" y="1458930"/>
            <a:ext cx="10885967" cy="4718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Secondary Enrollment Demographic Form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Uses the B, C, D, F, I, and J records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Used with</a:t>
            </a:r>
          </a:p>
          <a:p>
            <a:pPr lvl="1"/>
            <a:r>
              <a:rPr lang="en-US" dirty="0"/>
              <a:t>SOQ Funding</a:t>
            </a:r>
          </a:p>
          <a:p>
            <a:pPr lvl="1"/>
            <a:r>
              <a:rPr lang="en-US" dirty="0"/>
              <a:t>Perkins</a:t>
            </a:r>
          </a:p>
          <a:p>
            <a:pPr lvl="1"/>
            <a:r>
              <a:rPr lang="en-US" dirty="0"/>
              <a:t>Non-traditional Career Preparation Enrollment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267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SEDF Explanations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931"/>
            <a:ext cx="10515600" cy="132397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2BEAE7-4B1B-BCEA-B66B-7A5F2CEE8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867" y="1515883"/>
            <a:ext cx="4753638" cy="141942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A76D58A-85D1-0770-ADB3-989681C85D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9986" y="3256931"/>
            <a:ext cx="3972479" cy="10193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9FA36D-B53C-6EE0-677C-723F690F5E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0801" y="4483867"/>
            <a:ext cx="5896798" cy="1943371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93BF1F1-330C-A4EF-9B3F-B64C42C3B261}"/>
              </a:ext>
            </a:extLst>
          </p:cNvPr>
          <p:cNvSpPr/>
          <p:nvPr/>
        </p:nvSpPr>
        <p:spPr>
          <a:xfrm>
            <a:off x="4819650" y="2347167"/>
            <a:ext cx="539855" cy="3412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A230151E-F693-C05C-8B44-CF591337D43B}"/>
              </a:ext>
            </a:extLst>
          </p:cNvPr>
          <p:cNvSpPr/>
          <p:nvPr/>
        </p:nvSpPr>
        <p:spPr>
          <a:xfrm>
            <a:off x="4880027" y="2894085"/>
            <a:ext cx="304800" cy="40406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D648B247-5F23-4DA1-362F-86C137823E45}"/>
              </a:ext>
            </a:extLst>
          </p:cNvPr>
          <p:cNvSpPr/>
          <p:nvPr/>
        </p:nvSpPr>
        <p:spPr>
          <a:xfrm>
            <a:off x="7937665" y="4169961"/>
            <a:ext cx="304800" cy="40406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B8381B2-49E0-19E9-E6B1-877D087563B0}"/>
              </a:ext>
            </a:extLst>
          </p:cNvPr>
          <p:cNvSpPr/>
          <p:nvPr/>
        </p:nvSpPr>
        <p:spPr>
          <a:xfrm>
            <a:off x="8242465" y="6096000"/>
            <a:ext cx="1415885" cy="33123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37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Approval and Verification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1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Fall Updates</a:t>
            </a:r>
          </a:p>
          <a:p>
            <a:r>
              <a:rPr lang="en-US" sz="4400" dirty="0"/>
              <a:t>Introduction and Background</a:t>
            </a:r>
          </a:p>
          <a:p>
            <a:r>
              <a:rPr lang="en-US" sz="4400" dirty="0"/>
              <a:t>SEDF and IPAL</a:t>
            </a:r>
          </a:p>
          <a:p>
            <a:r>
              <a:rPr lang="en-US" sz="4400" dirty="0"/>
              <a:t>Approval and Verification Process</a:t>
            </a:r>
          </a:p>
          <a:p>
            <a:r>
              <a:rPr lang="en-US" sz="4400" dirty="0"/>
              <a:t>Resources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2941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05183"/>
          </a:xfrm>
        </p:spPr>
        <p:txBody>
          <a:bodyPr/>
          <a:lstStyle/>
          <a:p>
            <a:r>
              <a:rPr lang="en-US" dirty="0"/>
              <a:t>SSWS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856" y="1548622"/>
            <a:ext cx="4632694" cy="3589410"/>
          </a:xfrm>
        </p:spPr>
        <p:txBody>
          <a:bodyPr>
            <a:normAutofit/>
          </a:bodyPr>
          <a:lstStyle/>
          <a:p>
            <a:r>
              <a:rPr lang="en-US" dirty="0"/>
              <a:t>The division SSWS Account Manager can assign permissions for each collection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MSC, IPAL and SEDF applications contain local approvers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3B6828-3806-194B-2EA1-D7294FCF69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0200" y="172682"/>
            <a:ext cx="6620799" cy="23720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534550-1399-4717-097F-E28B59A128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8299" y="2670713"/>
            <a:ext cx="6620799" cy="246731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7B6916B-5C9B-4910-048F-FD9039CACC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7092" y="5298243"/>
            <a:ext cx="6639852" cy="1362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33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42EE-07A5-BF42-B259-F0753968FB43}" type="slidenum">
              <a:rPr lang="en-US" smtClean="0"/>
              <a:t>21</a:t>
            </a:fld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99402655"/>
              </p:ext>
            </p:extLst>
          </p:nvPr>
        </p:nvGraphicFramePr>
        <p:xfrm>
          <a:off x="414670" y="361508"/>
          <a:ext cx="11164186" cy="6081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64730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3F8E0-0F18-063B-6186-D31E14A57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28022"/>
            <a:ext cx="4954956" cy="1074178"/>
          </a:xfrm>
        </p:spPr>
        <p:txBody>
          <a:bodyPr>
            <a:noAutofit/>
          </a:bodyPr>
          <a:lstStyle/>
          <a:p>
            <a:r>
              <a:rPr lang="en-US" sz="3600" dirty="0"/>
              <a:t>Data Resubmission Steps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D2ED6A-B8DE-A4D8-A779-262252D1D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51806"/>
            <a:ext cx="4954956" cy="3811588"/>
          </a:xfrm>
        </p:spPr>
        <p:txBody>
          <a:bodyPr/>
          <a:lstStyle/>
          <a:p>
            <a:r>
              <a:rPr lang="en-US" dirty="0"/>
              <a:t>Throughout the collection, Data Services allows resubmissions to correct verified data. </a:t>
            </a:r>
          </a:p>
          <a:p>
            <a:endParaRPr lang="en-US" dirty="0"/>
          </a:p>
          <a:p>
            <a:r>
              <a:rPr lang="en-US" dirty="0"/>
              <a:t>Note: If you do not see the File Upload button, step 2 has not been completed.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5CB78-5847-D1B3-640E-69974594C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6353" y="414836"/>
            <a:ext cx="5337359" cy="60283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Contact the Office of Data Services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Collection Manager returns the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File Uploader can submit a new 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Collection Manager must submit for Local Approvals again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Collection Manager must submit for verification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E3C2B-84C3-878D-17C7-F167D8AF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22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F27483-C319-BDBC-C44B-54B3DEC579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288" y="3454545"/>
            <a:ext cx="3012819" cy="232692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F5A8D15-D996-E587-6B44-5143D82E97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9951" y="3961025"/>
            <a:ext cx="1573208" cy="18314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FCB199-85BE-2021-D6FA-6ECBD4E87D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2931" y="3980075"/>
            <a:ext cx="1531366" cy="26918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69F7FDC-6854-E7F1-41FC-CE62511D1B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3922" y="5074137"/>
            <a:ext cx="1482243" cy="7183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C58544A-68D4-5A7B-3156-6BB2669AEA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3460" y="4203158"/>
            <a:ext cx="1209042" cy="874414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BD36694E-D8C6-DABD-5072-07A879989C0D}"/>
              </a:ext>
            </a:extLst>
          </p:cNvPr>
          <p:cNvSpPr/>
          <p:nvPr/>
        </p:nvSpPr>
        <p:spPr>
          <a:xfrm>
            <a:off x="4362989" y="4876771"/>
            <a:ext cx="1482243" cy="686623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44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57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 Documents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24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58" y="1458930"/>
            <a:ext cx="11961628" cy="5262545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hlinkClick r:id="rId3"/>
              </a:rPr>
              <a:t>MSC web page </a:t>
            </a:r>
            <a:r>
              <a:rPr lang="en-US" dirty="0"/>
              <a:t>contains all current documentation</a:t>
            </a:r>
          </a:p>
          <a:p>
            <a:endParaRPr lang="en-US" dirty="0"/>
          </a:p>
          <a:p>
            <a:pPr lvl="1"/>
            <a:r>
              <a:rPr lang="en-US" dirty="0"/>
              <a:t>Specifications for Completing the Master Schedule Collection</a:t>
            </a:r>
          </a:p>
          <a:p>
            <a:pPr lvl="2"/>
            <a:r>
              <a:rPr lang="en-US" dirty="0"/>
              <a:t>Details every data element, contains data edits, and reporting rules</a:t>
            </a:r>
          </a:p>
          <a:p>
            <a:pPr lvl="1"/>
            <a:r>
              <a:rPr lang="en-US" dirty="0"/>
              <a:t>Data Elements</a:t>
            </a:r>
          </a:p>
          <a:p>
            <a:pPr lvl="2"/>
            <a:r>
              <a:rPr lang="en-US" dirty="0"/>
              <a:t>Excel table containing the data elements</a:t>
            </a:r>
          </a:p>
          <a:p>
            <a:pPr lvl="2"/>
            <a:r>
              <a:rPr lang="en-US" dirty="0"/>
              <a:t>Use for quick reference and for file submission type information</a:t>
            </a:r>
          </a:p>
          <a:p>
            <a:pPr lvl="1"/>
            <a:r>
              <a:rPr lang="en-US" dirty="0"/>
              <a:t>Data File Template</a:t>
            </a:r>
          </a:p>
          <a:p>
            <a:pPr lvl="2"/>
            <a:r>
              <a:rPr lang="en-US" dirty="0"/>
              <a:t>Follows the layout of the text file submitted</a:t>
            </a:r>
          </a:p>
          <a:p>
            <a:pPr lvl="2"/>
            <a:r>
              <a:rPr lang="en-US" dirty="0"/>
              <a:t>Used to find and resolve errors</a:t>
            </a:r>
          </a:p>
          <a:p>
            <a:pPr lvl="1"/>
            <a:r>
              <a:rPr lang="en-US" dirty="0"/>
              <a:t>Virginia Active SCED Codes</a:t>
            </a:r>
          </a:p>
          <a:p>
            <a:pPr lvl="2"/>
            <a:r>
              <a:rPr lang="en-US" dirty="0"/>
              <a:t>Lists all valid Va SCED codes and attributes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3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BDE44-0E2E-5DEA-5547-C3F92E69D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8B58E-6C32-D557-5E53-11EB8A99D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SzPts val="1800"/>
              <a:buNone/>
            </a:pPr>
            <a:r>
              <a:rPr lang="en-US" sz="2000" dirty="0"/>
              <a:t>Dana Hannifan, Educational Data Specialist, Office of Data Services</a:t>
            </a:r>
            <a:endParaRPr lang="en-US" sz="2000" dirty="0">
              <a:cs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2000" dirty="0"/>
              <a:t>Email: </a:t>
            </a:r>
            <a:r>
              <a:rPr lang="en-US" sz="2000" dirty="0">
                <a:hlinkClick r:id="rId3"/>
              </a:rPr>
              <a:t>Dana.Ratcliffe@doe.virginia.gov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00"/>
                </a:solidFill>
              </a:rPr>
              <a:t>or</a:t>
            </a:r>
          </a:p>
          <a:p>
            <a:pPr marL="0" indent="0">
              <a:buSzPts val="1800"/>
              <a:buNone/>
            </a:pPr>
            <a:r>
              <a:rPr lang="en-US" sz="2000" dirty="0"/>
              <a:t>            </a:t>
            </a:r>
            <a:r>
              <a:rPr lang="en-US" sz="2000" u="sng" dirty="0">
                <a:solidFill>
                  <a:schemeClr val="hlink"/>
                </a:solidFill>
              </a:rPr>
              <a:t>R</a:t>
            </a:r>
            <a:r>
              <a:rPr lang="en-US" sz="2000" u="sng" dirty="0">
                <a:solidFill>
                  <a:schemeClr val="hlink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esultsHelp@doe.virginia.gov</a:t>
            </a:r>
            <a:r>
              <a:rPr lang="en-US" sz="2000" dirty="0"/>
              <a:t> </a:t>
            </a: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7:30 am to 4:00 pm, Monday through Friday except for state holidays </a:t>
            </a:r>
            <a:endParaRPr lang="en-US" sz="2000" dirty="0"/>
          </a:p>
          <a:p>
            <a:pPr marL="0" lv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>
              <a:buSzPts val="1800"/>
              <a:buNone/>
            </a:pPr>
            <a:r>
              <a:rPr lang="en-US" sz="2000" dirty="0">
                <a:ea typeface="Calibri"/>
                <a:cs typeface="Calibri"/>
              </a:rPr>
              <a:t>Carol Wells </a:t>
            </a:r>
            <a:r>
              <a:rPr lang="en-US" sz="2000" dirty="0" err="1">
                <a:ea typeface="Calibri"/>
                <a:cs typeface="Calibri"/>
              </a:rPr>
              <a:t>Bazzichi</a:t>
            </a:r>
            <a:r>
              <a:rPr lang="en-US" sz="2000" dirty="0">
                <a:ea typeface="Calibri"/>
                <a:cs typeface="Calibri"/>
              </a:rPr>
              <a:t>, Director of Data Collections, Office of Data Services</a:t>
            </a:r>
          </a:p>
          <a:p>
            <a:pPr marL="0" indent="0">
              <a:buSzPts val="1800"/>
              <a:buNone/>
            </a:pPr>
            <a:r>
              <a:rPr lang="en-US" sz="2000" dirty="0">
                <a:ea typeface="Calibri"/>
                <a:cs typeface="Calibri"/>
              </a:rPr>
              <a:t>Email: </a:t>
            </a:r>
            <a:r>
              <a:rPr lang="en-US" sz="2000" dirty="0">
                <a:ea typeface="Calibri"/>
                <a:cs typeface="Calibri"/>
                <a:hlinkClick r:id="rId5"/>
              </a:rPr>
              <a:t>Carol.WellsBazzichi@doe.virginia.gov</a:t>
            </a:r>
          </a:p>
          <a:p>
            <a:pPr marL="0" indent="0">
              <a:buSzPts val="1800"/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>
              <a:buSzPts val="1800"/>
              <a:buNone/>
            </a:pPr>
            <a:r>
              <a:rPr lang="en-US" sz="2000" dirty="0">
                <a:ea typeface="Calibri"/>
                <a:cs typeface="Calibri"/>
              </a:rPr>
              <a:t>Joseph Ryder, </a:t>
            </a:r>
            <a:r>
              <a:rPr lang="en-US" sz="2000" dirty="0">
                <a:ea typeface="+mn-lt"/>
                <a:cs typeface="+mn-lt"/>
              </a:rPr>
              <a:t>Office of Career, Technical, and Adult Education</a:t>
            </a:r>
          </a:p>
          <a:p>
            <a:pPr marL="0" indent="0">
              <a:buSzPts val="1800"/>
              <a:buNone/>
            </a:pPr>
            <a:r>
              <a:rPr lang="en-US" sz="2000" dirty="0">
                <a:ea typeface="Calibri"/>
                <a:cs typeface="Calibri"/>
              </a:rPr>
              <a:t>Email</a:t>
            </a:r>
            <a:r>
              <a:rPr lang="en-US" sz="2000">
                <a:ea typeface="Calibri"/>
                <a:cs typeface="Calibri"/>
              </a:rPr>
              <a:t>: </a:t>
            </a:r>
            <a:r>
              <a:rPr lang="en-US" sz="2000">
                <a:ea typeface="Calibri"/>
                <a:cs typeface="Calibri"/>
                <a:hlinkClick r:id="rId6"/>
              </a:rPr>
              <a:t>Joseph.Ryder</a:t>
            </a:r>
            <a:r>
              <a:rPr lang="en-US" sz="2000" dirty="0">
                <a:ea typeface="Calibri"/>
                <a:cs typeface="Calibri"/>
                <a:hlinkClick r:id="rId6"/>
              </a:rPr>
              <a:t>@doe.virginia.gov</a:t>
            </a:r>
            <a:r>
              <a:rPr lang="en-US" sz="2000" dirty="0">
                <a:ea typeface="Calibri"/>
                <a:cs typeface="Calibri"/>
              </a:rPr>
              <a:t> </a:t>
            </a:r>
          </a:p>
          <a:p>
            <a:pPr marL="0" indent="0">
              <a:buSzPts val="1800"/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>
              <a:buSzPts val="1800"/>
              <a:buNone/>
            </a:pPr>
            <a:r>
              <a:rPr lang="en-US" sz="2000" dirty="0">
                <a:ea typeface="+mn-lt"/>
                <a:cs typeface="+mn-lt"/>
              </a:rPr>
              <a:t>Bryan Jackson, Office of Licensure</a:t>
            </a:r>
          </a:p>
          <a:p>
            <a:pPr marL="0" indent="0">
              <a:buSzPts val="1800"/>
              <a:buNone/>
            </a:pPr>
            <a:r>
              <a:rPr lang="en-US" sz="2000" dirty="0">
                <a:ea typeface="Calibri"/>
                <a:cs typeface="Calibri"/>
              </a:rPr>
              <a:t>Email: </a:t>
            </a:r>
            <a:r>
              <a:rPr lang="nl-NL" sz="2000" dirty="0">
                <a:ea typeface="Calibri"/>
                <a:cs typeface="Calibri"/>
                <a:hlinkClick r:id="rId7"/>
              </a:rPr>
              <a:t>Bryan.Jackson@doe.virginia.gov</a:t>
            </a:r>
            <a:r>
              <a:rPr lang="nl-NL" sz="2000" dirty="0">
                <a:ea typeface="Calibri"/>
                <a:cs typeface="Calibri"/>
              </a:rPr>
              <a:t> </a:t>
            </a:r>
            <a:endParaRPr lang="en-US" sz="2000" dirty="0">
              <a:ea typeface="Calibri"/>
              <a:cs typeface="Calibri"/>
            </a:endParaRPr>
          </a:p>
          <a:p>
            <a:pPr marL="0" indent="0">
              <a:buSzPts val="1800"/>
              <a:buNone/>
            </a:pPr>
            <a:endParaRPr lang="nl-NL" sz="1900" dirty="0">
              <a:ea typeface="Calibri"/>
              <a:cs typeface="Calibri"/>
            </a:endParaRPr>
          </a:p>
          <a:p>
            <a:pPr marL="0" indent="0">
              <a:buSzPts val="1800"/>
              <a:buNone/>
            </a:pPr>
            <a:endParaRPr lang="en-US" sz="2000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214DC-4715-2D67-FCD9-35244C2A0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71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Fall Updates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146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Data Element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7D752299-ACCD-E03D-6306-9637B5205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1" y="1262546"/>
            <a:ext cx="10515600" cy="5155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cs typeface="Times New Roman" panose="02020603050405020304" pitchFamily="18" charset="0"/>
              </a:rPr>
              <a:t>Responsible School – New 2024-2025 SY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The Responsible School is the four-digit number that identifies the school responsible for the students.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Edit checks for </a:t>
            </a:r>
            <a:r>
              <a:rPr lang="en-US" altLang="en-US" sz="2400" dirty="0">
                <a:solidFill>
                  <a:srgbClr val="00060C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Responsible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School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</a:endParaRPr>
          </a:p>
          <a:p>
            <a:pPr lvl="1">
              <a:buFontTx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Must be Alphanumeric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</a:endParaRPr>
          </a:p>
          <a:p>
            <a:pPr lvl="1">
              <a:buFontTx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Must be four characters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</a:endParaRPr>
          </a:p>
          <a:p>
            <a:pPr lvl="1">
              <a:buFontTx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Valid four-digit, state-assigned number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</a:endParaRPr>
          </a:p>
          <a:p>
            <a:pPr lvl="1">
              <a:buFontTx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Must be a valid </a:t>
            </a:r>
            <a:r>
              <a:rPr lang="en-US" altLang="en-US" sz="2400" dirty="0">
                <a:solidFill>
                  <a:srgbClr val="00060C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membership school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within the responsible division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</a:endParaRPr>
          </a:p>
          <a:p>
            <a:pPr lvl="1">
              <a:buFontTx/>
              <a:buChar char="•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rgbClr val="00060C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Blanks are not permitted</a:t>
            </a:r>
          </a:p>
          <a:p>
            <a:pPr lvl="1">
              <a:buFontTx/>
              <a:buChar char="•"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00060C"/>
                </a:solidFill>
                <a:latin typeface="+mn-lt"/>
                <a:cs typeface="Times New Roman" panose="02020603050405020304" pitchFamily="18" charset="0"/>
              </a:rPr>
              <a:t>Report in the last filler field in the F Record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rgbClr val="00060C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68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 Based Learning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322" y="1550987"/>
            <a:ext cx="11262756" cy="5170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Based Learning</a:t>
            </a:r>
          </a:p>
          <a:p>
            <a:pPr marL="0" indent="0">
              <a:buNone/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 must be &gt;=14 years old on Oct 1</a:t>
            </a:r>
            <a:r>
              <a:rPr lang="en-US" sz="1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 codes 1, 2, 9 and 12.</a:t>
            </a:r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rgbClr val="00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alt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6E43C71-A950-6572-9F0A-3479A6816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243460"/>
              </p:ext>
            </p:extLst>
          </p:nvPr>
        </p:nvGraphicFramePr>
        <p:xfrm>
          <a:off x="838200" y="3036432"/>
          <a:ext cx="6112064" cy="33199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9516">
                  <a:extLst>
                    <a:ext uri="{9D8B030D-6E8A-4147-A177-3AD203B41FA5}">
                      <a16:colId xmlns:a16="http://schemas.microsoft.com/office/drawing/2014/main" val="1574289062"/>
                    </a:ext>
                  </a:extLst>
                </a:gridCol>
                <a:gridCol w="5432548">
                  <a:extLst>
                    <a:ext uri="{9D8B030D-6E8A-4147-A177-3AD203B41FA5}">
                      <a16:colId xmlns:a16="http://schemas.microsoft.com/office/drawing/2014/main" val="373268050"/>
                    </a:ext>
                  </a:extLst>
                </a:gridCol>
              </a:tblGrid>
              <a:tr h="2371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highlight>
                            <a:srgbClr val="BFBFBF"/>
                          </a:highlight>
                        </a:rPr>
                        <a:t>Code</a:t>
                      </a:r>
                      <a:endParaRPr lang="en-US" sz="1100">
                        <a:effectLst/>
                        <a:highlight>
                          <a:srgbClr val="BFBFBF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highlight>
                            <a:srgbClr val="BFBFBF"/>
                          </a:highlight>
                        </a:rPr>
                        <a:t>Description</a:t>
                      </a:r>
                      <a:endParaRPr lang="en-US" sz="1100">
                        <a:effectLst/>
                        <a:highlight>
                          <a:srgbClr val="BFBFBF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2087264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Cooperative Education+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8623631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Registered Apprenticeship+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065187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Internship+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698616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Mentorship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108976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Job Shadowing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1954544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Service Learning+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4385541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Clinical Experience+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0260672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8</a:t>
                      </a:r>
                      <a:endParaRPr lang="en-US" sz="11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Supervised Agriculture Experience</a:t>
                      </a:r>
                      <a:endParaRPr lang="en-US" sz="11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493436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Youth Registered Apprenticeship +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7109800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Externship+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8342370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School-Based Enterprise+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6907544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Entrepreneurship+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8921343"/>
                  </a:ext>
                </a:extLst>
              </a:tr>
              <a:tr h="2371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Mentorship (140 Contact Hours)+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9570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960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D06B8-9CCD-3549-0122-4825DF497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Credit Awarded Flag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6886-F605-4A21-2DB2-381F227B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322" y="1550987"/>
            <a:ext cx="11262756" cy="5170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Updated Description</a:t>
            </a:r>
          </a:p>
          <a:p>
            <a:pPr marL="0" indent="0">
              <a:buNone/>
            </a:pPr>
            <a:endParaRPr lang="en-US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Credit Awarded flag indicates whether the student: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Successfully completed a </a:t>
            </a:r>
            <a:r>
              <a:rPr lang="en-US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credit-bearing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course required for graduation </a:t>
            </a:r>
            <a:r>
              <a:rPr lang="en-US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OR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Successfully completed a course required for graduation (</a:t>
            </a:r>
            <a:r>
              <a:rPr lang="en-US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noncredit-bearing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).</a:t>
            </a: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dirty="0">
              <a:solidFill>
                <a:srgbClr val="000000"/>
              </a:solidFill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0" marR="0" indent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B0004020202020204" pitchFamily="34" charset="0"/>
              </a:rPr>
              <a:t>Report ‘Y’ for students who successfully </a:t>
            </a:r>
            <a:r>
              <a:rPr lang="en-US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B0004020202020204" pitchFamily="34" charset="0"/>
              </a:rPr>
              <a:t>meet the objectives of a course 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ptos" panose="020B0004020202020204" pitchFamily="34" charset="0"/>
              </a:rPr>
              <a:t>that appears on a high school transcript. Elementary and noncredit-bearing middle school courses should have a ‘N’ flag, even if the student completed the class.  Only courses designated as secondary level courses are used with accreditation and CCCRI calculations.  </a:t>
            </a:r>
          </a:p>
          <a:p>
            <a:pPr marL="0" indent="0">
              <a:buNone/>
            </a:pPr>
            <a:endParaRPr lang="en-US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alt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50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65DA4-C1F2-D668-0D76-8C3C11F3F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FCD5E-32E8-9F86-E277-B193686A3E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 and Background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AFD78-10EF-5EA7-198E-C56B77D29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36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8A3AA-4FE1-5597-6805-D4CE7AB48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6B6AA-1517-5FC2-B649-25F6FD864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Master Schedule Collection (MSC)?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31271E-E250-C012-7E8E-89AC88C2F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3213B-DEF5-7237-BED4-C08582A17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3550"/>
            <a:ext cx="10515600" cy="4987925"/>
          </a:xfrm>
        </p:spPr>
        <p:txBody>
          <a:bodyPr>
            <a:normAutofit/>
          </a:bodyPr>
          <a:lstStyle/>
          <a:p>
            <a:r>
              <a:rPr lang="en-US" sz="2400" dirty="0"/>
              <a:t>The Master Schedule Collection (MSC) identifies teachers and administrators along with their licenses and endorsements</a:t>
            </a:r>
          </a:p>
          <a:p>
            <a:r>
              <a:rPr lang="en-US" sz="2400" dirty="0"/>
              <a:t>It includes student-level transcript information, including types of courses completed and grades awarded</a:t>
            </a:r>
          </a:p>
          <a:p>
            <a:r>
              <a:rPr lang="en-US" sz="2400" dirty="0"/>
              <a:t>Courses are reporting by SCED code to show a student's course and academic experience</a:t>
            </a:r>
          </a:p>
          <a:p>
            <a:r>
              <a:rPr lang="en-US" sz="2400" dirty="0"/>
              <a:t>Comprised of 80 active data elements, 12 retired elements and 10 filler fields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alt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902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66700" y="354541"/>
            <a:ext cx="5254951" cy="2387600"/>
          </a:xfrm>
        </p:spPr>
        <p:txBody>
          <a:bodyPr>
            <a:normAutofit/>
          </a:bodyPr>
          <a:lstStyle/>
          <a:p>
            <a:r>
              <a:rPr lang="en-US" dirty="0"/>
              <a:t>Why is this collected?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B56D6-1E29-2D73-4A19-32C55494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2BAA-C61A-4A39-BDF1-4340D572B82C}" type="slidenum">
              <a:rPr lang="en-US" smtClean="0"/>
              <a:t>9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A825A3-651A-8676-0AC0-6C0F77E12705}"/>
              </a:ext>
            </a:extLst>
          </p:cNvPr>
          <p:cNvSpPr txBox="1"/>
          <p:nvPr/>
        </p:nvSpPr>
        <p:spPr>
          <a:xfrm>
            <a:off x="5521651" y="1023579"/>
            <a:ext cx="5715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To meet the requirements of the State Fiscal Stability Fund (SFSF)</a:t>
            </a:r>
          </a:p>
          <a:p>
            <a:pPr marL="914400" lvl="3"/>
            <a:r>
              <a:rPr lang="en-US" altLang="en-US" sz="2000" dirty="0"/>
              <a:t>Indicator (b)(1)</a:t>
            </a:r>
          </a:p>
          <a:p>
            <a:pPr marL="914400" lvl="3"/>
            <a:r>
              <a:rPr lang="en-US" altLang="en-US" sz="2000" dirty="0"/>
              <a:t>Indicator (b)(2)</a:t>
            </a:r>
          </a:p>
          <a:p>
            <a:pPr marL="914400" lvl="3"/>
            <a:r>
              <a:rPr lang="en-US" altLang="en-US" sz="2000" dirty="0"/>
              <a:t>Indicator (b)(3)</a:t>
            </a:r>
          </a:p>
          <a:p>
            <a:pPr marL="914400" lvl="3"/>
            <a:endParaRPr lang="en-US" alt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IPAL data collected in the B record is used to ensure certified teachers are being hired.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The SEDF portion of the collection pertains to CTE and funding.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65967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DOE New">
      <a:dk1>
        <a:srgbClr val="003C71"/>
      </a:dk1>
      <a:lt1>
        <a:srgbClr val="FFFFFF"/>
      </a:lt1>
      <a:dk2>
        <a:srgbClr val="003C71"/>
      </a:dk2>
      <a:lt2>
        <a:srgbClr val="FFFFFF"/>
      </a:lt2>
      <a:accent1>
        <a:srgbClr val="003C71"/>
      </a:accent1>
      <a:accent2>
        <a:srgbClr val="FF6A39"/>
      </a:accent2>
      <a:accent3>
        <a:srgbClr val="555555"/>
      </a:accent3>
      <a:accent4>
        <a:srgbClr val="FFC600"/>
      </a:accent4>
      <a:accent5>
        <a:srgbClr val="0160B6"/>
      </a:accent5>
      <a:accent6>
        <a:srgbClr val="279989"/>
      </a:accent6>
      <a:hlink>
        <a:srgbClr val="0563C1"/>
      </a:hlink>
      <a:folHlink>
        <a:srgbClr val="8496B0"/>
      </a:folHlink>
    </a:clrScheme>
    <a:fontScheme name="VDOE-New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14741</TotalTime>
  <Words>1253</Words>
  <Application>Microsoft Office PowerPoint</Application>
  <PresentationFormat>Widescreen</PresentationFormat>
  <Paragraphs>290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Courier New</vt:lpstr>
      <vt:lpstr>Georgia</vt:lpstr>
      <vt:lpstr>Symbol</vt:lpstr>
      <vt:lpstr>Times New Roman</vt:lpstr>
      <vt:lpstr>Trebuchet MS</vt:lpstr>
      <vt:lpstr>Office Theme</vt:lpstr>
      <vt:lpstr>Master Schedule Collection</vt:lpstr>
      <vt:lpstr>Agenda</vt:lpstr>
      <vt:lpstr>Fall Updates</vt:lpstr>
      <vt:lpstr>New Data Element</vt:lpstr>
      <vt:lpstr>Work Based Learning</vt:lpstr>
      <vt:lpstr>Credit Awarded Flag</vt:lpstr>
      <vt:lpstr>Introduction and Background</vt:lpstr>
      <vt:lpstr>What is the Master Schedule Collection (MSC)?</vt:lpstr>
      <vt:lpstr>Why is this collected?</vt:lpstr>
      <vt:lpstr>Reporting Rules</vt:lpstr>
      <vt:lpstr>Reporting Rules</vt:lpstr>
      <vt:lpstr>Fall MSC</vt:lpstr>
      <vt:lpstr>Primary Products from Fall</vt:lpstr>
      <vt:lpstr>IPAL &amp; SEDF</vt:lpstr>
      <vt:lpstr>IPAL</vt:lpstr>
      <vt:lpstr>IPAL</vt:lpstr>
      <vt:lpstr>SEDF</vt:lpstr>
      <vt:lpstr>SEDF Explanations</vt:lpstr>
      <vt:lpstr>Approval and Verification Process</vt:lpstr>
      <vt:lpstr>SSWS Roles</vt:lpstr>
      <vt:lpstr>PowerPoint Presentation</vt:lpstr>
      <vt:lpstr>Data Resubmission Steps</vt:lpstr>
      <vt:lpstr>Resources</vt:lpstr>
      <vt:lpstr>Support Documents</vt:lpstr>
      <vt:lpstr>Contact Information</vt:lpstr>
    </vt:vector>
  </TitlesOfParts>
  <Company>Virginia Information Technologies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VITA Program</dc:creator>
  <cp:lastModifiedBy>Ratcliffe, Dana (DOE)</cp:lastModifiedBy>
  <cp:revision>244</cp:revision>
  <dcterms:created xsi:type="dcterms:W3CDTF">2022-07-20T12:39:39Z</dcterms:created>
  <dcterms:modified xsi:type="dcterms:W3CDTF">2024-07-30T21:33:13Z</dcterms:modified>
</cp:coreProperties>
</file>