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50" r:id="rId1"/>
  </p:sldMasterIdLst>
  <p:notesMasterIdLst>
    <p:notesMasterId r:id="rId68"/>
  </p:notesMasterIdLst>
  <p:sldIdLst>
    <p:sldId id="256" r:id="rId2"/>
    <p:sldId id="611" r:id="rId3"/>
    <p:sldId id="477" r:id="rId4"/>
    <p:sldId id="601" r:id="rId5"/>
    <p:sldId id="549" r:id="rId6"/>
    <p:sldId id="550" r:id="rId7"/>
    <p:sldId id="552" r:id="rId8"/>
    <p:sldId id="553" r:id="rId9"/>
    <p:sldId id="555" r:id="rId10"/>
    <p:sldId id="551" r:id="rId11"/>
    <p:sldId id="554" r:id="rId12"/>
    <p:sldId id="556" r:id="rId13"/>
    <p:sldId id="557" r:id="rId14"/>
    <p:sldId id="558" r:id="rId15"/>
    <p:sldId id="559" r:id="rId16"/>
    <p:sldId id="560" r:id="rId17"/>
    <p:sldId id="612" r:id="rId18"/>
    <p:sldId id="561" r:id="rId19"/>
    <p:sldId id="562" r:id="rId20"/>
    <p:sldId id="563" r:id="rId21"/>
    <p:sldId id="564" r:id="rId22"/>
    <p:sldId id="577" r:id="rId23"/>
    <p:sldId id="578" r:id="rId24"/>
    <p:sldId id="579" r:id="rId25"/>
    <p:sldId id="580" r:id="rId26"/>
    <p:sldId id="581" r:id="rId27"/>
    <p:sldId id="565" r:id="rId28"/>
    <p:sldId id="571" r:id="rId29"/>
    <p:sldId id="566" r:id="rId30"/>
    <p:sldId id="568" r:id="rId31"/>
    <p:sldId id="585" r:id="rId32"/>
    <p:sldId id="586" r:id="rId33"/>
    <p:sldId id="567" r:id="rId34"/>
    <p:sldId id="569" r:id="rId35"/>
    <p:sldId id="570" r:id="rId36"/>
    <p:sldId id="589" r:id="rId37"/>
    <p:sldId id="590" r:id="rId38"/>
    <p:sldId id="591" r:id="rId39"/>
    <p:sldId id="588" r:id="rId40"/>
    <p:sldId id="592" r:id="rId41"/>
    <p:sldId id="572" r:id="rId42"/>
    <p:sldId id="599" r:id="rId43"/>
    <p:sldId id="600" r:id="rId44"/>
    <p:sldId id="602" r:id="rId45"/>
    <p:sldId id="593" r:id="rId46"/>
    <p:sldId id="594" r:id="rId47"/>
    <p:sldId id="574" r:id="rId48"/>
    <p:sldId id="595" r:id="rId49"/>
    <p:sldId id="573" r:id="rId50"/>
    <p:sldId id="575" r:id="rId51"/>
    <p:sldId id="576" r:id="rId52"/>
    <p:sldId id="548" r:id="rId53"/>
    <p:sldId id="582" r:id="rId54"/>
    <p:sldId id="583" r:id="rId55"/>
    <p:sldId id="584" r:id="rId56"/>
    <p:sldId id="597" r:id="rId57"/>
    <p:sldId id="598" r:id="rId58"/>
    <p:sldId id="596" r:id="rId59"/>
    <p:sldId id="604" r:id="rId60"/>
    <p:sldId id="605" r:id="rId61"/>
    <p:sldId id="609" r:id="rId62"/>
    <p:sldId id="610" r:id="rId63"/>
    <p:sldId id="607" r:id="rId64"/>
    <p:sldId id="608" r:id="rId65"/>
    <p:sldId id="606" r:id="rId66"/>
    <p:sldId id="603" r:id="rId6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1" roundtripDataSignature="AMtx7mh2KqHk6eDYpQ4m5Os6pjeo/n5Xy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55555"/>
    <a:srgbClr val="002D54"/>
    <a:srgbClr val="B09978"/>
    <a:srgbClr val="A677B1"/>
    <a:srgbClr val="BDD7EE"/>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7A868-1946-BF20-B9CF-B7B7BF8E5357}" v="126" dt="2024-08-08T16:32:46.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5" d="100"/>
          <a:sy n="55" d="100"/>
        </p:scale>
        <p:origin x="90" y="642"/>
      </p:cViewPr>
      <p:guideLst>
        <p:guide orient="horz" pos="2160"/>
        <p:guide pos="3840"/>
      </p:guideLst>
    </p:cSldViewPr>
  </p:slideViewPr>
  <p:outlineViewPr>
    <p:cViewPr>
      <p:scale>
        <a:sx n="33" d="100"/>
        <a:sy n="33" d="100"/>
      </p:scale>
      <p:origin x="0" y="-55284"/>
    </p:cViewPr>
  </p:outlineViewPr>
  <p:notesTextViewPr>
    <p:cViewPr>
      <p:scale>
        <a:sx n="1" d="1"/>
        <a:sy n="1" d="1"/>
      </p:scale>
      <p:origin x="0" y="0"/>
    </p:cViewPr>
  </p:notesTextViewPr>
  <p:sorterViewPr>
    <p:cViewPr>
      <p:scale>
        <a:sx n="100" d="100"/>
        <a:sy n="100" d="100"/>
      </p:scale>
      <p:origin x="0" y="-217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91" Type="http://customschemas.google.com/relationships/presentationmetadata" Target="metadata"/><Relationship Id="rId19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192" Type="http://schemas.openxmlformats.org/officeDocument/2006/relationships/commentAuthors" Target="commentAuthors.xml"/><Relationship Id="rId197"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9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19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93"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953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50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342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Composing/Written Expression exemplar 3A with overlay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879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1145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9429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791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397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5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71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2801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235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scoring summary serves as formative feedback that will assist the scorer in becoming more aligned to the scoring rubrics, which is necessary to meet qualifying in verification sets.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3162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9237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441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042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is analogous to the range when grading.</a:t>
            </a:r>
            <a:r>
              <a:rPr lang="en-US" baseline="0" dirty="0"/>
              <a:t> For example, the</a:t>
            </a:r>
            <a:r>
              <a:rPr lang="en-US" dirty="0"/>
              <a:t> range in many school divisions for an A is 91 to 100, but every score within this range would be</a:t>
            </a:r>
            <a:r>
              <a:rPr lang="en-US" baseline="0" dirty="0"/>
              <a:t> considered an A</a:t>
            </a:r>
            <a:r>
              <a:rPr lang="en-US" dirty="0"/>
              <a:t>. While scoring and grading are not the same,</a:t>
            </a:r>
            <a:r>
              <a:rPr lang="en-US" baseline="0" dirty="0"/>
              <a:t> </a:t>
            </a:r>
            <a:r>
              <a:rPr lang="en-US" dirty="0"/>
              <a:t>this is one way in which they are similar.</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0915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4843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7223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9842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660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530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93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476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61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487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248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8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solidFill>
                  <a:srgbClr val="020202"/>
                </a:solidFill>
              </a:defRPr>
            </a:lvl1pPr>
            <a:lvl2pPr marL="914400" lvl="1" indent="-342900" algn="l">
              <a:lnSpc>
                <a:spcPct val="90000"/>
              </a:lnSpc>
              <a:spcBef>
                <a:spcPts val="500"/>
              </a:spcBef>
              <a:spcAft>
                <a:spcPts val="0"/>
              </a:spcAft>
              <a:buSzPts val="1800"/>
              <a:buFont typeface="Courier New"/>
              <a:buChar char="o"/>
              <a:defRPr>
                <a:solidFill>
                  <a:srgbClr val="060606"/>
                </a:solidFill>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 name="Google Shape;24;p12">
            <a:extLst>
              <a:ext uri="{FF2B5EF4-FFF2-40B4-BE49-F238E27FC236}">
                <a16:creationId xmlns:a16="http://schemas.microsoft.com/office/drawing/2014/main" id="{909C7E7D-F410-DAE3-4783-695A95BE454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reserve="1">
  <p:cSld name="3_Title Slide">
    <p:bg>
      <p:bgPr>
        <a:gradFill>
          <a:gsLst>
            <a:gs pos="0">
              <a:srgbClr val="3E588E"/>
            </a:gs>
            <a:gs pos="50000">
              <a:srgbClr val="1D417D"/>
            </a:gs>
            <a:gs pos="100000">
              <a:srgbClr val="003064"/>
            </a:gs>
          </a:gsLst>
          <a:lin ang="5400000" scaled="0"/>
        </a:gradFill>
        <a:effectLst/>
      </p:bgPr>
    </p:bg>
    <p:spTree>
      <p:nvGrpSpPr>
        <p:cNvPr id="1" name="Shape 14"/>
        <p:cNvGrpSpPr/>
        <p:nvPr/>
      </p:nvGrpSpPr>
      <p:grpSpPr>
        <a:xfrm>
          <a:off x="0" y="0"/>
          <a:ext cx="0" cy="0"/>
          <a:chOff x="0" y="0"/>
          <a:chExt cx="0" cy="0"/>
        </a:xfrm>
      </p:grpSpPr>
      <p:sp>
        <p:nvSpPr>
          <p:cNvPr id="15" name="Google Shape;15;p16" descr="VDOE Logo"/>
          <p:cNvSpPr/>
          <p:nvPr/>
        </p:nvSpPr>
        <p:spPr>
          <a:xfrm>
            <a:off x="2020701" y="81460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 name="Google Shape;16;p16"/>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6"/>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dirty="0">
                <a:solidFill>
                  <a:schemeClr val="lt1"/>
                </a:solidFill>
                <a:latin typeface="Trebuchet MS"/>
                <a:ea typeface="Trebuchet MS"/>
                <a:cs typeface="Trebuchet MS"/>
                <a:sym typeface="Trebuchet MS"/>
              </a:rPr>
              <a:t>VIRGINIA DEPARTMENT OF EDUCATION</a:t>
            </a:r>
            <a:endParaRPr sz="1400" b="0" i="0" u="none" strike="noStrike" cap="none" dirty="0">
              <a:solidFill>
                <a:srgbClr val="000000"/>
              </a:solidFill>
              <a:latin typeface="Arial"/>
              <a:ea typeface="Arial"/>
              <a:cs typeface="Arial"/>
              <a:sym typeface="Arial"/>
            </a:endParaRPr>
          </a:p>
        </p:txBody>
      </p:sp>
      <p:sp>
        <p:nvSpPr>
          <p:cNvPr id="2" name="Google Shape;24;p12">
            <a:extLst>
              <a:ext uri="{FF2B5EF4-FFF2-40B4-BE49-F238E27FC236}">
                <a16:creationId xmlns:a16="http://schemas.microsoft.com/office/drawing/2014/main" id="{C739FCFD-52E6-4607-A1E9-B891346146F7}"/>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tx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extLst>
      <p:ext uri="{BB962C8B-B14F-4D97-AF65-F5344CB8AC3E}">
        <p14:creationId xmlns:p14="http://schemas.microsoft.com/office/powerpoint/2010/main" val="146624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a:spLocks noGrp="1"/>
          </p:cNvSpPr>
          <p:nvPr>
            <p:ph type="pic" idx="2"/>
          </p:nvPr>
        </p:nvSpPr>
        <p:spPr>
          <a:xfrm>
            <a:off x="5183188" y="987425"/>
            <a:ext cx="6172200" cy="4873625"/>
          </a:xfrm>
          <a:prstGeom prst="rect">
            <a:avLst/>
          </a:prstGeom>
          <a:noFill/>
          <a:ln>
            <a:noFill/>
          </a:ln>
        </p:spPr>
      </p:sp>
      <p:sp>
        <p:nvSpPr>
          <p:cNvPr id="33" name="Google Shape;3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 name="Google Shape;24;p12">
            <a:extLst>
              <a:ext uri="{FF2B5EF4-FFF2-40B4-BE49-F238E27FC236}">
                <a16:creationId xmlns:a16="http://schemas.microsoft.com/office/drawing/2014/main" id="{6C75D000-B3B1-78FE-76EB-574DB0C7701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a:spLocks noGrp="1"/>
          </p:cNvSpPr>
          <p:nvPr>
            <p:ph type="pic" idx="2"/>
          </p:nvPr>
        </p:nvSpPr>
        <p:spPr>
          <a:xfrm>
            <a:off x="5183188" y="987425"/>
            <a:ext cx="6172200" cy="2259209"/>
          </a:xfrm>
          <a:prstGeom prst="rect">
            <a:avLst/>
          </a:prstGeom>
          <a:noFill/>
          <a:ln>
            <a:noFill/>
          </a:ln>
        </p:spPr>
      </p:sp>
      <p:sp>
        <p:nvSpPr>
          <p:cNvPr id="39" name="Google Shape;3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41" name="Google Shape;41;p25"/>
          <p:cNvSpPr>
            <a:spLocks noGrp="1"/>
          </p:cNvSpPr>
          <p:nvPr>
            <p:ph type="pic" idx="3"/>
          </p:nvPr>
        </p:nvSpPr>
        <p:spPr>
          <a:xfrm>
            <a:off x="5183188" y="3451509"/>
            <a:ext cx="2970212" cy="2259209"/>
          </a:xfrm>
          <a:prstGeom prst="rect">
            <a:avLst/>
          </a:prstGeom>
          <a:noFill/>
          <a:ln>
            <a:noFill/>
          </a:ln>
        </p:spPr>
      </p:sp>
      <p:sp>
        <p:nvSpPr>
          <p:cNvPr id="42" name="Google Shape;42;p25"/>
          <p:cNvSpPr>
            <a:spLocks noGrp="1"/>
          </p:cNvSpPr>
          <p:nvPr>
            <p:ph type="pic" idx="4"/>
          </p:nvPr>
        </p:nvSpPr>
        <p:spPr>
          <a:xfrm>
            <a:off x="8383588" y="3451508"/>
            <a:ext cx="2970212" cy="2259209"/>
          </a:xfrm>
          <a:prstGeom prst="rect">
            <a:avLst/>
          </a:prstGeom>
          <a:noFill/>
          <a:ln>
            <a:noFill/>
          </a:ln>
        </p:spPr>
      </p:sp>
      <p:sp>
        <p:nvSpPr>
          <p:cNvPr id="3" name="Google Shape;24;p12">
            <a:extLst>
              <a:ext uri="{FF2B5EF4-FFF2-40B4-BE49-F238E27FC236}">
                <a16:creationId xmlns:a16="http://schemas.microsoft.com/office/drawing/2014/main" id="{AC41DAB4-EE6B-16D6-C609-9872D5E640F1}"/>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6" name="Google Shape;4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0" name="Google Shape;50;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dirty="0">
                <a:solidFill>
                  <a:schemeClr val="dk1"/>
                </a:solidFill>
                <a:latin typeface="Trebuchet MS"/>
                <a:ea typeface="Trebuchet MS"/>
                <a:cs typeface="Trebuchet MS"/>
                <a:sym typeface="Trebuchet MS"/>
              </a:rPr>
              <a:t>VIRGINIA DEPARTMENT OF EDUCATION</a:t>
            </a:r>
            <a:endParaRPr sz="1400" b="0" i="0" u="none" strike="noStrike" cap="none" dirty="0">
              <a:solidFill>
                <a:srgbClr val="000000"/>
              </a:solidFill>
              <a:latin typeface="Arial"/>
              <a:ea typeface="Arial"/>
              <a:cs typeface="Arial"/>
              <a:sym typeface="Arial"/>
            </a:endParaRPr>
          </a:p>
        </p:txBody>
      </p:sp>
      <p:sp>
        <p:nvSpPr>
          <p:cNvPr id="2" name="Google Shape;24;p12">
            <a:extLst>
              <a:ext uri="{FF2B5EF4-FFF2-40B4-BE49-F238E27FC236}">
                <a16:creationId xmlns:a16="http://schemas.microsoft.com/office/drawing/2014/main" id="{0530DD28-13C8-A3DB-039B-6B4A4BB2F114}"/>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1"/>
        <p:cNvGrpSpPr/>
        <p:nvPr/>
      </p:nvGrpSpPr>
      <p:grpSpPr>
        <a:xfrm>
          <a:off x="0" y="0"/>
          <a:ext cx="0" cy="0"/>
          <a:chOff x="0" y="0"/>
          <a:chExt cx="0" cy="0"/>
        </a:xfrm>
      </p:grpSpPr>
      <p:sp>
        <p:nvSpPr>
          <p:cNvPr id="52" name="Google Shape;52;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 name="Google Shape;24;p12">
            <a:extLst>
              <a:ext uri="{FF2B5EF4-FFF2-40B4-BE49-F238E27FC236}">
                <a16:creationId xmlns:a16="http://schemas.microsoft.com/office/drawing/2014/main" id="{285F503D-05AA-0C7B-75FE-CE5362162562}"/>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56"/>
        <p:cNvGrpSpPr/>
        <p:nvPr/>
      </p:nvGrpSpPr>
      <p:grpSpPr>
        <a:xfrm>
          <a:off x="0" y="0"/>
          <a:ext cx="0" cy="0"/>
          <a:chOff x="0" y="0"/>
          <a:chExt cx="0" cy="0"/>
        </a:xfrm>
      </p:grpSpPr>
      <p:sp>
        <p:nvSpPr>
          <p:cNvPr id="57" name="Google Shape;57;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8" name="Google Shape;58;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61" name="Google Shape;61;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dirty="0">
                <a:solidFill>
                  <a:schemeClr val="lt1"/>
                </a:solidFill>
                <a:latin typeface="Trebuchet MS"/>
                <a:ea typeface="Trebuchet MS"/>
                <a:cs typeface="Trebuchet MS"/>
                <a:sym typeface="Trebuchet MS"/>
              </a:rPr>
              <a:t>VIRGINIA DEPARTMENT OF EDUCATION</a:t>
            </a:r>
            <a:endParaRPr sz="1400" b="0" i="0" u="none" strike="noStrike" cap="none" dirty="0">
              <a:solidFill>
                <a:srgbClr val="000000"/>
              </a:solidFill>
              <a:latin typeface="Arial"/>
              <a:ea typeface="Arial"/>
              <a:cs typeface="Arial"/>
              <a:sym typeface="Arial"/>
            </a:endParaRPr>
          </a:p>
        </p:txBody>
      </p:sp>
      <p:sp>
        <p:nvSpPr>
          <p:cNvPr id="2" name="Google Shape;24;p12">
            <a:extLst>
              <a:ext uri="{FF2B5EF4-FFF2-40B4-BE49-F238E27FC236}">
                <a16:creationId xmlns:a16="http://schemas.microsoft.com/office/drawing/2014/main" id="{07CEF994-3501-D7C5-780A-17409895A83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 name="Google Shape;24;p12">
            <a:extLst>
              <a:ext uri="{FF2B5EF4-FFF2-40B4-BE49-F238E27FC236}">
                <a16:creationId xmlns:a16="http://schemas.microsoft.com/office/drawing/2014/main" id="{CA3E84DB-371E-CA24-2F00-EA96D84755D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22" name="Google Shape;2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2D5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 name="Google Shape;24;p12">
            <a:extLst>
              <a:ext uri="{FF2B5EF4-FFF2-40B4-BE49-F238E27FC236}">
                <a16:creationId xmlns:a16="http://schemas.microsoft.com/office/drawing/2014/main" id="{ECE98713-1AB8-2376-AF10-2851F9EA52C3}"/>
              </a:ext>
            </a:extLst>
          </p:cNvPr>
          <p:cNvSpPr txBox="1">
            <a:spLocks noGrp="1"/>
          </p:cNvSpPr>
          <p:nvPr>
            <p:ph type="ftr" idx="3"/>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a:t>Department of Assessment and Accountability Office of Student Assessment</a:t>
            </a:r>
            <a:endParaRPr lang="en-US" dirty="0"/>
          </a:p>
        </p:txBody>
      </p:sp>
    </p:spTree>
  </p:cSld>
  <p:clrMap bg1="lt1" tx1="dk1" bg2="dk2" tx2="lt2" accent1="accent1" accent2="accent2" accent3="accent3" accent4="accent4" accent5="accent5" accent6="accent6" hlink="hlink" folHlink="folHlink"/>
  <p:sldLayoutIdLst>
    <p:sldLayoutId id="2147483651" r:id="rId1"/>
    <p:sldLayoutId id="2147483660" r:id="rId2"/>
    <p:sldLayoutId id="2147483652" r:id="rId3"/>
    <p:sldLayoutId id="2147483653" r:id="rId4"/>
    <p:sldLayoutId id="2147483654" r:id="rId5"/>
    <p:sldLayoutId id="2147483655" r:id="rId6"/>
    <p:sldLayoutId id="2147483656" r:id="rId7"/>
    <p:sldLayoutId id="2147483659" r:id="rId8"/>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virginia-sol-assessment-program/performance-assessments-local-alternative-assessment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oe.virginia.gov/teaching-learning-assessment/k-12-standards-instruction/english-reading-literacy/assessment-resources/local-performance-assessments-to-verify-credits-in-writin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english-reading-literacy/assessment-resources/local-performance-assessments-to-verify-credits-in-writing" TargetMode="External"/><Relationship Id="rId2" Type="http://schemas.openxmlformats.org/officeDocument/2006/relationships/hyperlink" Target="https://www.doe.virginia.gov/teaching-learning-assessment/student-assessment/sol-practice-items-all-subject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doe.virginia.gov/home/showpublisheddocument/32322/638258723925530000" TargetMode="External"/><Relationship Id="rId2" Type="http://schemas.openxmlformats.org/officeDocument/2006/relationships/hyperlink" Target="https://www.doe.virginia.gov/teaching-learning-assessment/k-12-standards-instruction/english-reading-literacy/assessment-resources/local-performance-assessments-to-verify-credits-in-writing" TargetMode="External"/><Relationship Id="rId1" Type="http://schemas.openxmlformats.org/officeDocument/2006/relationships/slideLayout" Target="../slideLayouts/slideLayout1.xml"/><Relationship Id="rId5" Type="http://schemas.openxmlformats.org/officeDocument/2006/relationships/hyperlink" Target="https://www.doe.virginia.gov/home/showpublisheddocument/32330/638254594041400000" TargetMode="External"/><Relationship Id="rId4" Type="http://schemas.openxmlformats.org/officeDocument/2006/relationships/hyperlink" Target="https://www.doe.virginia.gov/home/showpublisheddocument/32318/63825459443360000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mailto:Jill.Nogueras@doe.virginia.gov" TargetMode="External"/><Relationship Id="rId2" Type="http://schemas.openxmlformats.org/officeDocument/2006/relationships/hyperlink" Target="mailto:Student_Assessment@doe.virginia.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virginia.gov/teaching-learning-assessment/student-assessment/sol-practice-items-all-sub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english-reading-literacy/assessment-resources/local-performance-assessments-to-verify-credits-in-writ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ctrTitle"/>
          </p:nvPr>
        </p:nvSpPr>
        <p:spPr>
          <a:xfrm>
            <a:off x="838200" y="393150"/>
            <a:ext cx="95631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11111"/>
              <a:buFont typeface="Georgia"/>
              <a:buNone/>
            </a:pPr>
            <a:r>
              <a:rPr lang="en-US" dirty="0">
                <a:solidFill>
                  <a:schemeClr val="tx1"/>
                </a:solidFill>
              </a:rPr>
              <a:t>Understand Scoring</a:t>
            </a:r>
            <a:endParaRPr dirty="0">
              <a:solidFill>
                <a:schemeClr val="tx1"/>
              </a:solidFill>
            </a:endParaRPr>
          </a:p>
        </p:txBody>
      </p:sp>
      <p:sp>
        <p:nvSpPr>
          <p:cNvPr id="83" name="Google Shape;83;p3"/>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400"/>
              <a:buNone/>
            </a:pPr>
            <a:r>
              <a:rPr lang="en-US" dirty="0"/>
              <a:t>August 2024</a:t>
            </a:r>
            <a:endParaRPr dirty="0"/>
          </a:p>
        </p:txBody>
      </p:sp>
      <p:sp>
        <p:nvSpPr>
          <p:cNvPr id="3" name="Slide Number Placeholder 2">
            <a:extLst>
              <a:ext uri="{FF2B5EF4-FFF2-40B4-BE49-F238E27FC236}">
                <a16:creationId xmlns:a16="http://schemas.microsoft.com/office/drawing/2014/main" id="{2FEF926D-0C30-1285-1079-A43D499C51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
        <p:nvSpPr>
          <p:cNvPr id="4" name="Google Shape;24;p12">
            <a:extLst>
              <a:ext uri="{FF2B5EF4-FFF2-40B4-BE49-F238E27FC236}">
                <a16:creationId xmlns:a16="http://schemas.microsoft.com/office/drawing/2014/main" id="{A35A9ADF-4115-E6A0-9FD8-D123D2ED3F45}"/>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AEA18-9465-6ECF-8F00-6B25872D1527}"/>
              </a:ext>
            </a:extLst>
          </p:cNvPr>
          <p:cNvSpPr>
            <a:spLocks noGrp="1"/>
          </p:cNvSpPr>
          <p:nvPr>
            <p:ph type="body" idx="1"/>
          </p:nvPr>
        </p:nvSpPr>
        <p:spPr>
          <a:xfrm>
            <a:off x="838200" y="1458930"/>
            <a:ext cx="4440382" cy="4718033"/>
          </a:xfrm>
        </p:spPr>
        <p:txBody>
          <a:bodyPr/>
          <a:lstStyle/>
          <a:p>
            <a:r>
              <a:rPr lang="en-US" dirty="0"/>
              <a:t>On the </a:t>
            </a:r>
            <a:r>
              <a:rPr lang="en-US" dirty="0">
                <a:hlinkClick r:id="rId3"/>
              </a:rPr>
              <a:t>Performance Tasks and Local Alternative Assessments web page</a:t>
            </a:r>
            <a:r>
              <a:rPr lang="en-US" dirty="0"/>
              <a:t>, go to the Content-Specific Information and Resources section for Grade 5 Writing.</a:t>
            </a:r>
          </a:p>
          <a:p>
            <a:endParaRPr lang="en-US" dirty="0"/>
          </a:p>
        </p:txBody>
      </p:sp>
      <p:sp>
        <p:nvSpPr>
          <p:cNvPr id="4" name="Slide Number Placeholder 3">
            <a:extLst>
              <a:ext uri="{FF2B5EF4-FFF2-40B4-BE49-F238E27FC236}">
                <a16:creationId xmlns:a16="http://schemas.microsoft.com/office/drawing/2014/main" id="{2146AFCB-7096-8B5F-94E1-E13B4E59E3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pic>
        <p:nvPicPr>
          <p:cNvPr id="8" name="Picture 7" descr="Image of Content-Specific Information and Resources section on the Performance Assessments and Local Alternative Assessments webpage.">
            <a:extLst>
              <a:ext uri="{FF2B5EF4-FFF2-40B4-BE49-F238E27FC236}">
                <a16:creationId xmlns:a16="http://schemas.microsoft.com/office/drawing/2014/main" id="{D976C3F5-9395-CD2B-B2C0-8E6F284CC6FA}"/>
              </a:ext>
            </a:extLst>
          </p:cNvPr>
          <p:cNvPicPr>
            <a:picLocks noChangeAspect="1"/>
          </p:cNvPicPr>
          <p:nvPr/>
        </p:nvPicPr>
        <p:blipFill>
          <a:blip r:embed="rId4"/>
          <a:stretch>
            <a:fillRect/>
          </a:stretch>
        </p:blipFill>
        <p:spPr>
          <a:xfrm>
            <a:off x="5278582" y="1667308"/>
            <a:ext cx="6345444" cy="4569114"/>
          </a:xfrm>
          <a:prstGeom prst="rect">
            <a:avLst/>
          </a:prstGeom>
          <a:ln>
            <a:solidFill>
              <a:srgbClr val="000000"/>
            </a:solidFill>
          </a:ln>
        </p:spPr>
      </p:pic>
      <p:cxnSp>
        <p:nvCxnSpPr>
          <p:cNvPr id="10" name="Straight Arrow Connector 9" descr="red arrow pointing to link to Understand Scoring on the image of the webpage">
            <a:extLst>
              <a:ext uri="{FF2B5EF4-FFF2-40B4-BE49-F238E27FC236}">
                <a16:creationId xmlns:a16="http://schemas.microsoft.com/office/drawing/2014/main" id="{50090F73-4E5C-0802-40D9-1A2DCDD60BD2}"/>
              </a:ext>
            </a:extLst>
          </p:cNvPr>
          <p:cNvCxnSpPr/>
          <p:nvPr/>
        </p:nvCxnSpPr>
        <p:spPr>
          <a:xfrm>
            <a:off x="2762250" y="5235143"/>
            <a:ext cx="2266950" cy="647700"/>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FB59488-53BC-848C-CA0C-4989C425B079}"/>
              </a:ext>
            </a:extLst>
          </p:cNvPr>
          <p:cNvSpPr>
            <a:spLocks noGrp="1"/>
          </p:cNvSpPr>
          <p:nvPr>
            <p:ph type="title"/>
          </p:nvPr>
        </p:nvSpPr>
        <p:spPr>
          <a:xfrm>
            <a:off x="0" y="0"/>
            <a:ext cx="12192000" cy="1323975"/>
          </a:xfrm>
        </p:spPr>
        <p:txBody>
          <a:bodyPr/>
          <a:lstStyle/>
          <a:p>
            <a:r>
              <a:rPr lang="en-US" dirty="0"/>
              <a:t>Links to Understand Scoring </a:t>
            </a:r>
            <a:r>
              <a:rPr lang="en-US" sz="2400" dirty="0"/>
              <a:t>(3 of 4) </a:t>
            </a:r>
          </a:p>
        </p:txBody>
      </p:sp>
      <p:sp>
        <p:nvSpPr>
          <p:cNvPr id="7" name="Google Shape;24;p12">
            <a:extLst>
              <a:ext uri="{FF2B5EF4-FFF2-40B4-BE49-F238E27FC236}">
                <a16:creationId xmlns:a16="http://schemas.microsoft.com/office/drawing/2014/main" id="{585B1C7F-19DE-9EE5-5575-C823EDAB6D2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44711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EAEA18-9465-6ECF-8F00-6B25872D1527}"/>
              </a:ext>
            </a:extLst>
          </p:cNvPr>
          <p:cNvSpPr>
            <a:spLocks noGrp="1"/>
          </p:cNvSpPr>
          <p:nvPr>
            <p:ph type="body" idx="1"/>
          </p:nvPr>
        </p:nvSpPr>
        <p:spPr>
          <a:xfrm>
            <a:off x="838200" y="1458930"/>
            <a:ext cx="3619500" cy="4718033"/>
          </a:xfrm>
        </p:spPr>
        <p:txBody>
          <a:bodyPr/>
          <a:lstStyle/>
          <a:p>
            <a:r>
              <a:rPr lang="en-US" dirty="0">
                <a:hlinkClick r:id="rId2"/>
              </a:rPr>
              <a:t>Local Performance Assessments to Verify Credits in Writing web page</a:t>
            </a:r>
            <a:endParaRPr lang="en-US" dirty="0"/>
          </a:p>
        </p:txBody>
      </p:sp>
      <p:sp>
        <p:nvSpPr>
          <p:cNvPr id="4" name="Slide Number Placeholder 3">
            <a:extLst>
              <a:ext uri="{FF2B5EF4-FFF2-40B4-BE49-F238E27FC236}">
                <a16:creationId xmlns:a16="http://schemas.microsoft.com/office/drawing/2014/main" id="{2146AFCB-7096-8B5F-94E1-E13B4E59E3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pic>
        <p:nvPicPr>
          <p:cNvPr id="7" name="Picture 6" descr="Image of Local Performance Assessments to Verify Credits in Writing webpage.">
            <a:extLst>
              <a:ext uri="{FF2B5EF4-FFF2-40B4-BE49-F238E27FC236}">
                <a16:creationId xmlns:a16="http://schemas.microsoft.com/office/drawing/2014/main" id="{EFFB9C60-7131-8B71-ABBD-DCBAC73C75EB}"/>
              </a:ext>
            </a:extLst>
          </p:cNvPr>
          <p:cNvPicPr>
            <a:picLocks noChangeAspect="1"/>
          </p:cNvPicPr>
          <p:nvPr/>
        </p:nvPicPr>
        <p:blipFill>
          <a:blip r:embed="rId3"/>
          <a:stretch>
            <a:fillRect/>
          </a:stretch>
        </p:blipFill>
        <p:spPr>
          <a:xfrm>
            <a:off x="5143499" y="1573211"/>
            <a:ext cx="5683827" cy="4676463"/>
          </a:xfrm>
          <a:prstGeom prst="rect">
            <a:avLst/>
          </a:prstGeom>
          <a:ln>
            <a:solidFill>
              <a:srgbClr val="000000"/>
            </a:solidFill>
          </a:ln>
        </p:spPr>
      </p:pic>
      <p:cxnSp>
        <p:nvCxnSpPr>
          <p:cNvPr id="8" name="Straight Arrow Connector 7" descr="red arrow pointing to link to Understand Scoring on the image of the webpage">
            <a:extLst>
              <a:ext uri="{FF2B5EF4-FFF2-40B4-BE49-F238E27FC236}">
                <a16:creationId xmlns:a16="http://schemas.microsoft.com/office/drawing/2014/main" id="{CDBB1824-BBCF-4A3A-F392-B4FAA4F40C3C}"/>
              </a:ext>
            </a:extLst>
          </p:cNvPr>
          <p:cNvCxnSpPr/>
          <p:nvPr/>
        </p:nvCxnSpPr>
        <p:spPr>
          <a:xfrm>
            <a:off x="2876549" y="3592512"/>
            <a:ext cx="2266950" cy="647700"/>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9AE51550-7064-56B8-22E6-9EA4029E9349}"/>
              </a:ext>
            </a:extLst>
          </p:cNvPr>
          <p:cNvSpPr>
            <a:spLocks noGrp="1"/>
          </p:cNvSpPr>
          <p:nvPr>
            <p:ph type="title"/>
          </p:nvPr>
        </p:nvSpPr>
        <p:spPr>
          <a:xfrm>
            <a:off x="0" y="0"/>
            <a:ext cx="12192000" cy="1323975"/>
          </a:xfrm>
        </p:spPr>
        <p:txBody>
          <a:bodyPr/>
          <a:lstStyle/>
          <a:p>
            <a:r>
              <a:rPr lang="en-US" dirty="0"/>
              <a:t>Links to Understand Scoring </a:t>
            </a:r>
            <a:r>
              <a:rPr lang="en-US" sz="2400" dirty="0"/>
              <a:t>(4 of 4) </a:t>
            </a:r>
          </a:p>
        </p:txBody>
      </p:sp>
      <p:sp>
        <p:nvSpPr>
          <p:cNvPr id="9" name="Google Shape;24;p12">
            <a:extLst>
              <a:ext uri="{FF2B5EF4-FFF2-40B4-BE49-F238E27FC236}">
                <a16:creationId xmlns:a16="http://schemas.microsoft.com/office/drawing/2014/main" id="{9349E276-5476-ADFA-395C-3BC529D4008F}"/>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32222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F77B-24C9-0797-D1D8-320ABA47E2A4}"/>
              </a:ext>
            </a:extLst>
          </p:cNvPr>
          <p:cNvSpPr>
            <a:spLocks noGrp="1"/>
          </p:cNvSpPr>
          <p:nvPr>
            <p:ph type="title"/>
          </p:nvPr>
        </p:nvSpPr>
        <p:spPr/>
        <p:txBody>
          <a:bodyPr/>
          <a:lstStyle/>
          <a:p>
            <a:r>
              <a:rPr lang="en-US" dirty="0"/>
              <a:t>Getting Started</a:t>
            </a:r>
          </a:p>
        </p:txBody>
      </p:sp>
      <p:sp>
        <p:nvSpPr>
          <p:cNvPr id="4" name="Slide Number Placeholder 3">
            <a:extLst>
              <a:ext uri="{FF2B5EF4-FFF2-40B4-BE49-F238E27FC236}">
                <a16:creationId xmlns:a16="http://schemas.microsoft.com/office/drawing/2014/main" id="{5F1F877D-C7BB-66D6-BA0A-ECDB56688D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7" name="Picture 6" descr="Landing page for Understand Scoring">
            <a:extLst>
              <a:ext uri="{FF2B5EF4-FFF2-40B4-BE49-F238E27FC236}">
                <a16:creationId xmlns:a16="http://schemas.microsoft.com/office/drawing/2014/main" id="{172D8B1C-B184-C18B-610B-0EE47BB4EFF3}"/>
              </a:ext>
            </a:extLst>
          </p:cNvPr>
          <p:cNvPicPr>
            <a:picLocks noChangeAspect="1"/>
          </p:cNvPicPr>
          <p:nvPr/>
        </p:nvPicPr>
        <p:blipFill>
          <a:blip r:embed="rId2"/>
          <a:stretch>
            <a:fillRect/>
          </a:stretch>
        </p:blipFill>
        <p:spPr>
          <a:xfrm>
            <a:off x="890669" y="1504950"/>
            <a:ext cx="10723064" cy="4810108"/>
          </a:xfrm>
          <a:prstGeom prst="rect">
            <a:avLst/>
          </a:prstGeom>
          <a:ln>
            <a:solidFill>
              <a:srgbClr val="000000"/>
            </a:solidFill>
          </a:ln>
        </p:spPr>
      </p:pic>
      <p:sp>
        <p:nvSpPr>
          <p:cNvPr id="6" name="Google Shape;24;p12">
            <a:extLst>
              <a:ext uri="{FF2B5EF4-FFF2-40B4-BE49-F238E27FC236}">
                <a16:creationId xmlns:a16="http://schemas.microsoft.com/office/drawing/2014/main" id="{C1DAB3BD-5307-D709-D023-31906210E399}"/>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35409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717663-6AD0-60BE-925E-9A1F1EA7D980}"/>
              </a:ext>
            </a:extLst>
          </p:cNvPr>
          <p:cNvSpPr>
            <a:spLocks noGrp="1"/>
          </p:cNvSpPr>
          <p:nvPr>
            <p:ph type="title"/>
          </p:nvPr>
        </p:nvSpPr>
        <p:spPr/>
        <p:txBody>
          <a:bodyPr/>
          <a:lstStyle/>
          <a:p>
            <a:r>
              <a:rPr lang="en-US" dirty="0"/>
              <a:t>Signing Up</a:t>
            </a:r>
          </a:p>
        </p:txBody>
      </p:sp>
      <p:sp>
        <p:nvSpPr>
          <p:cNvPr id="6" name="Text Placeholder 5">
            <a:extLst>
              <a:ext uri="{FF2B5EF4-FFF2-40B4-BE49-F238E27FC236}">
                <a16:creationId xmlns:a16="http://schemas.microsoft.com/office/drawing/2014/main" id="{123CA06C-57D0-2D6D-E84C-9C96D916E1D6}"/>
              </a:ext>
            </a:extLst>
          </p:cNvPr>
          <p:cNvSpPr>
            <a:spLocks noGrp="1"/>
          </p:cNvSpPr>
          <p:nvPr>
            <p:ph type="body" idx="1"/>
          </p:nvPr>
        </p:nvSpPr>
        <p:spPr/>
        <p:txBody>
          <a:bodyPr/>
          <a:lstStyle/>
          <a:p>
            <a:r>
              <a:rPr lang="en-US" dirty="0"/>
              <a:t>Choose “Sign Up” in the upper right corner to create an account.</a:t>
            </a:r>
          </a:p>
          <a:p>
            <a:pPr marL="50800" indent="0">
              <a:buNone/>
            </a:pPr>
            <a:endParaRPr lang="en-US" dirty="0"/>
          </a:p>
          <a:p>
            <a:pPr marL="50800" indent="0">
              <a:buNone/>
            </a:pPr>
            <a:endParaRPr lang="en-US" dirty="0"/>
          </a:p>
          <a:p>
            <a:pPr marL="50800" indent="0">
              <a:buNone/>
            </a:pPr>
            <a:endParaRPr lang="en-US" dirty="0"/>
          </a:p>
          <a:p>
            <a:r>
              <a:rPr lang="en-US" dirty="0"/>
              <a:t>Users may access Understand Scoring as guests, but their work will not be saved.</a:t>
            </a:r>
          </a:p>
          <a:p>
            <a:r>
              <a:rPr lang="en-US" dirty="0"/>
              <a:t>All accounts are purged each summer to accommodate users who must qualify annually for Local High School Performance Assessment scoring. Users who wish to have work saved will create a new account each school year.</a:t>
            </a:r>
          </a:p>
        </p:txBody>
      </p:sp>
      <p:pic>
        <p:nvPicPr>
          <p:cNvPr id="10" name="Picture 9" descr="Understand Scoring landing page, top of screen showing fields for Email and Password and buttons for Log In, Forgot Password, and Sign Up.">
            <a:extLst>
              <a:ext uri="{FF2B5EF4-FFF2-40B4-BE49-F238E27FC236}">
                <a16:creationId xmlns:a16="http://schemas.microsoft.com/office/drawing/2014/main" id="{F8E3EEB3-1BE9-C1CB-5DF3-3BFC9F60504F}"/>
              </a:ext>
            </a:extLst>
          </p:cNvPr>
          <p:cNvPicPr>
            <a:picLocks noChangeAspect="1"/>
          </p:cNvPicPr>
          <p:nvPr/>
        </p:nvPicPr>
        <p:blipFill>
          <a:blip r:embed="rId2"/>
          <a:stretch>
            <a:fillRect/>
          </a:stretch>
        </p:blipFill>
        <p:spPr>
          <a:xfrm>
            <a:off x="449609" y="2148786"/>
            <a:ext cx="11503890" cy="1280213"/>
          </a:xfrm>
          <a:prstGeom prst="rect">
            <a:avLst/>
          </a:prstGeom>
          <a:ln>
            <a:solidFill>
              <a:srgbClr val="000000"/>
            </a:solidFill>
          </a:ln>
        </p:spPr>
      </p:pic>
      <p:sp>
        <p:nvSpPr>
          <p:cNvPr id="11" name="Oval 10" descr="Circle to emphasize location of the Sign Up button on upper right corner of screenshot">
            <a:extLst>
              <a:ext uri="{FF2B5EF4-FFF2-40B4-BE49-F238E27FC236}">
                <a16:creationId xmlns:a16="http://schemas.microsoft.com/office/drawing/2014/main" id="{86AEA14E-AD7C-7ADC-55E6-09AC4001B36B}"/>
              </a:ext>
            </a:extLst>
          </p:cNvPr>
          <p:cNvSpPr/>
          <p:nvPr/>
        </p:nvSpPr>
        <p:spPr>
          <a:xfrm>
            <a:off x="10965209" y="2495550"/>
            <a:ext cx="1017241" cy="93345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8B70811-9CAB-F645-BA19-E7DF1E30B5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7" name="Google Shape;24;p12">
            <a:extLst>
              <a:ext uri="{FF2B5EF4-FFF2-40B4-BE49-F238E27FC236}">
                <a16:creationId xmlns:a16="http://schemas.microsoft.com/office/drawing/2014/main" id="{0A968246-B93F-AA46-DAF7-EBEA14B5ED18}"/>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06333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20F6-E00B-12CB-8D09-4EB498C774FA}"/>
              </a:ext>
            </a:extLst>
          </p:cNvPr>
          <p:cNvSpPr>
            <a:spLocks noGrp="1"/>
          </p:cNvSpPr>
          <p:nvPr>
            <p:ph type="title"/>
          </p:nvPr>
        </p:nvSpPr>
        <p:spPr/>
        <p:txBody>
          <a:bodyPr/>
          <a:lstStyle/>
          <a:p>
            <a:r>
              <a:rPr lang="en-US" dirty="0"/>
              <a:t>Keyword</a:t>
            </a:r>
          </a:p>
        </p:txBody>
      </p:sp>
      <p:sp>
        <p:nvSpPr>
          <p:cNvPr id="3" name="Text Placeholder 2">
            <a:extLst>
              <a:ext uri="{FF2B5EF4-FFF2-40B4-BE49-F238E27FC236}">
                <a16:creationId xmlns:a16="http://schemas.microsoft.com/office/drawing/2014/main" id="{A3897164-E3E7-7FA9-4F7F-40EAD2DAE406}"/>
              </a:ext>
            </a:extLst>
          </p:cNvPr>
          <p:cNvSpPr>
            <a:spLocks noGrp="1"/>
          </p:cNvSpPr>
          <p:nvPr>
            <p:ph type="body" idx="1"/>
          </p:nvPr>
        </p:nvSpPr>
        <p:spPr>
          <a:xfrm>
            <a:off x="838200" y="1458930"/>
            <a:ext cx="4834721" cy="4718033"/>
          </a:xfrm>
        </p:spPr>
        <p:txBody>
          <a:bodyPr>
            <a:normAutofit lnSpcReduction="10000"/>
          </a:bodyPr>
          <a:lstStyle/>
          <a:p>
            <a:r>
              <a:rPr lang="en-US" dirty="0"/>
              <a:t>A keyword is required to create an account.</a:t>
            </a:r>
          </a:p>
          <a:p>
            <a:r>
              <a:rPr lang="en-US" dirty="0"/>
              <a:t>Teachers from Virginia public school divisions must use the keyword “Virginia” to create a new user account.</a:t>
            </a:r>
          </a:p>
          <a:p>
            <a:r>
              <a:rPr lang="en-US" dirty="0"/>
              <a:t>Enter the keyword and select “Go!”</a:t>
            </a:r>
          </a:p>
          <a:p>
            <a:pPr marL="50800" indent="0">
              <a:buNone/>
            </a:pPr>
            <a:endParaRPr lang="en-US" i="1" dirty="0"/>
          </a:p>
          <a:p>
            <a:pPr marL="50800" indent="0">
              <a:buNone/>
            </a:pPr>
            <a:r>
              <a:rPr lang="en-US" i="1" dirty="0"/>
              <a:t> </a:t>
            </a:r>
          </a:p>
        </p:txBody>
      </p:sp>
      <p:sp>
        <p:nvSpPr>
          <p:cNvPr id="4" name="Slide Number Placeholder 3">
            <a:extLst>
              <a:ext uri="{FF2B5EF4-FFF2-40B4-BE49-F238E27FC236}">
                <a16:creationId xmlns:a16="http://schemas.microsoft.com/office/drawing/2014/main" id="{D154AC23-A211-B4CB-6518-FA8375555B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pic>
        <p:nvPicPr>
          <p:cNvPr id="6" name="Picture 5" descr="Image of the pop-up window that appears after the &quot;Sign Up&quot; botton is selected">
            <a:extLst>
              <a:ext uri="{FF2B5EF4-FFF2-40B4-BE49-F238E27FC236}">
                <a16:creationId xmlns:a16="http://schemas.microsoft.com/office/drawing/2014/main" id="{01CAFA16-3745-A0AE-9F98-4028921DF1E8}"/>
              </a:ext>
            </a:extLst>
          </p:cNvPr>
          <p:cNvPicPr>
            <a:picLocks noChangeAspect="1"/>
          </p:cNvPicPr>
          <p:nvPr/>
        </p:nvPicPr>
        <p:blipFill>
          <a:blip r:embed="rId2"/>
          <a:stretch>
            <a:fillRect/>
          </a:stretch>
        </p:blipFill>
        <p:spPr>
          <a:xfrm>
            <a:off x="6153149" y="1905000"/>
            <a:ext cx="5182381" cy="3389321"/>
          </a:xfrm>
          <a:prstGeom prst="rect">
            <a:avLst/>
          </a:prstGeom>
        </p:spPr>
      </p:pic>
      <p:sp>
        <p:nvSpPr>
          <p:cNvPr id="8" name="Google Shape;24;p12">
            <a:extLst>
              <a:ext uri="{FF2B5EF4-FFF2-40B4-BE49-F238E27FC236}">
                <a16:creationId xmlns:a16="http://schemas.microsoft.com/office/drawing/2014/main" id="{57AB512E-DC04-949B-D72D-C006B40BBD8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50523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369F-7D07-0048-F86E-C39B51DC5F3E}"/>
              </a:ext>
            </a:extLst>
          </p:cNvPr>
          <p:cNvSpPr>
            <a:spLocks noGrp="1"/>
          </p:cNvSpPr>
          <p:nvPr>
            <p:ph type="title"/>
          </p:nvPr>
        </p:nvSpPr>
        <p:spPr/>
        <p:txBody>
          <a:bodyPr/>
          <a:lstStyle/>
          <a:p>
            <a:r>
              <a:rPr lang="en-US" dirty="0"/>
              <a:t>Creating a Profile</a:t>
            </a:r>
          </a:p>
        </p:txBody>
      </p:sp>
      <p:sp>
        <p:nvSpPr>
          <p:cNvPr id="3" name="Text Placeholder 2">
            <a:extLst>
              <a:ext uri="{FF2B5EF4-FFF2-40B4-BE49-F238E27FC236}">
                <a16:creationId xmlns:a16="http://schemas.microsoft.com/office/drawing/2014/main" id="{283E9A09-9B44-D18A-EE33-60F6768CFA00}"/>
              </a:ext>
            </a:extLst>
          </p:cNvPr>
          <p:cNvSpPr>
            <a:spLocks noGrp="1"/>
          </p:cNvSpPr>
          <p:nvPr>
            <p:ph type="body" idx="1"/>
          </p:nvPr>
        </p:nvSpPr>
        <p:spPr>
          <a:xfrm>
            <a:off x="838200" y="1458930"/>
            <a:ext cx="4159102" cy="4718033"/>
          </a:xfrm>
        </p:spPr>
        <p:txBody>
          <a:bodyPr/>
          <a:lstStyle/>
          <a:p>
            <a:r>
              <a:rPr lang="en-US" dirty="0"/>
              <a:t>Selecting “Go!” on the keyword popup takes the user to the “Create Profile” screen.</a:t>
            </a:r>
          </a:p>
          <a:p>
            <a:r>
              <a:rPr lang="en-US" dirty="0"/>
              <a:t>Be careful to select the correct school division from the dropdown.</a:t>
            </a:r>
          </a:p>
          <a:p>
            <a:r>
              <a:rPr lang="en-US" dirty="0"/>
              <a:t>Complete all fields and select “Submit.”</a:t>
            </a:r>
          </a:p>
          <a:p>
            <a:endParaRPr lang="en-US" dirty="0"/>
          </a:p>
        </p:txBody>
      </p:sp>
      <p:sp>
        <p:nvSpPr>
          <p:cNvPr id="4" name="Slide Number Placeholder 3">
            <a:extLst>
              <a:ext uri="{FF2B5EF4-FFF2-40B4-BE49-F238E27FC236}">
                <a16:creationId xmlns:a16="http://schemas.microsoft.com/office/drawing/2014/main" id="{5BF1ECB6-1421-30AF-4D6A-72D69A322F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6" name="Picture 5" descr="Create Profile screenshot">
            <a:extLst>
              <a:ext uri="{FF2B5EF4-FFF2-40B4-BE49-F238E27FC236}">
                <a16:creationId xmlns:a16="http://schemas.microsoft.com/office/drawing/2014/main" id="{3A694DFC-8F70-7688-02E8-80F0D1DCA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684" y="1458911"/>
            <a:ext cx="6903469" cy="4718033"/>
          </a:xfrm>
          <a:prstGeom prst="rect">
            <a:avLst/>
          </a:prstGeom>
          <a:ln>
            <a:solidFill>
              <a:srgbClr val="000000"/>
            </a:solidFill>
          </a:ln>
        </p:spPr>
      </p:pic>
      <p:sp>
        <p:nvSpPr>
          <p:cNvPr id="8" name="Google Shape;24;p12">
            <a:extLst>
              <a:ext uri="{FF2B5EF4-FFF2-40B4-BE49-F238E27FC236}">
                <a16:creationId xmlns:a16="http://schemas.microsoft.com/office/drawing/2014/main" id="{CB7A88BC-DCF0-222A-B5A3-884674E060D7}"/>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34667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7AE0-EB41-51B7-56D1-12F700823B5E}"/>
              </a:ext>
            </a:extLst>
          </p:cNvPr>
          <p:cNvSpPr>
            <a:spLocks noGrp="1"/>
          </p:cNvSpPr>
          <p:nvPr>
            <p:ph type="title"/>
          </p:nvPr>
        </p:nvSpPr>
        <p:spPr/>
        <p:txBody>
          <a:bodyPr/>
          <a:lstStyle/>
          <a:p>
            <a:r>
              <a:rPr lang="en-US" dirty="0"/>
              <a:t>Account Created</a:t>
            </a:r>
          </a:p>
        </p:txBody>
      </p:sp>
      <p:sp>
        <p:nvSpPr>
          <p:cNvPr id="3" name="Text Placeholder 2">
            <a:extLst>
              <a:ext uri="{FF2B5EF4-FFF2-40B4-BE49-F238E27FC236}">
                <a16:creationId xmlns:a16="http://schemas.microsoft.com/office/drawing/2014/main" id="{F1ED3803-F60D-9CCC-1B0A-DEBACB3312EB}"/>
              </a:ext>
            </a:extLst>
          </p:cNvPr>
          <p:cNvSpPr>
            <a:spLocks noGrp="1"/>
          </p:cNvSpPr>
          <p:nvPr>
            <p:ph type="body" idx="1"/>
          </p:nvPr>
        </p:nvSpPr>
        <p:spPr>
          <a:xfrm>
            <a:off x="838200" y="1458930"/>
            <a:ext cx="3638550" cy="4718033"/>
          </a:xfrm>
        </p:spPr>
        <p:txBody>
          <a:bodyPr/>
          <a:lstStyle/>
          <a:p>
            <a:r>
              <a:rPr lang="en-US" dirty="0"/>
              <a:t>A welcome message lets users know their accounts have been created.</a:t>
            </a:r>
          </a:p>
          <a:p>
            <a:r>
              <a:rPr lang="en-US" dirty="0"/>
              <a:t>Selecting “Proceed” opens the Understand Scoring application.</a:t>
            </a:r>
          </a:p>
        </p:txBody>
      </p:sp>
      <p:sp>
        <p:nvSpPr>
          <p:cNvPr id="4" name="Slide Number Placeholder 3">
            <a:extLst>
              <a:ext uri="{FF2B5EF4-FFF2-40B4-BE49-F238E27FC236}">
                <a16:creationId xmlns:a16="http://schemas.microsoft.com/office/drawing/2014/main" id="{6FAD01A1-5DBC-FC3A-180F-28CA86E9EF8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pic>
        <p:nvPicPr>
          <p:cNvPr id="7" name="Picture 6" descr="Account Created screenscho">
            <a:extLst>
              <a:ext uri="{FF2B5EF4-FFF2-40B4-BE49-F238E27FC236}">
                <a16:creationId xmlns:a16="http://schemas.microsoft.com/office/drawing/2014/main" id="{2763C298-8067-C29D-7B26-43890FB39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151" y="1695173"/>
            <a:ext cx="6935308" cy="3467654"/>
          </a:xfrm>
          <a:prstGeom prst="rect">
            <a:avLst/>
          </a:prstGeom>
        </p:spPr>
      </p:pic>
      <p:sp>
        <p:nvSpPr>
          <p:cNvPr id="8" name="Google Shape;24;p12">
            <a:extLst>
              <a:ext uri="{FF2B5EF4-FFF2-40B4-BE49-F238E27FC236}">
                <a16:creationId xmlns:a16="http://schemas.microsoft.com/office/drawing/2014/main" id="{37E3DE04-F0F5-D961-76F9-2DD6C34DC46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63261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A1F2-F30F-A58E-F99B-67D2A910F3C4}"/>
              </a:ext>
            </a:extLst>
          </p:cNvPr>
          <p:cNvSpPr>
            <a:spLocks noGrp="1"/>
          </p:cNvSpPr>
          <p:nvPr>
            <p:ph type="ctrTitle"/>
          </p:nvPr>
        </p:nvSpPr>
        <p:spPr/>
        <p:txBody>
          <a:bodyPr/>
          <a:lstStyle/>
          <a:p>
            <a:r>
              <a:rPr lang="en-US" dirty="0"/>
              <a:t>Using Understand Scoring</a:t>
            </a:r>
          </a:p>
        </p:txBody>
      </p:sp>
      <p:sp>
        <p:nvSpPr>
          <p:cNvPr id="4" name="Slide Number Placeholder 3">
            <a:extLst>
              <a:ext uri="{FF2B5EF4-FFF2-40B4-BE49-F238E27FC236}">
                <a16:creationId xmlns:a16="http://schemas.microsoft.com/office/drawing/2014/main" id="{2D265F44-B113-6B36-5730-97ABD63E70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6" name="Google Shape;24;p12">
            <a:extLst>
              <a:ext uri="{FF2B5EF4-FFF2-40B4-BE49-F238E27FC236}">
                <a16:creationId xmlns:a16="http://schemas.microsoft.com/office/drawing/2014/main" id="{F7EA6834-2C88-BC72-B2AD-DDE7B1F4E94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97439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382A-3C70-73A0-13A7-2DBA15EB3819}"/>
              </a:ext>
            </a:extLst>
          </p:cNvPr>
          <p:cNvSpPr>
            <a:spLocks noGrp="1"/>
          </p:cNvSpPr>
          <p:nvPr>
            <p:ph type="title"/>
          </p:nvPr>
        </p:nvSpPr>
        <p:spPr/>
        <p:txBody>
          <a:bodyPr/>
          <a:lstStyle/>
          <a:p>
            <a:r>
              <a:rPr lang="en-US" dirty="0"/>
              <a:t>Understand Scoring Home Page</a:t>
            </a:r>
          </a:p>
        </p:txBody>
      </p:sp>
      <p:sp>
        <p:nvSpPr>
          <p:cNvPr id="4" name="Slide Number Placeholder 3">
            <a:extLst>
              <a:ext uri="{FF2B5EF4-FFF2-40B4-BE49-F238E27FC236}">
                <a16:creationId xmlns:a16="http://schemas.microsoft.com/office/drawing/2014/main" id="{A0146DE3-ADA7-1143-2EE8-F14CD7C23A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pic>
        <p:nvPicPr>
          <p:cNvPr id="7" name="Picture 6" descr="Understand Scoring home page">
            <a:extLst>
              <a:ext uri="{FF2B5EF4-FFF2-40B4-BE49-F238E27FC236}">
                <a16:creationId xmlns:a16="http://schemas.microsoft.com/office/drawing/2014/main" id="{D9FDCF18-DFDF-1B8F-D0C3-3FC729C1C754}"/>
              </a:ext>
            </a:extLst>
          </p:cNvPr>
          <p:cNvPicPr>
            <a:picLocks noChangeAspect="1"/>
          </p:cNvPicPr>
          <p:nvPr/>
        </p:nvPicPr>
        <p:blipFill>
          <a:blip r:embed="rId3"/>
          <a:stretch>
            <a:fillRect/>
          </a:stretch>
        </p:blipFill>
        <p:spPr>
          <a:xfrm>
            <a:off x="3723693" y="1675423"/>
            <a:ext cx="7992057" cy="3507154"/>
          </a:xfrm>
          <a:prstGeom prst="rect">
            <a:avLst/>
          </a:prstGeom>
          <a:ln>
            <a:solidFill>
              <a:srgbClr val="000000"/>
            </a:solidFill>
          </a:ln>
        </p:spPr>
      </p:pic>
      <p:sp>
        <p:nvSpPr>
          <p:cNvPr id="10" name="Text Placeholder 2">
            <a:extLst>
              <a:ext uri="{FF2B5EF4-FFF2-40B4-BE49-F238E27FC236}">
                <a16:creationId xmlns:a16="http://schemas.microsoft.com/office/drawing/2014/main" id="{E02D7E66-28DE-3321-8788-035FE174B9AF}"/>
              </a:ext>
            </a:extLst>
          </p:cNvPr>
          <p:cNvSpPr>
            <a:spLocks noGrp="1"/>
          </p:cNvSpPr>
          <p:nvPr>
            <p:ph type="body" idx="1"/>
          </p:nvPr>
        </p:nvSpPr>
        <p:spPr>
          <a:xfrm>
            <a:off x="476250" y="1458930"/>
            <a:ext cx="2990850" cy="4351320"/>
          </a:xfrm>
        </p:spPr>
        <p:txBody>
          <a:bodyPr>
            <a:normAutofit fontScale="92500" lnSpcReduction="20000"/>
          </a:bodyPr>
          <a:lstStyle/>
          <a:p>
            <a:pPr marL="50800" indent="0">
              <a:buNone/>
            </a:pPr>
            <a:r>
              <a:rPr lang="en-US" dirty="0"/>
              <a:t>Separate assessment sections include materials to support training for scoring:</a:t>
            </a:r>
          </a:p>
          <a:p>
            <a:r>
              <a:rPr lang="en-US" sz="2600" dirty="0"/>
              <a:t>Grade 5 IRW,</a:t>
            </a:r>
          </a:p>
          <a:p>
            <a:r>
              <a:rPr lang="en-US" sz="2600" dirty="0"/>
              <a:t>Grade 8 IRW,</a:t>
            </a:r>
          </a:p>
          <a:p>
            <a:r>
              <a:rPr lang="en-US" sz="2600" dirty="0"/>
              <a:t>EOC IRW,</a:t>
            </a:r>
          </a:p>
          <a:p>
            <a:r>
              <a:rPr lang="en-US" sz="2600" dirty="0"/>
              <a:t>EOC Writing SOL Test, and</a:t>
            </a:r>
          </a:p>
          <a:p>
            <a:r>
              <a:rPr lang="en-US" sz="2600" dirty="0"/>
              <a:t>Local High School  Performance Assessments.</a:t>
            </a:r>
          </a:p>
          <a:p>
            <a:endParaRPr lang="en-US" dirty="0"/>
          </a:p>
        </p:txBody>
      </p:sp>
      <p:sp>
        <p:nvSpPr>
          <p:cNvPr id="6" name="Google Shape;24;p12">
            <a:extLst>
              <a:ext uri="{FF2B5EF4-FFF2-40B4-BE49-F238E27FC236}">
                <a16:creationId xmlns:a16="http://schemas.microsoft.com/office/drawing/2014/main" id="{10790111-51C7-E47C-53C6-355581439F7F}"/>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12384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E139-8F16-93D3-F157-AF62C6E972BA}"/>
              </a:ext>
            </a:extLst>
          </p:cNvPr>
          <p:cNvSpPr>
            <a:spLocks noGrp="1"/>
          </p:cNvSpPr>
          <p:nvPr>
            <p:ph type="title"/>
          </p:nvPr>
        </p:nvSpPr>
        <p:spPr>
          <a:xfrm>
            <a:off x="0" y="0"/>
            <a:ext cx="11887200" cy="1323975"/>
          </a:xfrm>
        </p:spPr>
        <p:txBody>
          <a:bodyPr>
            <a:normAutofit/>
          </a:bodyPr>
          <a:lstStyle/>
          <a:p>
            <a:r>
              <a:rPr lang="en-US" dirty="0"/>
              <a:t>Assessment Sections</a:t>
            </a:r>
          </a:p>
        </p:txBody>
      </p:sp>
      <p:sp>
        <p:nvSpPr>
          <p:cNvPr id="3" name="Text Placeholder 2">
            <a:extLst>
              <a:ext uri="{FF2B5EF4-FFF2-40B4-BE49-F238E27FC236}">
                <a16:creationId xmlns:a16="http://schemas.microsoft.com/office/drawing/2014/main" id="{3F33D05C-A6A0-D1DD-4352-C3FD9CACCBB3}"/>
              </a:ext>
            </a:extLst>
          </p:cNvPr>
          <p:cNvSpPr>
            <a:spLocks noGrp="1"/>
          </p:cNvSpPr>
          <p:nvPr>
            <p:ph type="body" idx="1"/>
          </p:nvPr>
        </p:nvSpPr>
        <p:spPr>
          <a:xfrm>
            <a:off x="654715" y="1363587"/>
            <a:ext cx="10475157" cy="4718033"/>
          </a:xfrm>
        </p:spPr>
        <p:txBody>
          <a:bodyPr>
            <a:normAutofit/>
          </a:bodyPr>
          <a:lstStyle/>
          <a:p>
            <a:r>
              <a:rPr lang="en-US" dirty="0"/>
              <a:t>Each assessment section includes the same tabbed subsections:</a:t>
            </a:r>
          </a:p>
          <a:p>
            <a:pPr lvl="1"/>
            <a:r>
              <a:rPr lang="en-US" sz="2600" dirty="0"/>
              <a:t>Learn About Scoring</a:t>
            </a:r>
          </a:p>
          <a:p>
            <a:pPr lvl="1"/>
            <a:r>
              <a:rPr lang="en-US" sz="2600" dirty="0"/>
              <a:t>Anchor Papers</a:t>
            </a:r>
          </a:p>
          <a:p>
            <a:pPr lvl="1"/>
            <a:r>
              <a:rPr lang="en-US" sz="2600" dirty="0"/>
              <a:t>Practice Scoring</a:t>
            </a:r>
          </a:p>
          <a:p>
            <a:pPr lvl="1"/>
            <a:r>
              <a:rPr lang="en-US" sz="2600" dirty="0"/>
              <a:t>Verification Scoring </a:t>
            </a:r>
          </a:p>
          <a:p>
            <a:pPr lvl="1"/>
            <a:r>
              <a:rPr lang="en-US" sz="2600" dirty="0"/>
              <a:t>Scoring Summary</a:t>
            </a:r>
          </a:p>
          <a:p>
            <a:endParaRPr lang="en-US" dirty="0"/>
          </a:p>
          <a:p>
            <a:pPr marL="50800" indent="0">
              <a:buNone/>
            </a:pPr>
            <a:endParaRPr lang="en-US" dirty="0"/>
          </a:p>
        </p:txBody>
      </p:sp>
      <p:sp>
        <p:nvSpPr>
          <p:cNvPr id="4" name="Slide Number Placeholder 3">
            <a:extLst>
              <a:ext uri="{FF2B5EF4-FFF2-40B4-BE49-F238E27FC236}">
                <a16:creationId xmlns:a16="http://schemas.microsoft.com/office/drawing/2014/main" id="{BB1180F9-3FCF-6266-B617-9CE6EA0841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pic>
        <p:nvPicPr>
          <p:cNvPr id="14" name="Picture 13" descr="Tabbed sections in the grade 5 IRW assessment section">
            <a:extLst>
              <a:ext uri="{FF2B5EF4-FFF2-40B4-BE49-F238E27FC236}">
                <a16:creationId xmlns:a16="http://schemas.microsoft.com/office/drawing/2014/main" id="{E11C0320-ED09-DF8A-958D-FA34D1D1ABFD}"/>
              </a:ext>
            </a:extLst>
          </p:cNvPr>
          <p:cNvPicPr>
            <a:picLocks noChangeAspect="1"/>
          </p:cNvPicPr>
          <p:nvPr/>
        </p:nvPicPr>
        <p:blipFill>
          <a:blip r:embed="rId3"/>
          <a:stretch>
            <a:fillRect/>
          </a:stretch>
        </p:blipFill>
        <p:spPr>
          <a:xfrm>
            <a:off x="890669" y="4439885"/>
            <a:ext cx="10239204" cy="1818711"/>
          </a:xfrm>
          <a:prstGeom prst="rect">
            <a:avLst/>
          </a:prstGeom>
          <a:ln>
            <a:solidFill>
              <a:srgbClr val="000000"/>
            </a:solidFill>
          </a:ln>
        </p:spPr>
      </p:pic>
      <p:sp>
        <p:nvSpPr>
          <p:cNvPr id="7" name="Google Shape;24;p12">
            <a:extLst>
              <a:ext uri="{FF2B5EF4-FFF2-40B4-BE49-F238E27FC236}">
                <a16:creationId xmlns:a16="http://schemas.microsoft.com/office/drawing/2014/main" id="{13EB6624-2AD0-FAFE-AECD-E086705B1CE8}"/>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93779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A67975-5FAF-9424-7A20-959D640D7E8C}"/>
              </a:ext>
            </a:extLst>
          </p:cNvPr>
          <p:cNvSpPr>
            <a:spLocks noGrp="1"/>
          </p:cNvSpPr>
          <p:nvPr>
            <p:ph type="title"/>
          </p:nvPr>
        </p:nvSpPr>
        <p:spPr/>
        <p:txBody>
          <a:bodyPr/>
          <a:lstStyle/>
          <a:p>
            <a:r>
              <a:rPr lang="en-US" dirty="0"/>
              <a:t>Purpose</a:t>
            </a:r>
          </a:p>
        </p:txBody>
      </p:sp>
      <p:sp>
        <p:nvSpPr>
          <p:cNvPr id="7" name="Text Placeholder 6">
            <a:extLst>
              <a:ext uri="{FF2B5EF4-FFF2-40B4-BE49-F238E27FC236}">
                <a16:creationId xmlns:a16="http://schemas.microsoft.com/office/drawing/2014/main" id="{7B3507A1-D1CC-7265-D7F6-8A81157D7D33}"/>
              </a:ext>
            </a:extLst>
          </p:cNvPr>
          <p:cNvSpPr>
            <a:spLocks noGrp="1"/>
          </p:cNvSpPr>
          <p:nvPr>
            <p:ph type="body" idx="1"/>
          </p:nvPr>
        </p:nvSpPr>
        <p:spPr/>
        <p:txBody>
          <a:bodyPr/>
          <a:lstStyle/>
          <a:p>
            <a:r>
              <a:rPr lang="en-US" dirty="0"/>
              <a:t>This presentation provides information about Understand Scoring, the online application developed to share information about Virginia’s writing assessments and to provide practice for educators with Virginia’s scoring rubrics.</a:t>
            </a:r>
          </a:p>
          <a:p>
            <a:r>
              <a:rPr lang="en-US" dirty="0"/>
              <a:t>The presentation can be used by school divisions for local training or by individuals who wish to know more about how Virginia’s writing assessments are scored.</a:t>
            </a:r>
          </a:p>
        </p:txBody>
      </p:sp>
      <p:sp>
        <p:nvSpPr>
          <p:cNvPr id="5" name="Slide Number Placeholder 4">
            <a:extLst>
              <a:ext uri="{FF2B5EF4-FFF2-40B4-BE49-F238E27FC236}">
                <a16:creationId xmlns:a16="http://schemas.microsoft.com/office/drawing/2014/main" id="{477FBB50-612E-93AE-3B54-B8D7BBBB73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 name="Google Shape;24;p12">
            <a:extLst>
              <a:ext uri="{FF2B5EF4-FFF2-40B4-BE49-F238E27FC236}">
                <a16:creationId xmlns:a16="http://schemas.microsoft.com/office/drawing/2014/main" id="{B6C4010A-4807-E4BE-369B-2CB5067229D9}"/>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965207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4E481-A9E1-5444-0609-69D1F9A5AC1A}"/>
              </a:ext>
            </a:extLst>
          </p:cNvPr>
          <p:cNvSpPr>
            <a:spLocks noGrp="1"/>
          </p:cNvSpPr>
          <p:nvPr>
            <p:ph type="title"/>
          </p:nvPr>
        </p:nvSpPr>
        <p:spPr/>
        <p:txBody>
          <a:bodyPr/>
          <a:lstStyle/>
          <a:p>
            <a:r>
              <a:rPr lang="en-US" dirty="0"/>
              <a:t>Learn About Scoring</a:t>
            </a:r>
          </a:p>
        </p:txBody>
      </p:sp>
      <p:sp>
        <p:nvSpPr>
          <p:cNvPr id="6" name="Text Placeholder 5">
            <a:extLst>
              <a:ext uri="{FF2B5EF4-FFF2-40B4-BE49-F238E27FC236}">
                <a16:creationId xmlns:a16="http://schemas.microsoft.com/office/drawing/2014/main" id="{18A6A8B4-3BB6-3962-4B2F-B5E020F5F580}"/>
              </a:ext>
            </a:extLst>
          </p:cNvPr>
          <p:cNvSpPr>
            <a:spLocks noGrp="1"/>
          </p:cNvSpPr>
          <p:nvPr>
            <p:ph type="body" idx="1"/>
          </p:nvPr>
        </p:nvSpPr>
        <p:spPr>
          <a:xfrm>
            <a:off x="838200" y="1458930"/>
            <a:ext cx="3691270" cy="4718033"/>
          </a:xfrm>
        </p:spPr>
        <p:txBody>
          <a:bodyPr>
            <a:normAutofit fontScale="92500"/>
          </a:bodyPr>
          <a:lstStyle/>
          <a:p>
            <a:r>
              <a:rPr lang="en-US" dirty="0"/>
              <a:t>A descriptive overview of scoring is provided in each section through “Learn About Scoring.”</a:t>
            </a:r>
          </a:p>
          <a:p>
            <a:r>
              <a:rPr lang="en-US" dirty="0"/>
              <a:t>It is important to read and understand information in this section before viewing the anchor papers or attempting the practice sets.</a:t>
            </a:r>
          </a:p>
        </p:txBody>
      </p:sp>
      <p:pic>
        <p:nvPicPr>
          <p:cNvPr id="10" name="Picture 9" descr="Image of Learn About Scoring section">
            <a:extLst>
              <a:ext uri="{FF2B5EF4-FFF2-40B4-BE49-F238E27FC236}">
                <a16:creationId xmlns:a16="http://schemas.microsoft.com/office/drawing/2014/main" id="{48B4C517-A19B-1A10-3653-641AE170695D}"/>
              </a:ext>
            </a:extLst>
          </p:cNvPr>
          <p:cNvPicPr>
            <a:picLocks noChangeAspect="1"/>
          </p:cNvPicPr>
          <p:nvPr/>
        </p:nvPicPr>
        <p:blipFill>
          <a:blip r:embed="rId2"/>
          <a:stretch>
            <a:fillRect/>
          </a:stretch>
        </p:blipFill>
        <p:spPr>
          <a:xfrm>
            <a:off x="5337545" y="1323975"/>
            <a:ext cx="5507106" cy="5080198"/>
          </a:xfrm>
          <a:prstGeom prst="rect">
            <a:avLst/>
          </a:prstGeom>
          <a:ln>
            <a:solidFill>
              <a:srgbClr val="000000"/>
            </a:solidFill>
          </a:ln>
        </p:spPr>
      </p:pic>
      <p:sp>
        <p:nvSpPr>
          <p:cNvPr id="3" name="Slide Number Placeholder 2">
            <a:extLst>
              <a:ext uri="{FF2B5EF4-FFF2-40B4-BE49-F238E27FC236}">
                <a16:creationId xmlns:a16="http://schemas.microsoft.com/office/drawing/2014/main" id="{AE11AC59-C140-1FB2-E874-884E399C6F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7" name="Google Shape;24;p12">
            <a:extLst>
              <a:ext uri="{FF2B5EF4-FFF2-40B4-BE49-F238E27FC236}">
                <a16:creationId xmlns:a16="http://schemas.microsoft.com/office/drawing/2014/main" id="{547106C3-83D7-B765-DD19-190F8F7F1C7D}"/>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29768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76E276-D27E-D081-48C6-0441A7E43445}"/>
              </a:ext>
            </a:extLst>
          </p:cNvPr>
          <p:cNvSpPr>
            <a:spLocks noGrp="1"/>
          </p:cNvSpPr>
          <p:nvPr>
            <p:ph type="title"/>
          </p:nvPr>
        </p:nvSpPr>
        <p:spPr/>
        <p:txBody>
          <a:bodyPr>
            <a:normAutofit/>
          </a:bodyPr>
          <a:lstStyle/>
          <a:p>
            <a:r>
              <a:rPr lang="en-US" dirty="0"/>
              <a:t>Topics in Learn About Scoring</a:t>
            </a:r>
          </a:p>
        </p:txBody>
      </p:sp>
      <p:sp>
        <p:nvSpPr>
          <p:cNvPr id="6" name="Text Placeholder 5">
            <a:extLst>
              <a:ext uri="{FF2B5EF4-FFF2-40B4-BE49-F238E27FC236}">
                <a16:creationId xmlns:a16="http://schemas.microsoft.com/office/drawing/2014/main" id="{C6B3BB44-E847-3F1B-4730-DFDDC2B0629A}"/>
              </a:ext>
            </a:extLst>
          </p:cNvPr>
          <p:cNvSpPr>
            <a:spLocks noGrp="1"/>
          </p:cNvSpPr>
          <p:nvPr>
            <p:ph type="body" idx="1"/>
          </p:nvPr>
        </p:nvSpPr>
        <p:spPr>
          <a:xfrm>
            <a:off x="533400" y="1458912"/>
            <a:ext cx="3562350" cy="4718033"/>
          </a:xfrm>
        </p:spPr>
        <p:txBody>
          <a:bodyPr/>
          <a:lstStyle/>
          <a:p>
            <a:r>
              <a:rPr lang="en-US" dirty="0"/>
              <a:t>Select a topic from the list to learn more about that topic. </a:t>
            </a:r>
          </a:p>
          <a:p>
            <a:r>
              <a:rPr lang="en-US" dirty="0"/>
              <a:t>Select the topic again to close the description.</a:t>
            </a:r>
          </a:p>
        </p:txBody>
      </p:sp>
      <p:pic>
        <p:nvPicPr>
          <p:cNvPr id="8" name="Picture 7" descr="Image shows the descriptive information that is available when a user selects a topic in Learn About Scoring">
            <a:extLst>
              <a:ext uri="{FF2B5EF4-FFF2-40B4-BE49-F238E27FC236}">
                <a16:creationId xmlns:a16="http://schemas.microsoft.com/office/drawing/2014/main" id="{FED46848-1529-092C-4641-EFB21B3F7C78}"/>
              </a:ext>
            </a:extLst>
          </p:cNvPr>
          <p:cNvPicPr>
            <a:picLocks noChangeAspect="1"/>
          </p:cNvPicPr>
          <p:nvPr/>
        </p:nvPicPr>
        <p:blipFill>
          <a:blip r:embed="rId3"/>
          <a:stretch>
            <a:fillRect/>
          </a:stretch>
        </p:blipFill>
        <p:spPr>
          <a:xfrm>
            <a:off x="4244590" y="1458912"/>
            <a:ext cx="7665009" cy="4718032"/>
          </a:xfrm>
          <a:prstGeom prst="rect">
            <a:avLst/>
          </a:prstGeom>
          <a:ln>
            <a:solidFill>
              <a:srgbClr val="000000"/>
            </a:solidFill>
          </a:ln>
        </p:spPr>
      </p:pic>
      <p:sp>
        <p:nvSpPr>
          <p:cNvPr id="3" name="Slide Number Placeholder 2">
            <a:extLst>
              <a:ext uri="{FF2B5EF4-FFF2-40B4-BE49-F238E27FC236}">
                <a16:creationId xmlns:a16="http://schemas.microsoft.com/office/drawing/2014/main" id="{1D373D81-2B32-9BD0-8DDF-E3C79CF6DC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
        <p:nvSpPr>
          <p:cNvPr id="7" name="Google Shape;24;p12">
            <a:extLst>
              <a:ext uri="{FF2B5EF4-FFF2-40B4-BE49-F238E27FC236}">
                <a16:creationId xmlns:a16="http://schemas.microsoft.com/office/drawing/2014/main" id="{91A76949-4BB3-AC2A-6D10-62DEC7825432}"/>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225076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196C5-0332-1A37-7A7F-406F4E8A013E}"/>
              </a:ext>
            </a:extLst>
          </p:cNvPr>
          <p:cNvSpPr>
            <a:spLocks noGrp="1"/>
          </p:cNvSpPr>
          <p:nvPr>
            <p:ph type="title"/>
          </p:nvPr>
        </p:nvSpPr>
        <p:spPr/>
        <p:txBody>
          <a:bodyPr/>
          <a:lstStyle/>
          <a:p>
            <a:r>
              <a:rPr lang="en-US" dirty="0"/>
              <a:t>Critical Information: Overview</a:t>
            </a:r>
          </a:p>
        </p:txBody>
      </p:sp>
      <p:sp>
        <p:nvSpPr>
          <p:cNvPr id="3" name="Text Placeholder 2">
            <a:extLst>
              <a:ext uri="{FF2B5EF4-FFF2-40B4-BE49-F238E27FC236}">
                <a16:creationId xmlns:a16="http://schemas.microsoft.com/office/drawing/2014/main" id="{9B586578-FBAE-C4A0-6E94-232362EE4FCE}"/>
              </a:ext>
            </a:extLst>
          </p:cNvPr>
          <p:cNvSpPr>
            <a:spLocks noGrp="1"/>
          </p:cNvSpPr>
          <p:nvPr>
            <p:ph type="body" idx="1"/>
          </p:nvPr>
        </p:nvSpPr>
        <p:spPr/>
        <p:txBody>
          <a:bodyPr/>
          <a:lstStyle/>
          <a:p>
            <a:r>
              <a:rPr lang="en-US" dirty="0"/>
              <a:t>The Critical Information section provides a closer look at some details related to administering and scoring Virginia’s writing assessments.</a:t>
            </a:r>
          </a:p>
        </p:txBody>
      </p:sp>
      <p:sp>
        <p:nvSpPr>
          <p:cNvPr id="4" name="Slide Number Placeholder 3">
            <a:extLst>
              <a:ext uri="{FF2B5EF4-FFF2-40B4-BE49-F238E27FC236}">
                <a16:creationId xmlns:a16="http://schemas.microsoft.com/office/drawing/2014/main" id="{D90A7AB2-23B4-CD9B-7E7A-4233090F2D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pic>
        <p:nvPicPr>
          <p:cNvPr id="6" name="Content Placeholder 7" descr="A screenshot of the Critical Information section with a red arrow pointing to the heading." title="Critical Information Section">
            <a:extLst>
              <a:ext uri="{FF2B5EF4-FFF2-40B4-BE49-F238E27FC236}">
                <a16:creationId xmlns:a16="http://schemas.microsoft.com/office/drawing/2014/main" id="{7EBF491D-8FD2-6FA2-462E-B4128B6C46DF}"/>
              </a:ext>
            </a:extLst>
          </p:cNvPr>
          <p:cNvPicPr>
            <a:picLocks noChangeAspect="1"/>
          </p:cNvPicPr>
          <p:nvPr/>
        </p:nvPicPr>
        <p:blipFill>
          <a:blip r:embed="rId3"/>
          <a:stretch>
            <a:fillRect/>
          </a:stretch>
        </p:blipFill>
        <p:spPr>
          <a:xfrm>
            <a:off x="1424069" y="3214706"/>
            <a:ext cx="8023696" cy="2851138"/>
          </a:xfrm>
          <a:prstGeom prst="rect">
            <a:avLst/>
          </a:prstGeom>
          <a:noFill/>
          <a:ln>
            <a:solidFill>
              <a:srgbClr val="000000"/>
            </a:solidFill>
          </a:ln>
        </p:spPr>
      </p:pic>
      <p:sp>
        <p:nvSpPr>
          <p:cNvPr id="8" name="Google Shape;24;p12">
            <a:extLst>
              <a:ext uri="{FF2B5EF4-FFF2-40B4-BE49-F238E27FC236}">
                <a16:creationId xmlns:a16="http://schemas.microsoft.com/office/drawing/2014/main" id="{59871F61-F0F3-FA79-216A-D472B342FB21}"/>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97922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8C36-5C71-23E7-1379-126AC477DBEE}"/>
              </a:ext>
            </a:extLst>
          </p:cNvPr>
          <p:cNvSpPr>
            <a:spLocks noGrp="1"/>
          </p:cNvSpPr>
          <p:nvPr>
            <p:ph type="title"/>
          </p:nvPr>
        </p:nvSpPr>
        <p:spPr/>
        <p:txBody>
          <a:bodyPr/>
          <a:lstStyle/>
          <a:p>
            <a:r>
              <a:rPr lang="en-US" dirty="0"/>
              <a:t>Focused Holistic Scoring</a:t>
            </a:r>
          </a:p>
        </p:txBody>
      </p:sp>
      <p:sp>
        <p:nvSpPr>
          <p:cNvPr id="3" name="Text Placeholder 2">
            <a:extLst>
              <a:ext uri="{FF2B5EF4-FFF2-40B4-BE49-F238E27FC236}">
                <a16:creationId xmlns:a16="http://schemas.microsoft.com/office/drawing/2014/main" id="{61E324CA-8981-AC97-17A1-7F0EDDCB2031}"/>
              </a:ext>
            </a:extLst>
          </p:cNvPr>
          <p:cNvSpPr>
            <a:spLocks noGrp="1"/>
          </p:cNvSpPr>
          <p:nvPr>
            <p:ph type="body" idx="1"/>
          </p:nvPr>
        </p:nvSpPr>
        <p:spPr/>
        <p:txBody>
          <a:bodyPr/>
          <a:lstStyle/>
          <a:p>
            <a:r>
              <a:rPr lang="en-US" dirty="0"/>
              <a:t>Written responses for these assessments are scored, not graded.</a:t>
            </a:r>
          </a:p>
          <a:p>
            <a:r>
              <a:rPr lang="en-US" dirty="0"/>
              <a:t>Information included in the Focused Holistic Scoring section begins to differentiate scoring and grading.</a:t>
            </a:r>
          </a:p>
        </p:txBody>
      </p:sp>
      <p:sp>
        <p:nvSpPr>
          <p:cNvPr id="4" name="Slide Number Placeholder 3">
            <a:extLst>
              <a:ext uri="{FF2B5EF4-FFF2-40B4-BE49-F238E27FC236}">
                <a16:creationId xmlns:a16="http://schemas.microsoft.com/office/drawing/2014/main" id="{F6083D99-9FE5-D70A-F2E4-E541DF9F4D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pic>
        <p:nvPicPr>
          <p:cNvPr id="6" name="Content Placeholder 7" descr="A screenshot of the Critical Information section with a red arrow pointing to the heading." title="Critical Information Section">
            <a:extLst>
              <a:ext uri="{FF2B5EF4-FFF2-40B4-BE49-F238E27FC236}">
                <a16:creationId xmlns:a16="http://schemas.microsoft.com/office/drawing/2014/main" id="{DDF2857A-AA36-FABD-48A9-B271F623C94D}"/>
              </a:ext>
            </a:extLst>
          </p:cNvPr>
          <p:cNvPicPr>
            <a:picLocks noChangeAspect="1"/>
          </p:cNvPicPr>
          <p:nvPr/>
        </p:nvPicPr>
        <p:blipFill>
          <a:blip r:embed="rId2"/>
          <a:stretch>
            <a:fillRect/>
          </a:stretch>
        </p:blipFill>
        <p:spPr>
          <a:xfrm>
            <a:off x="1424069" y="3214706"/>
            <a:ext cx="8023696" cy="2851138"/>
          </a:xfrm>
          <a:prstGeom prst="rect">
            <a:avLst/>
          </a:prstGeom>
          <a:noFill/>
          <a:ln>
            <a:solidFill>
              <a:srgbClr val="000000"/>
            </a:solidFill>
          </a:ln>
        </p:spPr>
      </p:pic>
      <p:cxnSp>
        <p:nvCxnSpPr>
          <p:cNvPr id="7" name="Straight Arrow Connector 6" descr="red arrow pointing to What is Focused Holistic Scoring?">
            <a:extLst>
              <a:ext uri="{FF2B5EF4-FFF2-40B4-BE49-F238E27FC236}">
                <a16:creationId xmlns:a16="http://schemas.microsoft.com/office/drawing/2014/main" id="{5CE75712-09E6-77E2-A9A2-7F6CF4754AEE}"/>
              </a:ext>
            </a:extLst>
          </p:cNvPr>
          <p:cNvCxnSpPr>
            <a:cxnSpLocks/>
          </p:cNvCxnSpPr>
          <p:nvPr/>
        </p:nvCxnSpPr>
        <p:spPr>
          <a:xfrm flipH="1">
            <a:off x="5435917" y="2701953"/>
            <a:ext cx="1943101" cy="1025506"/>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Google Shape;24;p12">
            <a:extLst>
              <a:ext uri="{FF2B5EF4-FFF2-40B4-BE49-F238E27FC236}">
                <a16:creationId xmlns:a16="http://schemas.microsoft.com/office/drawing/2014/main" id="{5FB0E737-7210-CDD9-6DEA-E77865D37F6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44585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D7DC-12A0-5266-92F3-5F294297A9C9}"/>
              </a:ext>
            </a:extLst>
          </p:cNvPr>
          <p:cNvSpPr>
            <a:spLocks noGrp="1"/>
          </p:cNvSpPr>
          <p:nvPr>
            <p:ph type="title"/>
          </p:nvPr>
        </p:nvSpPr>
        <p:spPr/>
        <p:txBody>
          <a:bodyPr/>
          <a:lstStyle/>
          <a:p>
            <a:r>
              <a:rPr lang="en-US" dirty="0"/>
              <a:t>Focused Holistic Scoring: Definition</a:t>
            </a:r>
          </a:p>
        </p:txBody>
      </p:sp>
      <p:sp>
        <p:nvSpPr>
          <p:cNvPr id="3" name="Text Placeholder 2">
            <a:extLst>
              <a:ext uri="{FF2B5EF4-FFF2-40B4-BE49-F238E27FC236}">
                <a16:creationId xmlns:a16="http://schemas.microsoft.com/office/drawing/2014/main" id="{668E28C1-F662-C181-5347-F2618EEEA8D4}"/>
              </a:ext>
            </a:extLst>
          </p:cNvPr>
          <p:cNvSpPr>
            <a:spLocks noGrp="1"/>
          </p:cNvSpPr>
          <p:nvPr>
            <p:ph type="body" idx="1"/>
          </p:nvPr>
        </p:nvSpPr>
        <p:spPr/>
        <p:txBody>
          <a:bodyPr/>
          <a:lstStyle/>
          <a:p>
            <a:r>
              <a:rPr lang="en-US" dirty="0"/>
              <a:t>Focused holistic scoring is the evaluation of writing proficiency based on specific elements or domains of writing.</a:t>
            </a:r>
          </a:p>
          <a:p>
            <a:pPr lvl="1"/>
            <a:r>
              <a:rPr lang="en-US" sz="2600" dirty="0"/>
              <a:t>Each domain is scored holistically, independently of the other.</a:t>
            </a:r>
          </a:p>
          <a:p>
            <a:pPr lvl="1"/>
            <a:r>
              <a:rPr lang="en-US" sz="2600" dirty="0"/>
              <a:t>The score for each domain reflects the reader’s overall impression according to the rubric’s features.</a:t>
            </a:r>
          </a:p>
          <a:p>
            <a:pPr lvl="1"/>
            <a:r>
              <a:rPr lang="en-US" sz="2600" dirty="0"/>
              <a:t>The scorer weighs the relative strengths or weaknesses and then assigns a score point for each domain that most accurately describes the attributes of the paper.</a:t>
            </a:r>
          </a:p>
        </p:txBody>
      </p:sp>
      <p:sp>
        <p:nvSpPr>
          <p:cNvPr id="4" name="Slide Number Placeholder 3">
            <a:extLst>
              <a:ext uri="{FF2B5EF4-FFF2-40B4-BE49-F238E27FC236}">
                <a16:creationId xmlns:a16="http://schemas.microsoft.com/office/drawing/2014/main" id="{58554D78-A019-596D-963B-079F94B276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
        <p:nvSpPr>
          <p:cNvPr id="7" name="Google Shape;24;p12">
            <a:extLst>
              <a:ext uri="{FF2B5EF4-FFF2-40B4-BE49-F238E27FC236}">
                <a16:creationId xmlns:a16="http://schemas.microsoft.com/office/drawing/2014/main" id="{DD90F834-4FFE-A617-BE5C-659EF3957FD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60670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7439-B235-B094-59A2-C5FAA80FD884}"/>
              </a:ext>
            </a:extLst>
          </p:cNvPr>
          <p:cNvSpPr>
            <a:spLocks noGrp="1"/>
          </p:cNvSpPr>
          <p:nvPr>
            <p:ph type="title"/>
          </p:nvPr>
        </p:nvSpPr>
        <p:spPr/>
        <p:txBody>
          <a:bodyPr/>
          <a:lstStyle/>
          <a:p>
            <a:r>
              <a:rPr lang="en-US" dirty="0"/>
              <a:t>Overall Impression Example</a:t>
            </a:r>
          </a:p>
        </p:txBody>
      </p:sp>
      <p:sp>
        <p:nvSpPr>
          <p:cNvPr id="3" name="Text Placeholder 2">
            <a:extLst>
              <a:ext uri="{FF2B5EF4-FFF2-40B4-BE49-F238E27FC236}">
                <a16:creationId xmlns:a16="http://schemas.microsoft.com/office/drawing/2014/main" id="{46DB0B92-BCCB-3F28-B9FB-9A48714A6FCA}"/>
              </a:ext>
            </a:extLst>
          </p:cNvPr>
          <p:cNvSpPr>
            <a:spLocks noGrp="1"/>
          </p:cNvSpPr>
          <p:nvPr>
            <p:ph type="body" idx="1"/>
          </p:nvPr>
        </p:nvSpPr>
        <p:spPr>
          <a:xfrm>
            <a:off x="838200" y="1458930"/>
            <a:ext cx="4400550" cy="4718033"/>
          </a:xfrm>
        </p:spPr>
        <p:txBody>
          <a:bodyPr/>
          <a:lstStyle/>
          <a:p>
            <a:pPr marL="50800" indent="0">
              <a:buNone/>
            </a:pPr>
            <a:r>
              <a:rPr lang="en-US" dirty="0"/>
              <a:t>A paper assigned a score of 3 in Composing/Written Expression, for example, might have some characteristics of a 2-level paper and some characteristics of a 4-level paper, but overall, its 3-level characteristics predominate.</a:t>
            </a:r>
          </a:p>
        </p:txBody>
      </p:sp>
      <p:sp>
        <p:nvSpPr>
          <p:cNvPr id="4" name="Slide Number Placeholder 3">
            <a:extLst>
              <a:ext uri="{FF2B5EF4-FFF2-40B4-BE49-F238E27FC236}">
                <a16:creationId xmlns:a16="http://schemas.microsoft.com/office/drawing/2014/main" id="{75B10B4C-2E7F-4112-374D-BA7D1751F8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pic>
        <p:nvPicPr>
          <p:cNvPr id="7" name="Picture 6" descr="Image of C/WE exemplar 3A with overlay">
            <a:extLst>
              <a:ext uri="{FF2B5EF4-FFF2-40B4-BE49-F238E27FC236}">
                <a16:creationId xmlns:a16="http://schemas.microsoft.com/office/drawing/2014/main" id="{9B263542-BD0B-1B6C-0F2F-0A91098D1D99}"/>
              </a:ext>
            </a:extLst>
          </p:cNvPr>
          <p:cNvPicPr>
            <a:picLocks noChangeAspect="1"/>
          </p:cNvPicPr>
          <p:nvPr/>
        </p:nvPicPr>
        <p:blipFill>
          <a:blip r:embed="rId3"/>
          <a:stretch>
            <a:fillRect/>
          </a:stretch>
        </p:blipFill>
        <p:spPr>
          <a:xfrm>
            <a:off x="5604106" y="1527137"/>
            <a:ext cx="6321194" cy="4421913"/>
          </a:xfrm>
          <a:prstGeom prst="rect">
            <a:avLst/>
          </a:prstGeom>
          <a:ln>
            <a:solidFill>
              <a:srgbClr val="000000"/>
            </a:solidFill>
          </a:ln>
        </p:spPr>
      </p:pic>
      <p:sp>
        <p:nvSpPr>
          <p:cNvPr id="8" name="Google Shape;24;p12">
            <a:extLst>
              <a:ext uri="{FF2B5EF4-FFF2-40B4-BE49-F238E27FC236}">
                <a16:creationId xmlns:a16="http://schemas.microsoft.com/office/drawing/2014/main" id="{5FCF5F52-38FA-AA32-6FB8-A654E7BF53D7}"/>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62170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E668-8BA1-547A-59DD-03F8E6B7774F}"/>
              </a:ext>
            </a:extLst>
          </p:cNvPr>
          <p:cNvSpPr>
            <a:spLocks noGrp="1"/>
          </p:cNvSpPr>
          <p:nvPr>
            <p:ph type="title"/>
          </p:nvPr>
        </p:nvSpPr>
        <p:spPr/>
        <p:txBody>
          <a:bodyPr>
            <a:normAutofit fontScale="90000"/>
          </a:bodyPr>
          <a:lstStyle/>
          <a:p>
            <a:r>
              <a:rPr lang="en-US" dirty="0"/>
              <a:t>Nonscorable Papers - Learn About Scoring</a:t>
            </a:r>
          </a:p>
        </p:txBody>
      </p:sp>
      <p:sp>
        <p:nvSpPr>
          <p:cNvPr id="3" name="Text Placeholder 2">
            <a:extLst>
              <a:ext uri="{FF2B5EF4-FFF2-40B4-BE49-F238E27FC236}">
                <a16:creationId xmlns:a16="http://schemas.microsoft.com/office/drawing/2014/main" id="{32F0E3A2-364E-BE70-76FC-0655396B21A6}"/>
              </a:ext>
            </a:extLst>
          </p:cNvPr>
          <p:cNvSpPr>
            <a:spLocks noGrp="1"/>
          </p:cNvSpPr>
          <p:nvPr>
            <p:ph type="body" idx="1"/>
          </p:nvPr>
        </p:nvSpPr>
        <p:spPr/>
        <p:txBody>
          <a:bodyPr>
            <a:normAutofit fontScale="92500"/>
          </a:bodyPr>
          <a:lstStyle/>
          <a:p>
            <a:pPr marL="0" indent="0">
              <a:buNone/>
            </a:pPr>
            <a:r>
              <a:rPr lang="en-US" b="1" dirty="0"/>
              <a:t>Nonscorable Papers</a:t>
            </a:r>
            <a:endParaRPr lang="en-US" dirty="0"/>
          </a:p>
          <a:p>
            <a:pPr marL="50800" indent="0">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All papers, no matter how brief, must be scored, unless they are off-topic, incoherent, or in a language other than English. Papers that express a student’s refusal to respond to the assessment are also considered nonscorable.</a:t>
            </a: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b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Readers should only score what was written by the student. </a:t>
            </a:r>
            <a:r>
              <a:rPr lang="en-US" b="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Written </a:t>
            </a:r>
            <a:r>
              <a:rPr lang="en-US" b="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here may also include information from the reading passage that a student appropriately attempted to embed in the response. Scorers should evaluate only the student's work and not information that has been copied and pasted from the passage without an attempt to use the information in a logical manner or address the prompt in some manner.</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8251E5A-1D16-BF06-C305-AB88F2C79C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
        <p:nvSpPr>
          <p:cNvPr id="7" name="Google Shape;24;p12">
            <a:extLst>
              <a:ext uri="{FF2B5EF4-FFF2-40B4-BE49-F238E27FC236}">
                <a16:creationId xmlns:a16="http://schemas.microsoft.com/office/drawing/2014/main" id="{170AD682-1056-B9E9-D681-2EDBC34BAF49}"/>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88642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09BACB-9F2C-A8D3-8A63-87A76D3B3E04}"/>
              </a:ext>
            </a:extLst>
          </p:cNvPr>
          <p:cNvSpPr>
            <a:spLocks noGrp="1"/>
          </p:cNvSpPr>
          <p:nvPr>
            <p:ph type="title"/>
          </p:nvPr>
        </p:nvSpPr>
        <p:spPr/>
        <p:txBody>
          <a:bodyPr/>
          <a:lstStyle/>
          <a:p>
            <a:r>
              <a:rPr lang="en-US" dirty="0"/>
              <a:t>Accessing the Scoring Rubrics</a:t>
            </a:r>
          </a:p>
        </p:txBody>
      </p:sp>
      <p:sp>
        <p:nvSpPr>
          <p:cNvPr id="6" name="Text Placeholder 5">
            <a:extLst>
              <a:ext uri="{FF2B5EF4-FFF2-40B4-BE49-F238E27FC236}">
                <a16:creationId xmlns:a16="http://schemas.microsoft.com/office/drawing/2014/main" id="{6E11022F-671C-1655-2DD8-FBA8ABB7FA5D}"/>
              </a:ext>
            </a:extLst>
          </p:cNvPr>
          <p:cNvSpPr>
            <a:spLocks noGrp="1"/>
          </p:cNvSpPr>
          <p:nvPr>
            <p:ph type="body" idx="1"/>
          </p:nvPr>
        </p:nvSpPr>
        <p:spPr>
          <a:xfrm>
            <a:off x="632629" y="1458930"/>
            <a:ext cx="10892621" cy="4718033"/>
          </a:xfrm>
        </p:spPr>
        <p:txBody>
          <a:bodyPr>
            <a:normAutofit/>
          </a:bodyPr>
          <a:lstStyle/>
          <a:p>
            <a:r>
              <a:rPr lang="en-US" dirty="0"/>
              <a:t>On the Learn About Scoring tab under “Assessment Information,” select “What Are the Rubrics?” </a:t>
            </a:r>
          </a:p>
          <a:p>
            <a:r>
              <a:rPr lang="en-US" dirty="0"/>
              <a:t>Scoring rubrics for the Composing/Written Expression and Usage and Mechanics domains will open.</a:t>
            </a:r>
          </a:p>
          <a:p>
            <a:r>
              <a:rPr lang="en-US" dirty="0"/>
              <a:t>Scoring rubrics may also be accessed on the </a:t>
            </a:r>
            <a:r>
              <a:rPr lang="en-US" dirty="0">
                <a:hlinkClick r:id="rId2"/>
              </a:rPr>
              <a:t>SOL Practice Items web page</a:t>
            </a:r>
            <a:r>
              <a:rPr lang="en-US" dirty="0"/>
              <a:t>, the </a:t>
            </a:r>
            <a:r>
              <a:rPr lang="en-US" dirty="0">
                <a:hlinkClick r:id="rId3"/>
              </a:rPr>
              <a:t>Assessment Resources web page </a:t>
            </a:r>
            <a:r>
              <a:rPr lang="en-US" dirty="0"/>
              <a:t>for English, Reading, &amp; Literacy, and the </a:t>
            </a:r>
            <a:r>
              <a:rPr lang="en-US" dirty="0">
                <a:hlinkClick r:id="rId3"/>
              </a:rPr>
              <a:t>Local Performance Assessments to Verify Credits in Writing web page</a:t>
            </a:r>
            <a:r>
              <a:rPr lang="en-US" dirty="0"/>
              <a:t>.</a:t>
            </a:r>
          </a:p>
        </p:txBody>
      </p:sp>
      <p:sp>
        <p:nvSpPr>
          <p:cNvPr id="3" name="Slide Number Placeholder 2">
            <a:extLst>
              <a:ext uri="{FF2B5EF4-FFF2-40B4-BE49-F238E27FC236}">
                <a16:creationId xmlns:a16="http://schemas.microsoft.com/office/drawing/2014/main" id="{938C7E4A-4889-7562-A282-DE20FA0A8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
        <p:nvSpPr>
          <p:cNvPr id="8" name="Google Shape;24;p12">
            <a:extLst>
              <a:ext uri="{FF2B5EF4-FFF2-40B4-BE49-F238E27FC236}">
                <a16:creationId xmlns:a16="http://schemas.microsoft.com/office/drawing/2014/main" id="{24F305EE-8706-628C-1F42-398398A6BD1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556105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C2F37B-9EF6-6F0D-E4DC-E59A6BF500F8}"/>
              </a:ext>
            </a:extLst>
          </p:cNvPr>
          <p:cNvSpPr>
            <a:spLocks noGrp="1"/>
          </p:cNvSpPr>
          <p:nvPr>
            <p:ph type="title"/>
          </p:nvPr>
        </p:nvSpPr>
        <p:spPr/>
        <p:txBody>
          <a:bodyPr/>
          <a:lstStyle/>
          <a:p>
            <a:r>
              <a:rPr lang="en-US" dirty="0"/>
              <a:t>Anchor Papers </a:t>
            </a:r>
            <a:r>
              <a:rPr lang="en-US" sz="2400" dirty="0"/>
              <a:t>(1 of 3)</a:t>
            </a:r>
            <a:endParaRPr lang="en-US" dirty="0"/>
          </a:p>
        </p:txBody>
      </p:sp>
      <p:pic>
        <p:nvPicPr>
          <p:cNvPr id="8" name="Picture 7" descr="Screenshot of Anchor Papers tab for grade 5 IRW.">
            <a:extLst>
              <a:ext uri="{FF2B5EF4-FFF2-40B4-BE49-F238E27FC236}">
                <a16:creationId xmlns:a16="http://schemas.microsoft.com/office/drawing/2014/main" id="{6169B7F6-6B04-2046-1610-30BB63734323}"/>
              </a:ext>
            </a:extLst>
          </p:cNvPr>
          <p:cNvPicPr>
            <a:picLocks noChangeAspect="1"/>
          </p:cNvPicPr>
          <p:nvPr/>
        </p:nvPicPr>
        <p:blipFill rotWithShape="1">
          <a:blip r:embed="rId3"/>
          <a:srcRect t="26901" b="8789"/>
          <a:stretch/>
        </p:blipFill>
        <p:spPr>
          <a:xfrm>
            <a:off x="784605" y="3429000"/>
            <a:ext cx="10049837" cy="3292475"/>
          </a:xfrm>
          <a:prstGeom prst="rect">
            <a:avLst/>
          </a:prstGeom>
          <a:ln>
            <a:solidFill>
              <a:srgbClr val="000000"/>
            </a:solidFill>
          </a:ln>
        </p:spPr>
      </p:pic>
      <p:sp>
        <p:nvSpPr>
          <p:cNvPr id="10" name="Text Placeholder 9">
            <a:extLst>
              <a:ext uri="{FF2B5EF4-FFF2-40B4-BE49-F238E27FC236}">
                <a16:creationId xmlns:a16="http://schemas.microsoft.com/office/drawing/2014/main" id="{ECF0A744-9465-7F1E-18BD-FB2DE5E949CD}"/>
              </a:ext>
            </a:extLst>
          </p:cNvPr>
          <p:cNvSpPr>
            <a:spLocks noGrp="1"/>
          </p:cNvSpPr>
          <p:nvPr>
            <p:ph type="body" idx="1"/>
          </p:nvPr>
        </p:nvSpPr>
        <p:spPr>
          <a:xfrm>
            <a:off x="657225" y="1323975"/>
            <a:ext cx="10877550" cy="4718033"/>
          </a:xfrm>
        </p:spPr>
        <p:txBody>
          <a:bodyPr>
            <a:normAutofit/>
          </a:bodyPr>
          <a:lstStyle/>
          <a:p>
            <a:r>
              <a:rPr lang="en-US" sz="2400" dirty="0"/>
              <a:t>Anchor paper exemplars are available for each domain at each score point.</a:t>
            </a:r>
          </a:p>
          <a:p>
            <a:r>
              <a:rPr lang="en-US" sz="2400" dirty="0"/>
              <a:t>The exemplars for each score illustrate the range of achievement for that score.</a:t>
            </a:r>
          </a:p>
          <a:p>
            <a:r>
              <a:rPr lang="en-US" sz="2400" dirty="0"/>
              <a:t>Exemplars are ordered by score from least to greatest. For example, exemplars 1A, 1B, and 1C are each assigned a score of “1” for the domain, and exemplar 1C demonstrates more consistent control of the domain than both 1A and 1B.</a:t>
            </a:r>
          </a:p>
        </p:txBody>
      </p:sp>
      <p:sp>
        <p:nvSpPr>
          <p:cNvPr id="2" name="Slide Number Placeholder 1">
            <a:extLst>
              <a:ext uri="{FF2B5EF4-FFF2-40B4-BE49-F238E27FC236}">
                <a16:creationId xmlns:a16="http://schemas.microsoft.com/office/drawing/2014/main" id="{1E0518E6-8E6A-23CA-298A-746F0C2809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3971378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the features available in the Anchor Papers tab">
            <a:extLst>
              <a:ext uri="{FF2B5EF4-FFF2-40B4-BE49-F238E27FC236}">
                <a16:creationId xmlns:a16="http://schemas.microsoft.com/office/drawing/2014/main" id="{06E07147-6F46-B226-4C47-1618CD70C6B7}"/>
              </a:ext>
            </a:extLst>
          </p:cNvPr>
          <p:cNvPicPr>
            <a:picLocks noChangeAspect="1"/>
          </p:cNvPicPr>
          <p:nvPr/>
        </p:nvPicPr>
        <p:blipFill rotWithShape="1">
          <a:blip r:embed="rId3"/>
          <a:srcRect t="26901" b="42112"/>
          <a:stretch/>
        </p:blipFill>
        <p:spPr>
          <a:xfrm>
            <a:off x="1094728" y="1628732"/>
            <a:ext cx="9261324" cy="1461977"/>
          </a:xfrm>
          <a:prstGeom prst="rect">
            <a:avLst/>
          </a:prstGeom>
          <a:ln>
            <a:solidFill>
              <a:srgbClr val="000000"/>
            </a:solidFill>
          </a:ln>
        </p:spPr>
      </p:pic>
      <p:sp>
        <p:nvSpPr>
          <p:cNvPr id="10" name="Text Placeholder 9">
            <a:extLst>
              <a:ext uri="{FF2B5EF4-FFF2-40B4-BE49-F238E27FC236}">
                <a16:creationId xmlns:a16="http://schemas.microsoft.com/office/drawing/2014/main" id="{3F48D04B-EC05-7A56-1834-61FC1E8F1BA6}"/>
              </a:ext>
            </a:extLst>
          </p:cNvPr>
          <p:cNvSpPr>
            <a:spLocks noGrp="1"/>
          </p:cNvSpPr>
          <p:nvPr>
            <p:ph type="body" idx="1"/>
          </p:nvPr>
        </p:nvSpPr>
        <p:spPr>
          <a:xfrm>
            <a:off x="657225" y="3243066"/>
            <a:ext cx="10877550" cy="2916036"/>
          </a:xfrm>
        </p:spPr>
        <p:txBody>
          <a:bodyPr>
            <a:normAutofit fontScale="92500"/>
          </a:bodyPr>
          <a:lstStyle/>
          <a:p>
            <a:r>
              <a:rPr lang="en-US" dirty="0"/>
              <a:t>Instructions: Select to view a document that describes each feature of the rubric.</a:t>
            </a:r>
          </a:p>
          <a:p>
            <a:r>
              <a:rPr lang="en-US" dirty="0"/>
              <a:t>Annotation/Overlay: Select to view the annotation and/or overlay for the anchor paper exemplar.</a:t>
            </a:r>
          </a:p>
          <a:p>
            <a:r>
              <a:rPr lang="en-US" dirty="0"/>
              <a:t>Rubric/References: Select to open the scoring rubrics.</a:t>
            </a:r>
          </a:p>
          <a:p>
            <a:r>
              <a:rPr lang="en-US" dirty="0"/>
              <a:t>Printer Icon: Select to print the anchor paper exemplar and/or annotation. </a:t>
            </a:r>
          </a:p>
        </p:txBody>
      </p:sp>
      <p:sp>
        <p:nvSpPr>
          <p:cNvPr id="2" name="Title 4">
            <a:extLst>
              <a:ext uri="{FF2B5EF4-FFF2-40B4-BE49-F238E27FC236}">
                <a16:creationId xmlns:a16="http://schemas.microsoft.com/office/drawing/2014/main" id="{97840961-C589-E51D-A408-15AA5403A832}"/>
              </a:ext>
            </a:extLst>
          </p:cNvPr>
          <p:cNvSpPr>
            <a:spLocks noGrp="1"/>
          </p:cNvSpPr>
          <p:nvPr>
            <p:ph type="title"/>
          </p:nvPr>
        </p:nvSpPr>
        <p:spPr>
          <a:xfrm>
            <a:off x="0" y="0"/>
            <a:ext cx="12192000" cy="1323975"/>
          </a:xfrm>
        </p:spPr>
        <p:txBody>
          <a:bodyPr/>
          <a:lstStyle/>
          <a:p>
            <a:r>
              <a:rPr lang="en-US" dirty="0"/>
              <a:t>Anchor Papers </a:t>
            </a:r>
            <a:r>
              <a:rPr lang="en-US" sz="2400" dirty="0"/>
              <a:t>(2 of 3)</a:t>
            </a:r>
            <a:endParaRPr lang="en-US" dirty="0"/>
          </a:p>
        </p:txBody>
      </p:sp>
      <p:sp>
        <p:nvSpPr>
          <p:cNvPr id="5" name="Slide Number Placeholder 4">
            <a:extLst>
              <a:ext uri="{FF2B5EF4-FFF2-40B4-BE49-F238E27FC236}">
                <a16:creationId xmlns:a16="http://schemas.microsoft.com/office/drawing/2014/main" id="{A432DC9F-8856-E350-166A-C4665D1615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6" name="Google Shape;24;p12">
            <a:extLst>
              <a:ext uri="{FF2B5EF4-FFF2-40B4-BE49-F238E27FC236}">
                <a16:creationId xmlns:a16="http://schemas.microsoft.com/office/drawing/2014/main" id="{972AEB9A-3923-F787-7068-DDA9F8D41F4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70168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9A21E5-A099-934B-3812-C2D76A22F079}"/>
              </a:ext>
            </a:extLst>
          </p:cNvPr>
          <p:cNvSpPr>
            <a:spLocks noGrp="1"/>
          </p:cNvSpPr>
          <p:nvPr>
            <p:ph type="title"/>
          </p:nvPr>
        </p:nvSpPr>
        <p:spPr/>
        <p:txBody>
          <a:bodyPr/>
          <a:lstStyle/>
          <a:p>
            <a:r>
              <a:rPr lang="en-US" dirty="0"/>
              <a:t>Overview of Topics</a:t>
            </a:r>
          </a:p>
        </p:txBody>
      </p:sp>
      <p:sp>
        <p:nvSpPr>
          <p:cNvPr id="7" name="Text Placeholder 6">
            <a:extLst>
              <a:ext uri="{FF2B5EF4-FFF2-40B4-BE49-F238E27FC236}">
                <a16:creationId xmlns:a16="http://schemas.microsoft.com/office/drawing/2014/main" id="{94B40167-D59B-ED57-771C-7099067B56D8}"/>
              </a:ext>
            </a:extLst>
          </p:cNvPr>
          <p:cNvSpPr>
            <a:spLocks noGrp="1"/>
          </p:cNvSpPr>
          <p:nvPr>
            <p:ph type="body" idx="1"/>
          </p:nvPr>
        </p:nvSpPr>
        <p:spPr/>
        <p:txBody>
          <a:bodyPr>
            <a:normAutofit/>
          </a:bodyPr>
          <a:lstStyle/>
          <a:p>
            <a:r>
              <a:rPr lang="en-US" dirty="0"/>
              <a:t>What is Understand Scoring?</a:t>
            </a:r>
          </a:p>
          <a:p>
            <a:r>
              <a:rPr lang="en-US" dirty="0"/>
              <a:t>Accessing Understand Scoring</a:t>
            </a:r>
          </a:p>
          <a:p>
            <a:r>
              <a:rPr lang="en-US" dirty="0"/>
              <a:t>Using Understand Scoring</a:t>
            </a:r>
          </a:p>
          <a:p>
            <a:r>
              <a:rPr lang="en-US" dirty="0"/>
              <a:t>Understand Scoring User Reports</a:t>
            </a:r>
          </a:p>
        </p:txBody>
      </p:sp>
      <p:sp>
        <p:nvSpPr>
          <p:cNvPr id="4" name="Slide Number Placeholder 3">
            <a:extLst>
              <a:ext uri="{FF2B5EF4-FFF2-40B4-BE49-F238E27FC236}">
                <a16:creationId xmlns:a16="http://schemas.microsoft.com/office/drawing/2014/main" id="{54EDC9BB-5117-23A4-F2BB-5C0E3E1BF3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8" name="Google Shape;24;p12">
            <a:extLst>
              <a:ext uri="{FF2B5EF4-FFF2-40B4-BE49-F238E27FC236}">
                <a16:creationId xmlns:a16="http://schemas.microsoft.com/office/drawing/2014/main" id="{D4DC03A6-2413-0169-99BE-CA62542C179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69640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918D29-51D4-E108-9233-2D8CA0A2EDDA}"/>
              </a:ext>
            </a:extLst>
          </p:cNvPr>
          <p:cNvSpPr>
            <a:spLocks noGrp="1"/>
          </p:cNvSpPr>
          <p:nvPr>
            <p:ph type="body" idx="1"/>
          </p:nvPr>
        </p:nvSpPr>
        <p:spPr/>
        <p:txBody>
          <a:bodyPr/>
          <a:lstStyle/>
          <a:p>
            <a:r>
              <a:rPr lang="en-US" dirty="0"/>
              <a:t>All anchor paper exemplars are authentic examples of Virginia students’ responses to prompts, approved by Virginia educators with expertise and experience in the grade level and SOL content.</a:t>
            </a:r>
          </a:p>
          <a:p>
            <a:r>
              <a:rPr lang="en-US" dirty="0"/>
              <a:t>Anchor papers can be used to help teachers (and students) become more familiar with the rubric and with characteristics of writing that may be demonstrated at each score point.</a:t>
            </a:r>
          </a:p>
          <a:p>
            <a:r>
              <a:rPr lang="en-US" dirty="0"/>
              <a:t>Annotations are included to provide explanations for each score point, using text culled from the writing sample.</a:t>
            </a:r>
          </a:p>
          <a:p>
            <a:r>
              <a:rPr lang="en-US" dirty="0"/>
              <a:t>Overlays highlight information within the anchor paper exemplar that is referenced in the corresponding annotation.</a:t>
            </a:r>
          </a:p>
        </p:txBody>
      </p:sp>
      <p:sp>
        <p:nvSpPr>
          <p:cNvPr id="3" name="Title 4">
            <a:extLst>
              <a:ext uri="{FF2B5EF4-FFF2-40B4-BE49-F238E27FC236}">
                <a16:creationId xmlns:a16="http://schemas.microsoft.com/office/drawing/2014/main" id="{B5CEA6B3-D397-EBC5-FA13-38B7535FE05F}"/>
              </a:ext>
            </a:extLst>
          </p:cNvPr>
          <p:cNvSpPr>
            <a:spLocks noGrp="1"/>
          </p:cNvSpPr>
          <p:nvPr>
            <p:ph type="title"/>
          </p:nvPr>
        </p:nvSpPr>
        <p:spPr>
          <a:xfrm>
            <a:off x="0" y="0"/>
            <a:ext cx="12192000" cy="1323975"/>
          </a:xfrm>
        </p:spPr>
        <p:txBody>
          <a:bodyPr/>
          <a:lstStyle/>
          <a:p>
            <a:r>
              <a:rPr lang="en-US" dirty="0"/>
              <a:t>Anchor Papers </a:t>
            </a:r>
            <a:r>
              <a:rPr lang="en-US" sz="2400" dirty="0"/>
              <a:t>(3 of 3)</a:t>
            </a:r>
            <a:endParaRPr lang="en-US" dirty="0"/>
          </a:p>
        </p:txBody>
      </p:sp>
      <p:sp>
        <p:nvSpPr>
          <p:cNvPr id="2" name="Slide Number Placeholder 1">
            <a:extLst>
              <a:ext uri="{FF2B5EF4-FFF2-40B4-BE49-F238E27FC236}">
                <a16:creationId xmlns:a16="http://schemas.microsoft.com/office/drawing/2014/main" id="{61A09073-0504-CAC1-6F25-0E0DDD9622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
        <p:nvSpPr>
          <p:cNvPr id="7" name="Google Shape;24;p12">
            <a:extLst>
              <a:ext uri="{FF2B5EF4-FFF2-40B4-BE49-F238E27FC236}">
                <a16:creationId xmlns:a16="http://schemas.microsoft.com/office/drawing/2014/main" id="{A696762F-6266-771F-E40C-5DDE3B2EB3EF}"/>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25061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06BDD1-6486-7B80-AAB7-A9C99D39ACF0}"/>
              </a:ext>
            </a:extLst>
          </p:cNvPr>
          <p:cNvSpPr>
            <a:spLocks noGrp="1"/>
          </p:cNvSpPr>
          <p:nvPr>
            <p:ph type="title"/>
          </p:nvPr>
        </p:nvSpPr>
        <p:spPr/>
        <p:txBody>
          <a:bodyPr/>
          <a:lstStyle/>
          <a:p>
            <a:r>
              <a:rPr lang="en-US" dirty="0"/>
              <a:t>Anchor Paper Annotations</a:t>
            </a:r>
          </a:p>
        </p:txBody>
      </p:sp>
      <p:sp>
        <p:nvSpPr>
          <p:cNvPr id="6" name="Text Placeholder 5">
            <a:extLst>
              <a:ext uri="{FF2B5EF4-FFF2-40B4-BE49-F238E27FC236}">
                <a16:creationId xmlns:a16="http://schemas.microsoft.com/office/drawing/2014/main" id="{5A32BDE4-9B07-97BB-EF4E-1730EE31D034}"/>
              </a:ext>
            </a:extLst>
          </p:cNvPr>
          <p:cNvSpPr>
            <a:spLocks noGrp="1"/>
          </p:cNvSpPr>
          <p:nvPr>
            <p:ph type="body" idx="1"/>
          </p:nvPr>
        </p:nvSpPr>
        <p:spPr>
          <a:xfrm>
            <a:off x="838199" y="1458930"/>
            <a:ext cx="10797209" cy="4718033"/>
          </a:xfrm>
        </p:spPr>
        <p:txBody>
          <a:bodyPr>
            <a:normAutofit lnSpcReduction="10000"/>
          </a:bodyPr>
          <a:lstStyle/>
          <a:p>
            <a:r>
              <a:rPr lang="en-US" dirty="0"/>
              <a:t>The annotation accompanying each anchor paper exemplar describes how that paper meets the expectation outlined in the rubric for the specific score point.</a:t>
            </a:r>
          </a:p>
          <a:p>
            <a:r>
              <a:rPr lang="en-US" dirty="0"/>
              <a:t>Annotations were developed using feedback from Virginia teachers and other educators serving on the 2012, 2020, and 2023 </a:t>
            </a:r>
            <a:r>
              <a:rPr lang="en-US" dirty="0" err="1"/>
              <a:t>rangefinding</a:t>
            </a:r>
            <a:r>
              <a:rPr lang="en-US" dirty="0"/>
              <a:t> committees. For writing, these committees:</a:t>
            </a:r>
          </a:p>
          <a:p>
            <a:pPr lvl="1"/>
            <a:r>
              <a:rPr lang="en-US" sz="2800" dirty="0"/>
              <a:t>Review and discuss the writing rubrics and previous anchor papers.</a:t>
            </a:r>
          </a:p>
          <a:p>
            <a:pPr lvl="1"/>
            <a:r>
              <a:rPr lang="en-US" sz="2800" dirty="0"/>
              <a:t>Read and assign scores to new writing samples completed by Virginia students.</a:t>
            </a:r>
          </a:p>
          <a:p>
            <a:pPr lvl="1"/>
            <a:r>
              <a:rPr lang="en-US" sz="2800" dirty="0"/>
              <a:t>Evaluate scored papers within a specific score point: ex. high 3, low 3, etc.</a:t>
            </a:r>
          </a:p>
          <a:p>
            <a:pPr marL="1068706" lvl="2" indent="0">
              <a:buNone/>
            </a:pPr>
            <a:endParaRPr lang="en-US" sz="2200" dirty="0"/>
          </a:p>
        </p:txBody>
      </p:sp>
      <p:sp>
        <p:nvSpPr>
          <p:cNvPr id="4" name="Footer Placeholder 3">
            <a:extLst>
              <a:ext uri="{FF2B5EF4-FFF2-40B4-BE49-F238E27FC236}">
                <a16:creationId xmlns:a16="http://schemas.microsoft.com/office/drawing/2014/main" id="{24D58C33-64E2-2577-91D6-9B11BF1BC391}"/>
              </a:ext>
            </a:extLst>
          </p:cNvPr>
          <p:cNvSpPr>
            <a:spLocks noGrp="1"/>
          </p:cNvSpPr>
          <p:nvPr>
            <p:ph type="ftr" idx="11"/>
          </p:nvPr>
        </p:nvSpPr>
        <p:spPr/>
        <p:txBody>
          <a:bodyPr/>
          <a:lstStyle/>
          <a:p>
            <a:r>
              <a:rPr lang="en-US"/>
              <a:t>Department of Assessment and Accountability</a:t>
            </a:r>
          </a:p>
          <a:p>
            <a:r>
              <a:rPr lang="en-US"/>
              <a:t>Office of Student Assessment</a:t>
            </a:r>
            <a:endParaRPr lang="en-US" dirty="0"/>
          </a:p>
        </p:txBody>
      </p:sp>
      <p:sp>
        <p:nvSpPr>
          <p:cNvPr id="2" name="Slide Number Placeholder 1">
            <a:extLst>
              <a:ext uri="{FF2B5EF4-FFF2-40B4-BE49-F238E27FC236}">
                <a16:creationId xmlns:a16="http://schemas.microsoft.com/office/drawing/2014/main" id="{4C2EB1D4-90BE-BC05-9246-5D3054B7CB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Tree>
    <p:extLst>
      <p:ext uri="{BB962C8B-B14F-4D97-AF65-F5344CB8AC3E}">
        <p14:creationId xmlns:p14="http://schemas.microsoft.com/office/powerpoint/2010/main" val="1245275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ADBA-1DE6-425F-AAAB-F4C9A7BBB4BC}"/>
              </a:ext>
            </a:extLst>
          </p:cNvPr>
          <p:cNvSpPr>
            <a:spLocks noGrp="1"/>
          </p:cNvSpPr>
          <p:nvPr>
            <p:ph type="title"/>
          </p:nvPr>
        </p:nvSpPr>
        <p:spPr/>
        <p:txBody>
          <a:bodyPr/>
          <a:lstStyle/>
          <a:p>
            <a:r>
              <a:rPr lang="en-US" dirty="0"/>
              <a:t>Anchor Paper Annotation/Overlay</a:t>
            </a:r>
          </a:p>
        </p:txBody>
      </p:sp>
      <p:sp>
        <p:nvSpPr>
          <p:cNvPr id="3" name="Text Placeholder 2">
            <a:extLst>
              <a:ext uri="{FF2B5EF4-FFF2-40B4-BE49-F238E27FC236}">
                <a16:creationId xmlns:a16="http://schemas.microsoft.com/office/drawing/2014/main" id="{5D95ADA4-BC2C-4380-80D0-C949700828A6}"/>
              </a:ext>
            </a:extLst>
          </p:cNvPr>
          <p:cNvSpPr>
            <a:spLocks noGrp="1"/>
          </p:cNvSpPr>
          <p:nvPr>
            <p:ph type="body" idx="1"/>
          </p:nvPr>
        </p:nvSpPr>
        <p:spPr>
          <a:xfrm>
            <a:off x="838200" y="1458930"/>
            <a:ext cx="4154714" cy="4718033"/>
          </a:xfrm>
        </p:spPr>
        <p:txBody>
          <a:bodyPr>
            <a:normAutofit lnSpcReduction="10000"/>
          </a:bodyPr>
          <a:lstStyle/>
          <a:p>
            <a:r>
              <a:rPr lang="en-US" dirty="0"/>
              <a:t>While viewing each anchor paper exemplar, educators may choose to view the annotation and a highlighted overlay.</a:t>
            </a:r>
          </a:p>
          <a:p>
            <a:r>
              <a:rPr lang="en-US" dirty="0"/>
              <a:t>This example shows the highlighted overlay and the annotation for Composing/Written Expression Exemplar 2B.</a:t>
            </a:r>
          </a:p>
        </p:txBody>
      </p:sp>
      <p:sp>
        <p:nvSpPr>
          <p:cNvPr id="4" name="Slide Number Placeholder 3">
            <a:extLst>
              <a:ext uri="{FF2B5EF4-FFF2-40B4-BE49-F238E27FC236}">
                <a16:creationId xmlns:a16="http://schemas.microsoft.com/office/drawing/2014/main" id="{63A95ECA-E46F-7C29-118A-CAD91BFE7C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pic>
        <p:nvPicPr>
          <p:cNvPr id="7" name="Picture 6" descr="Image of overlay and annotation for  Composing/Written Expression anchor paper exemplar 2B.">
            <a:extLst>
              <a:ext uri="{FF2B5EF4-FFF2-40B4-BE49-F238E27FC236}">
                <a16:creationId xmlns:a16="http://schemas.microsoft.com/office/drawing/2014/main" id="{111FFF34-E44B-3474-1CB0-939FC7AF9A43}"/>
              </a:ext>
            </a:extLst>
          </p:cNvPr>
          <p:cNvPicPr>
            <a:picLocks noChangeAspect="1"/>
          </p:cNvPicPr>
          <p:nvPr/>
        </p:nvPicPr>
        <p:blipFill>
          <a:blip r:embed="rId3"/>
          <a:stretch>
            <a:fillRect/>
          </a:stretch>
        </p:blipFill>
        <p:spPr>
          <a:xfrm>
            <a:off x="5428343" y="1323975"/>
            <a:ext cx="6398097" cy="4748811"/>
          </a:xfrm>
          <a:prstGeom prst="rect">
            <a:avLst/>
          </a:prstGeom>
          <a:ln>
            <a:solidFill>
              <a:srgbClr val="000000"/>
            </a:solidFill>
          </a:ln>
        </p:spPr>
      </p:pic>
      <p:sp>
        <p:nvSpPr>
          <p:cNvPr id="6" name="Google Shape;24;p12">
            <a:extLst>
              <a:ext uri="{FF2B5EF4-FFF2-40B4-BE49-F238E27FC236}">
                <a16:creationId xmlns:a16="http://schemas.microsoft.com/office/drawing/2014/main" id="{D0BBDC24-B620-5082-89A2-7C2FC5D09208}"/>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961882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C2F37B-9EF6-6F0D-E4DC-E59A6BF500F8}"/>
              </a:ext>
            </a:extLst>
          </p:cNvPr>
          <p:cNvSpPr>
            <a:spLocks noGrp="1"/>
          </p:cNvSpPr>
          <p:nvPr>
            <p:ph type="title"/>
          </p:nvPr>
        </p:nvSpPr>
        <p:spPr/>
        <p:txBody>
          <a:bodyPr/>
          <a:lstStyle/>
          <a:p>
            <a:r>
              <a:rPr lang="en-US" dirty="0"/>
              <a:t>Practice Scoring </a:t>
            </a:r>
            <a:r>
              <a:rPr lang="en-US" sz="2400" dirty="0"/>
              <a:t>(1 of 2)</a:t>
            </a:r>
            <a:endParaRPr lang="en-US" dirty="0"/>
          </a:p>
        </p:txBody>
      </p:sp>
      <p:sp>
        <p:nvSpPr>
          <p:cNvPr id="6" name="Text Placeholder 5">
            <a:extLst>
              <a:ext uri="{FF2B5EF4-FFF2-40B4-BE49-F238E27FC236}">
                <a16:creationId xmlns:a16="http://schemas.microsoft.com/office/drawing/2014/main" id="{C6918D29-51D4-E108-9233-2D8CA0A2EDDA}"/>
              </a:ext>
            </a:extLst>
          </p:cNvPr>
          <p:cNvSpPr>
            <a:spLocks noGrp="1"/>
          </p:cNvSpPr>
          <p:nvPr>
            <p:ph type="body" idx="1"/>
          </p:nvPr>
        </p:nvSpPr>
        <p:spPr>
          <a:xfrm>
            <a:off x="838200" y="1458912"/>
            <a:ext cx="10801350" cy="4718033"/>
          </a:xfrm>
        </p:spPr>
        <p:txBody>
          <a:bodyPr/>
          <a:lstStyle/>
          <a:p>
            <a:r>
              <a:rPr lang="en-US" dirty="0"/>
              <a:t>Five practice sets with 4 papers per set provide Virginia educators experience with scoring papers written by Virginia students.</a:t>
            </a:r>
          </a:p>
        </p:txBody>
      </p:sp>
      <p:pic>
        <p:nvPicPr>
          <p:cNvPr id="3" name="Picture 2" descr="Screenshot of Practice Scoring tab in grade 5 IRW.">
            <a:extLst>
              <a:ext uri="{FF2B5EF4-FFF2-40B4-BE49-F238E27FC236}">
                <a16:creationId xmlns:a16="http://schemas.microsoft.com/office/drawing/2014/main" id="{4DB55354-BC09-4213-0A74-62DC2AAB285D}"/>
              </a:ext>
            </a:extLst>
          </p:cNvPr>
          <p:cNvPicPr>
            <a:picLocks noChangeAspect="1"/>
          </p:cNvPicPr>
          <p:nvPr/>
        </p:nvPicPr>
        <p:blipFill>
          <a:blip r:embed="rId3"/>
          <a:stretch>
            <a:fillRect/>
          </a:stretch>
        </p:blipFill>
        <p:spPr>
          <a:xfrm>
            <a:off x="1373526" y="2714553"/>
            <a:ext cx="9730697" cy="3462392"/>
          </a:xfrm>
          <a:prstGeom prst="rect">
            <a:avLst/>
          </a:prstGeom>
          <a:ln>
            <a:solidFill>
              <a:srgbClr val="000000"/>
            </a:solidFill>
          </a:ln>
        </p:spPr>
      </p:pic>
      <p:sp>
        <p:nvSpPr>
          <p:cNvPr id="2" name="Slide Number Placeholder 1">
            <a:extLst>
              <a:ext uri="{FF2B5EF4-FFF2-40B4-BE49-F238E27FC236}">
                <a16:creationId xmlns:a16="http://schemas.microsoft.com/office/drawing/2014/main" id="{FBED4C6A-4DCC-5914-7F81-8FD30A9EA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dirty="0"/>
          </a:p>
        </p:txBody>
      </p:sp>
      <p:sp>
        <p:nvSpPr>
          <p:cNvPr id="7" name="Google Shape;24;p12">
            <a:extLst>
              <a:ext uri="{FF2B5EF4-FFF2-40B4-BE49-F238E27FC236}">
                <a16:creationId xmlns:a16="http://schemas.microsoft.com/office/drawing/2014/main" id="{470D3190-EE1F-6D27-2C34-4A0B956A376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46425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918D29-51D4-E108-9233-2D8CA0A2EDDA}"/>
              </a:ext>
            </a:extLst>
          </p:cNvPr>
          <p:cNvSpPr>
            <a:spLocks noGrp="1"/>
          </p:cNvSpPr>
          <p:nvPr>
            <p:ph type="body" idx="1"/>
          </p:nvPr>
        </p:nvSpPr>
        <p:spPr>
          <a:xfrm>
            <a:off x="838200" y="1458930"/>
            <a:ext cx="11201400" cy="4718033"/>
          </a:xfrm>
        </p:spPr>
        <p:txBody>
          <a:bodyPr/>
          <a:lstStyle/>
          <a:p>
            <a:r>
              <a:rPr lang="en-US" dirty="0"/>
              <a:t>Users are encouraged to reference the Anchor Papers as needed when completing the practice sets. </a:t>
            </a:r>
          </a:p>
          <a:p>
            <a:r>
              <a:rPr lang="en-US" dirty="0"/>
              <a:t>After a practice set is completed, select “End Scoring” on the review screen and select “Yes” to confirm the scores are final via a pop-up.</a:t>
            </a:r>
          </a:p>
        </p:txBody>
      </p:sp>
      <p:sp>
        <p:nvSpPr>
          <p:cNvPr id="2" name="Title 4">
            <a:extLst>
              <a:ext uri="{FF2B5EF4-FFF2-40B4-BE49-F238E27FC236}">
                <a16:creationId xmlns:a16="http://schemas.microsoft.com/office/drawing/2014/main" id="{26CB263C-570F-22E8-7EA3-CE53D40F8339}"/>
              </a:ext>
            </a:extLst>
          </p:cNvPr>
          <p:cNvSpPr txBox="1">
            <a:spLocks/>
          </p:cNvSpPr>
          <p:nvPr/>
        </p:nvSpPr>
        <p:spPr>
          <a:xfrm>
            <a:off x="152400" y="152400"/>
            <a:ext cx="12192000" cy="1323975"/>
          </a:xfrm>
          <a:prstGeom prst="rect">
            <a:avLst/>
          </a:prstGeom>
          <a:noFill/>
          <a:ln>
            <a:noFill/>
          </a:ln>
        </p:spPr>
        <p:txBody>
          <a:bodyPr spcFirstLastPara="1" wrap="square" lIns="822950"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800"/>
              <a:buFont typeface="Georgia"/>
              <a:buNone/>
              <a:defRPr sz="4800" b="0" i="0" u="none" strike="noStrike" cap="small">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Practice Scoring </a:t>
            </a:r>
            <a:r>
              <a:rPr lang="en-US" sz="2400" dirty="0"/>
              <a:t>(2 of 2)</a:t>
            </a:r>
            <a:endParaRPr lang="en-US" dirty="0"/>
          </a:p>
        </p:txBody>
      </p:sp>
      <p:pic>
        <p:nvPicPr>
          <p:cNvPr id="7" name="Picture 6" descr="Screenshot of the Review screen showing that all papers within a practice set have been scored.">
            <a:extLst>
              <a:ext uri="{FF2B5EF4-FFF2-40B4-BE49-F238E27FC236}">
                <a16:creationId xmlns:a16="http://schemas.microsoft.com/office/drawing/2014/main" id="{F89855C0-4A37-BCE0-E48B-7B8AD889C25A}"/>
              </a:ext>
            </a:extLst>
          </p:cNvPr>
          <p:cNvPicPr>
            <a:picLocks noChangeAspect="1"/>
          </p:cNvPicPr>
          <p:nvPr/>
        </p:nvPicPr>
        <p:blipFill>
          <a:blip r:embed="rId3"/>
          <a:stretch>
            <a:fillRect/>
          </a:stretch>
        </p:blipFill>
        <p:spPr>
          <a:xfrm>
            <a:off x="2095500" y="3536949"/>
            <a:ext cx="8780991" cy="2747964"/>
          </a:xfrm>
          <a:prstGeom prst="rect">
            <a:avLst/>
          </a:prstGeom>
          <a:ln>
            <a:solidFill>
              <a:srgbClr val="000000"/>
            </a:solidFill>
          </a:ln>
        </p:spPr>
      </p:pic>
      <p:sp>
        <p:nvSpPr>
          <p:cNvPr id="8" name="Oval 7" descr="circle to emphasize the &quot;End Scoring&quot; button">
            <a:extLst>
              <a:ext uri="{FF2B5EF4-FFF2-40B4-BE49-F238E27FC236}">
                <a16:creationId xmlns:a16="http://schemas.microsoft.com/office/drawing/2014/main" id="{20E40322-9B5F-5302-18F6-4D61E214D5C4}"/>
              </a:ext>
            </a:extLst>
          </p:cNvPr>
          <p:cNvSpPr/>
          <p:nvPr/>
        </p:nvSpPr>
        <p:spPr>
          <a:xfrm>
            <a:off x="9885891" y="4206081"/>
            <a:ext cx="990600" cy="70485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1C6B41C-9CDF-0EE0-1987-1C61732BCE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dirty="0"/>
          </a:p>
        </p:txBody>
      </p:sp>
      <p:sp>
        <p:nvSpPr>
          <p:cNvPr id="5" name="Google Shape;24;p12">
            <a:extLst>
              <a:ext uri="{FF2B5EF4-FFF2-40B4-BE49-F238E27FC236}">
                <a16:creationId xmlns:a16="http://schemas.microsoft.com/office/drawing/2014/main" id="{BBCAA02F-D365-9ADE-E965-AF36012C9923}"/>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582104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C2F37B-9EF6-6F0D-E4DC-E59A6BF500F8}"/>
              </a:ext>
            </a:extLst>
          </p:cNvPr>
          <p:cNvSpPr>
            <a:spLocks noGrp="1"/>
          </p:cNvSpPr>
          <p:nvPr>
            <p:ph type="title"/>
          </p:nvPr>
        </p:nvSpPr>
        <p:spPr/>
        <p:txBody>
          <a:bodyPr/>
          <a:lstStyle/>
          <a:p>
            <a:r>
              <a:rPr lang="en-US" dirty="0"/>
              <a:t>Scoring Summary</a:t>
            </a:r>
          </a:p>
        </p:txBody>
      </p:sp>
      <p:sp>
        <p:nvSpPr>
          <p:cNvPr id="6" name="Text Placeholder 5">
            <a:extLst>
              <a:ext uri="{FF2B5EF4-FFF2-40B4-BE49-F238E27FC236}">
                <a16:creationId xmlns:a16="http://schemas.microsoft.com/office/drawing/2014/main" id="{C6918D29-51D4-E108-9233-2D8CA0A2EDDA}"/>
              </a:ext>
            </a:extLst>
          </p:cNvPr>
          <p:cNvSpPr>
            <a:spLocks noGrp="1"/>
          </p:cNvSpPr>
          <p:nvPr>
            <p:ph type="body" idx="1"/>
          </p:nvPr>
        </p:nvSpPr>
        <p:spPr>
          <a:xfrm>
            <a:off x="838200" y="1323976"/>
            <a:ext cx="11029950" cy="4852988"/>
          </a:xfrm>
        </p:spPr>
        <p:txBody>
          <a:bodyPr/>
          <a:lstStyle/>
          <a:p>
            <a:r>
              <a:rPr lang="en-US" dirty="0"/>
              <a:t>The Scoring Summary tab opens when a user indicates the practice set scores are final, ending that practice session.</a:t>
            </a:r>
          </a:p>
          <a:p>
            <a:r>
              <a:rPr lang="en-US" dirty="0"/>
              <a:t>To increase scoring accuracy, review the scoring summary alongside the actual scores and annotations for each paper in the practice set before attempting the next practice set.</a:t>
            </a:r>
          </a:p>
        </p:txBody>
      </p:sp>
      <p:pic>
        <p:nvPicPr>
          <p:cNvPr id="3" name="Picture 2" descr="Image of scoring summary table">
            <a:extLst>
              <a:ext uri="{FF2B5EF4-FFF2-40B4-BE49-F238E27FC236}">
                <a16:creationId xmlns:a16="http://schemas.microsoft.com/office/drawing/2014/main" id="{0A3CD3A5-94EB-E9EF-E93B-67A6E65E3105}"/>
              </a:ext>
            </a:extLst>
          </p:cNvPr>
          <p:cNvPicPr>
            <a:picLocks noChangeAspect="1"/>
          </p:cNvPicPr>
          <p:nvPr/>
        </p:nvPicPr>
        <p:blipFill>
          <a:blip r:embed="rId3"/>
          <a:stretch>
            <a:fillRect/>
          </a:stretch>
        </p:blipFill>
        <p:spPr>
          <a:xfrm>
            <a:off x="958341" y="3686469"/>
            <a:ext cx="10039350" cy="2898481"/>
          </a:xfrm>
          <a:prstGeom prst="rect">
            <a:avLst/>
          </a:prstGeom>
          <a:ln>
            <a:solidFill>
              <a:srgbClr val="000000"/>
            </a:solidFill>
          </a:ln>
        </p:spPr>
      </p:pic>
      <p:sp>
        <p:nvSpPr>
          <p:cNvPr id="4" name="Slide Number Placeholder 3">
            <a:extLst>
              <a:ext uri="{FF2B5EF4-FFF2-40B4-BE49-F238E27FC236}">
                <a16:creationId xmlns:a16="http://schemas.microsoft.com/office/drawing/2014/main" id="{0C10FF04-DC01-8D8A-9683-E442BB290C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dirty="0"/>
          </a:p>
        </p:txBody>
      </p:sp>
    </p:spTree>
    <p:extLst>
      <p:ext uri="{BB962C8B-B14F-4D97-AF65-F5344CB8AC3E}">
        <p14:creationId xmlns:p14="http://schemas.microsoft.com/office/powerpoint/2010/main" val="808900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2741-A642-6B45-8F71-AC3ACB14E897}"/>
              </a:ext>
            </a:extLst>
          </p:cNvPr>
          <p:cNvSpPr>
            <a:spLocks noGrp="1"/>
          </p:cNvSpPr>
          <p:nvPr>
            <p:ph type="title"/>
          </p:nvPr>
        </p:nvSpPr>
        <p:spPr/>
        <p:txBody>
          <a:bodyPr/>
          <a:lstStyle/>
          <a:p>
            <a:r>
              <a:rPr lang="en-US" dirty="0"/>
              <a:t>Using the Scoring Summary </a:t>
            </a:r>
            <a:r>
              <a:rPr lang="en-US" sz="2400" dirty="0"/>
              <a:t>(1 of 2)</a:t>
            </a:r>
            <a:endParaRPr lang="en-US" dirty="0"/>
          </a:p>
        </p:txBody>
      </p:sp>
      <p:sp>
        <p:nvSpPr>
          <p:cNvPr id="3" name="Text Placeholder 2">
            <a:extLst>
              <a:ext uri="{FF2B5EF4-FFF2-40B4-BE49-F238E27FC236}">
                <a16:creationId xmlns:a16="http://schemas.microsoft.com/office/drawing/2014/main" id="{636AAC02-E583-84DA-436B-A14B02A88884}"/>
              </a:ext>
            </a:extLst>
          </p:cNvPr>
          <p:cNvSpPr>
            <a:spLocks noGrp="1"/>
          </p:cNvSpPr>
          <p:nvPr>
            <p:ph type="body" idx="1"/>
          </p:nvPr>
        </p:nvSpPr>
        <p:spPr/>
        <p:txBody>
          <a:bodyPr/>
          <a:lstStyle/>
          <a:p>
            <a:r>
              <a:rPr lang="en-US" dirty="0"/>
              <a:t>The </a:t>
            </a:r>
            <a:r>
              <a:rPr lang="en-US" b="1" dirty="0"/>
              <a:t>Exact</a:t>
            </a:r>
            <a:r>
              <a:rPr lang="en-US" dirty="0"/>
              <a:t> column shows the percentage of scores assigned that matched the practice papers’ actual scores.</a:t>
            </a:r>
          </a:p>
          <a:p>
            <a:endParaRPr lang="en-US" dirty="0"/>
          </a:p>
          <a:p>
            <a:endParaRPr lang="en-US" dirty="0"/>
          </a:p>
          <a:p>
            <a:endParaRPr lang="en-US" dirty="0"/>
          </a:p>
          <a:p>
            <a:endParaRPr lang="en-US" dirty="0"/>
          </a:p>
          <a:p>
            <a:endParaRPr lang="en-US" dirty="0"/>
          </a:p>
          <a:p>
            <a:r>
              <a:rPr lang="en-US" dirty="0"/>
              <a:t>The </a:t>
            </a:r>
            <a:r>
              <a:rPr lang="en-US" b="1" dirty="0"/>
              <a:t>Adjacent</a:t>
            </a:r>
            <a:r>
              <a:rPr lang="en-US" dirty="0"/>
              <a:t> column shows the percentage of scores assigned that were within one score point of the practice papers’ actual scores.</a:t>
            </a:r>
          </a:p>
        </p:txBody>
      </p:sp>
      <p:sp>
        <p:nvSpPr>
          <p:cNvPr id="4" name="Slide Number Placeholder 3">
            <a:extLst>
              <a:ext uri="{FF2B5EF4-FFF2-40B4-BE49-F238E27FC236}">
                <a16:creationId xmlns:a16="http://schemas.microsoft.com/office/drawing/2014/main" id="{98BF84F3-8866-AE17-8942-0F3299683B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dirty="0"/>
          </a:p>
        </p:txBody>
      </p:sp>
      <p:pic>
        <p:nvPicPr>
          <p:cNvPr id="6" name="Picture 5" descr="Image of scoring summary table">
            <a:extLst>
              <a:ext uri="{FF2B5EF4-FFF2-40B4-BE49-F238E27FC236}">
                <a16:creationId xmlns:a16="http://schemas.microsoft.com/office/drawing/2014/main" id="{E65118CD-376C-C6FD-022A-E37F0932CEB7}"/>
              </a:ext>
            </a:extLst>
          </p:cNvPr>
          <p:cNvPicPr>
            <a:picLocks noChangeAspect="1"/>
          </p:cNvPicPr>
          <p:nvPr/>
        </p:nvPicPr>
        <p:blipFill rotWithShape="1">
          <a:blip r:embed="rId2"/>
          <a:srcRect l="3433" t="64728"/>
          <a:stretch/>
        </p:blipFill>
        <p:spPr>
          <a:xfrm>
            <a:off x="304800" y="3100885"/>
            <a:ext cx="11753850" cy="1239498"/>
          </a:xfrm>
          <a:prstGeom prst="rect">
            <a:avLst/>
          </a:prstGeom>
          <a:ln>
            <a:solidFill>
              <a:srgbClr val="000000"/>
            </a:solidFill>
          </a:ln>
        </p:spPr>
      </p:pic>
      <p:cxnSp>
        <p:nvCxnSpPr>
          <p:cNvPr id="7" name="Straight Arrow Connector 6" descr="red arrow pointing to Exact column">
            <a:extLst>
              <a:ext uri="{FF2B5EF4-FFF2-40B4-BE49-F238E27FC236}">
                <a16:creationId xmlns:a16="http://schemas.microsoft.com/office/drawing/2014/main" id="{16FE70FD-4573-E7B4-919A-4F00B486E412}"/>
              </a:ext>
            </a:extLst>
          </p:cNvPr>
          <p:cNvCxnSpPr>
            <a:cxnSpLocks/>
          </p:cNvCxnSpPr>
          <p:nvPr/>
        </p:nvCxnSpPr>
        <p:spPr>
          <a:xfrm>
            <a:off x="6477000" y="2541065"/>
            <a:ext cx="0" cy="507674"/>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descr="red arrow pointing to Adjacentcolumn">
            <a:extLst>
              <a:ext uri="{FF2B5EF4-FFF2-40B4-BE49-F238E27FC236}">
                <a16:creationId xmlns:a16="http://schemas.microsoft.com/office/drawing/2014/main" id="{B49A4B4E-2A32-C4E6-8947-992227E3A471}"/>
              </a:ext>
            </a:extLst>
          </p:cNvPr>
          <p:cNvCxnSpPr>
            <a:cxnSpLocks/>
          </p:cNvCxnSpPr>
          <p:nvPr/>
        </p:nvCxnSpPr>
        <p:spPr>
          <a:xfrm flipV="1">
            <a:off x="7239000" y="4392529"/>
            <a:ext cx="0" cy="571268"/>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8" name="Google Shape;24;p12">
            <a:extLst>
              <a:ext uri="{FF2B5EF4-FFF2-40B4-BE49-F238E27FC236}">
                <a16:creationId xmlns:a16="http://schemas.microsoft.com/office/drawing/2014/main" id="{0360301E-BFFF-64B1-92BA-F5A62B67D0B2}"/>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06084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43837E-8A2C-8E60-37AA-D7AF49AB55A4}"/>
              </a:ext>
            </a:extLst>
          </p:cNvPr>
          <p:cNvSpPr>
            <a:spLocks noGrp="1"/>
          </p:cNvSpPr>
          <p:nvPr>
            <p:ph type="body" idx="1"/>
          </p:nvPr>
        </p:nvSpPr>
        <p:spPr>
          <a:xfrm>
            <a:off x="528638" y="2721361"/>
            <a:ext cx="11444287" cy="3590539"/>
          </a:xfrm>
        </p:spPr>
        <p:txBody>
          <a:bodyPr>
            <a:normAutofit/>
          </a:bodyPr>
          <a:lstStyle/>
          <a:p>
            <a:pPr marL="50800" indent="0">
              <a:buNone/>
            </a:pPr>
            <a:r>
              <a:rPr lang="en-US" sz="2600" dirty="0"/>
              <a:t>In this example, 50% of the scores were non-adjacent in each domain, meaning the score assigned was more than 1 point away from the paper’s actual score. Also, 50% of the adjacent scores for Usage and Mechanics were low (one point lower than the paper’s actual score). This scorer should:</a:t>
            </a:r>
          </a:p>
          <a:p>
            <a:r>
              <a:rPr lang="en-US" sz="2600" dirty="0"/>
              <a:t>Review the practice set annotations for Practice Set 1 to gain a better understanding of why each score point was assigned.</a:t>
            </a:r>
          </a:p>
          <a:p>
            <a:r>
              <a:rPr lang="en-US" sz="2600" dirty="0"/>
              <a:t>Review the anchor sets and annotations again with these results in mind before attempting the next practice set.</a:t>
            </a:r>
          </a:p>
          <a:p>
            <a:pPr marL="50800" indent="0">
              <a:buNone/>
            </a:pPr>
            <a:endParaRPr lang="en-US" dirty="0"/>
          </a:p>
          <a:p>
            <a:endParaRPr lang="en-US" dirty="0"/>
          </a:p>
        </p:txBody>
      </p:sp>
      <p:sp>
        <p:nvSpPr>
          <p:cNvPr id="7" name="Title 1">
            <a:extLst>
              <a:ext uri="{FF2B5EF4-FFF2-40B4-BE49-F238E27FC236}">
                <a16:creationId xmlns:a16="http://schemas.microsoft.com/office/drawing/2014/main" id="{B1C52D9A-7DD4-227A-B6D9-C783E68D2D5B}"/>
              </a:ext>
            </a:extLst>
          </p:cNvPr>
          <p:cNvSpPr>
            <a:spLocks noGrp="1"/>
          </p:cNvSpPr>
          <p:nvPr>
            <p:ph type="title"/>
          </p:nvPr>
        </p:nvSpPr>
        <p:spPr>
          <a:xfrm>
            <a:off x="0" y="0"/>
            <a:ext cx="12192000" cy="1323975"/>
          </a:xfrm>
        </p:spPr>
        <p:txBody>
          <a:bodyPr/>
          <a:lstStyle/>
          <a:p>
            <a:r>
              <a:rPr lang="en-US" dirty="0"/>
              <a:t>Using the Scoring Summary </a:t>
            </a:r>
            <a:r>
              <a:rPr lang="en-US" sz="2400" dirty="0"/>
              <a:t>(2 of 2)</a:t>
            </a:r>
            <a:endParaRPr lang="en-US" dirty="0"/>
          </a:p>
        </p:txBody>
      </p:sp>
      <p:pic>
        <p:nvPicPr>
          <p:cNvPr id="8" name="Picture 7" descr="Image of scoring summary table">
            <a:extLst>
              <a:ext uri="{FF2B5EF4-FFF2-40B4-BE49-F238E27FC236}">
                <a16:creationId xmlns:a16="http://schemas.microsoft.com/office/drawing/2014/main" id="{91B63678-482B-77DF-F317-4B3E3CC0789E}"/>
              </a:ext>
            </a:extLst>
          </p:cNvPr>
          <p:cNvPicPr>
            <a:picLocks noChangeAspect="1"/>
          </p:cNvPicPr>
          <p:nvPr/>
        </p:nvPicPr>
        <p:blipFill rotWithShape="1">
          <a:blip r:embed="rId3"/>
          <a:srcRect l="3433" t="64728"/>
          <a:stretch/>
        </p:blipFill>
        <p:spPr>
          <a:xfrm>
            <a:off x="219075" y="1323851"/>
            <a:ext cx="11753850" cy="1239498"/>
          </a:xfrm>
          <a:prstGeom prst="rect">
            <a:avLst/>
          </a:prstGeom>
          <a:ln>
            <a:solidFill>
              <a:srgbClr val="000000"/>
            </a:solidFill>
          </a:ln>
        </p:spPr>
      </p:pic>
      <p:cxnSp>
        <p:nvCxnSpPr>
          <p:cNvPr id="9" name="Straight Arrow Connector 8" descr="red arrow pointing to Non-Adjacent column">
            <a:extLst>
              <a:ext uri="{FF2B5EF4-FFF2-40B4-BE49-F238E27FC236}">
                <a16:creationId xmlns:a16="http://schemas.microsoft.com/office/drawing/2014/main" id="{F732A33D-A8B4-4803-FCB5-51D86BC34C13}"/>
              </a:ext>
            </a:extLst>
          </p:cNvPr>
          <p:cNvCxnSpPr>
            <a:cxnSpLocks/>
          </p:cNvCxnSpPr>
          <p:nvPr/>
        </p:nvCxnSpPr>
        <p:spPr>
          <a:xfrm flipV="1">
            <a:off x="7753350" y="2377337"/>
            <a:ext cx="257810" cy="403963"/>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descr="red arrow pointing to  Low Adjacent column">
            <a:extLst>
              <a:ext uri="{FF2B5EF4-FFF2-40B4-BE49-F238E27FC236}">
                <a16:creationId xmlns:a16="http://schemas.microsoft.com/office/drawing/2014/main" id="{115C962A-391E-B7B2-53C3-6E383BE2B67A}"/>
              </a:ext>
            </a:extLst>
          </p:cNvPr>
          <p:cNvCxnSpPr>
            <a:cxnSpLocks/>
          </p:cNvCxnSpPr>
          <p:nvPr/>
        </p:nvCxnSpPr>
        <p:spPr>
          <a:xfrm flipV="1">
            <a:off x="10783570" y="2377337"/>
            <a:ext cx="218440" cy="378826"/>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FB8ADB61-AA27-BB02-A195-2FB8354294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dirty="0"/>
          </a:p>
        </p:txBody>
      </p:sp>
      <p:sp>
        <p:nvSpPr>
          <p:cNvPr id="3" name="Google Shape;24;p12">
            <a:extLst>
              <a:ext uri="{FF2B5EF4-FFF2-40B4-BE49-F238E27FC236}">
                <a16:creationId xmlns:a16="http://schemas.microsoft.com/office/drawing/2014/main" id="{AF894B59-3DD9-4058-2CD6-1829429D6785}"/>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336519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4551BC-CD80-297E-8940-A10698DB4723}"/>
              </a:ext>
            </a:extLst>
          </p:cNvPr>
          <p:cNvSpPr>
            <a:spLocks noGrp="1"/>
          </p:cNvSpPr>
          <p:nvPr>
            <p:ph type="title"/>
          </p:nvPr>
        </p:nvSpPr>
        <p:spPr/>
        <p:txBody>
          <a:bodyPr/>
          <a:lstStyle/>
          <a:p>
            <a:r>
              <a:rPr lang="en-US" dirty="0"/>
              <a:t>Reviewing the Practice Sets</a:t>
            </a:r>
          </a:p>
        </p:txBody>
      </p:sp>
      <p:sp>
        <p:nvSpPr>
          <p:cNvPr id="6" name="Text Placeholder 5">
            <a:extLst>
              <a:ext uri="{FF2B5EF4-FFF2-40B4-BE49-F238E27FC236}">
                <a16:creationId xmlns:a16="http://schemas.microsoft.com/office/drawing/2014/main" id="{507E10DF-0730-7869-36C7-927D6A91CD35}"/>
              </a:ext>
            </a:extLst>
          </p:cNvPr>
          <p:cNvSpPr>
            <a:spLocks noGrp="1"/>
          </p:cNvSpPr>
          <p:nvPr>
            <p:ph type="body" idx="1"/>
          </p:nvPr>
        </p:nvSpPr>
        <p:spPr>
          <a:xfrm>
            <a:off x="838200" y="1458930"/>
            <a:ext cx="3409950" cy="4718033"/>
          </a:xfrm>
        </p:spPr>
        <p:txBody>
          <a:bodyPr/>
          <a:lstStyle/>
          <a:p>
            <a:r>
              <a:rPr lang="en-US" dirty="0"/>
              <a:t>After a practice set is submitted, the user may then </a:t>
            </a:r>
            <a:r>
              <a:rPr lang="en-US" b="1" dirty="0"/>
              <a:t>again select the set from the dropdown menu </a:t>
            </a:r>
            <a:r>
              <a:rPr lang="en-US" dirty="0"/>
              <a:t>to review the assigned scores and annotations.</a:t>
            </a:r>
          </a:p>
        </p:txBody>
      </p:sp>
      <p:pic>
        <p:nvPicPr>
          <p:cNvPr id="8" name="Picture 7" descr="Image of completed practice set with assigned score comparison">
            <a:extLst>
              <a:ext uri="{FF2B5EF4-FFF2-40B4-BE49-F238E27FC236}">
                <a16:creationId xmlns:a16="http://schemas.microsoft.com/office/drawing/2014/main" id="{DD7C7629-A139-AC8A-0494-7CC4026A73E9}"/>
              </a:ext>
            </a:extLst>
          </p:cNvPr>
          <p:cNvPicPr>
            <a:picLocks noChangeAspect="1"/>
          </p:cNvPicPr>
          <p:nvPr/>
        </p:nvPicPr>
        <p:blipFill>
          <a:blip r:embed="rId2"/>
          <a:stretch>
            <a:fillRect/>
          </a:stretch>
        </p:blipFill>
        <p:spPr>
          <a:xfrm>
            <a:off x="4727987" y="1650713"/>
            <a:ext cx="6625813" cy="4334466"/>
          </a:xfrm>
          <a:prstGeom prst="rect">
            <a:avLst/>
          </a:prstGeom>
          <a:ln>
            <a:solidFill>
              <a:srgbClr val="000000"/>
            </a:solidFill>
          </a:ln>
        </p:spPr>
      </p:pic>
      <p:cxnSp>
        <p:nvCxnSpPr>
          <p:cNvPr id="9" name="Straight Arrow Connector 8" descr="red arrow pointing to score comparison">
            <a:extLst>
              <a:ext uri="{FF2B5EF4-FFF2-40B4-BE49-F238E27FC236}">
                <a16:creationId xmlns:a16="http://schemas.microsoft.com/office/drawing/2014/main" id="{EDCC5E87-535D-B8A8-5871-FAFBA13A795D}"/>
              </a:ext>
            </a:extLst>
          </p:cNvPr>
          <p:cNvCxnSpPr>
            <a:cxnSpLocks/>
          </p:cNvCxnSpPr>
          <p:nvPr/>
        </p:nvCxnSpPr>
        <p:spPr>
          <a:xfrm flipH="1">
            <a:off x="10801350" y="1458930"/>
            <a:ext cx="819150" cy="503220"/>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descr="red arrow pointing to annotation">
            <a:extLst>
              <a:ext uri="{FF2B5EF4-FFF2-40B4-BE49-F238E27FC236}">
                <a16:creationId xmlns:a16="http://schemas.microsoft.com/office/drawing/2014/main" id="{47110AB6-3C15-6F9B-E729-CA8D7465397B}"/>
              </a:ext>
            </a:extLst>
          </p:cNvPr>
          <p:cNvCxnSpPr>
            <a:cxnSpLocks/>
          </p:cNvCxnSpPr>
          <p:nvPr/>
        </p:nvCxnSpPr>
        <p:spPr>
          <a:xfrm flipH="1">
            <a:off x="10868025" y="4527586"/>
            <a:ext cx="819150" cy="503220"/>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1BA68D3F-6643-228C-9FE3-8082F305BE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dirty="0"/>
          </a:p>
        </p:txBody>
      </p:sp>
      <p:sp>
        <p:nvSpPr>
          <p:cNvPr id="3" name="Google Shape;24;p12">
            <a:extLst>
              <a:ext uri="{FF2B5EF4-FFF2-40B4-BE49-F238E27FC236}">
                <a16:creationId xmlns:a16="http://schemas.microsoft.com/office/drawing/2014/main" id="{AC62E279-EAD2-828A-CCEE-F86D888298C7}"/>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2719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43A07-856E-77FD-D7E2-E6DB31144391}"/>
              </a:ext>
            </a:extLst>
          </p:cNvPr>
          <p:cNvSpPr>
            <a:spLocks noGrp="1"/>
          </p:cNvSpPr>
          <p:nvPr>
            <p:ph type="title"/>
          </p:nvPr>
        </p:nvSpPr>
        <p:spPr/>
        <p:txBody>
          <a:bodyPr/>
          <a:lstStyle/>
          <a:p>
            <a:r>
              <a:rPr lang="en-US" dirty="0"/>
              <a:t>Adjacent and Non-Adjacent Scores</a:t>
            </a:r>
          </a:p>
        </p:txBody>
      </p:sp>
      <p:sp>
        <p:nvSpPr>
          <p:cNvPr id="6" name="Text Placeholder 5">
            <a:extLst>
              <a:ext uri="{FF2B5EF4-FFF2-40B4-BE49-F238E27FC236}">
                <a16:creationId xmlns:a16="http://schemas.microsoft.com/office/drawing/2014/main" id="{3640F48F-C657-C687-2336-1E20AA2BD5FB}"/>
              </a:ext>
            </a:extLst>
          </p:cNvPr>
          <p:cNvSpPr>
            <a:spLocks noGrp="1"/>
          </p:cNvSpPr>
          <p:nvPr>
            <p:ph type="body" idx="1"/>
          </p:nvPr>
        </p:nvSpPr>
        <p:spPr/>
        <p:txBody>
          <a:bodyPr>
            <a:normAutofit/>
          </a:bodyPr>
          <a:lstStyle/>
          <a:p>
            <a:r>
              <a:rPr lang="en-US" dirty="0"/>
              <a:t>Adjacent scores are within one point of each other.</a:t>
            </a:r>
          </a:p>
          <a:p>
            <a:pPr lvl="1"/>
            <a:r>
              <a:rPr lang="en-US" sz="2800" dirty="0"/>
              <a:t>For a practice set paper with a score point 3 in Usage and Mechanics, a low adjacent score would be 2, and a high adjacent score would be 4.</a:t>
            </a:r>
          </a:p>
          <a:p>
            <a:r>
              <a:rPr lang="en-US" dirty="0"/>
              <a:t>Non-adjacent scores are more than one point away from the target score.</a:t>
            </a:r>
          </a:p>
          <a:p>
            <a:pPr lvl="1"/>
            <a:r>
              <a:rPr lang="en-US" sz="2800" dirty="0"/>
              <a:t>For a practice set paper with a score point 3 in Usage and Mechanics, a non-adjacent score would be 1.</a:t>
            </a:r>
          </a:p>
        </p:txBody>
      </p:sp>
      <p:sp>
        <p:nvSpPr>
          <p:cNvPr id="2" name="Slide Number Placeholder 1">
            <a:extLst>
              <a:ext uri="{FF2B5EF4-FFF2-40B4-BE49-F238E27FC236}">
                <a16:creationId xmlns:a16="http://schemas.microsoft.com/office/drawing/2014/main" id="{2BED2C61-49C2-3FA3-FFE6-E8D31E116C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dirty="0"/>
          </a:p>
        </p:txBody>
      </p:sp>
      <p:sp>
        <p:nvSpPr>
          <p:cNvPr id="3" name="Google Shape;24;p12">
            <a:extLst>
              <a:ext uri="{FF2B5EF4-FFF2-40B4-BE49-F238E27FC236}">
                <a16:creationId xmlns:a16="http://schemas.microsoft.com/office/drawing/2014/main" id="{D893F5D7-37AA-1F67-8D3D-428D0FEFEFD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21372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BB456-80B4-5282-D624-D5DB8EB74747}"/>
              </a:ext>
            </a:extLst>
          </p:cNvPr>
          <p:cNvSpPr>
            <a:spLocks noGrp="1"/>
          </p:cNvSpPr>
          <p:nvPr>
            <p:ph type="title"/>
          </p:nvPr>
        </p:nvSpPr>
        <p:spPr/>
        <p:txBody>
          <a:bodyPr/>
          <a:lstStyle/>
          <a:p>
            <a:r>
              <a:rPr lang="en-US" dirty="0"/>
              <a:t>Earning a Verified Credit in Writing</a:t>
            </a:r>
          </a:p>
        </p:txBody>
      </p:sp>
      <p:sp>
        <p:nvSpPr>
          <p:cNvPr id="6" name="Text Placeholder 5">
            <a:extLst>
              <a:ext uri="{FF2B5EF4-FFF2-40B4-BE49-F238E27FC236}">
                <a16:creationId xmlns:a16="http://schemas.microsoft.com/office/drawing/2014/main" id="{DF5A46EA-5F91-EBF6-6BEE-3DA491E59CE2}"/>
              </a:ext>
            </a:extLst>
          </p:cNvPr>
          <p:cNvSpPr>
            <a:spLocks noGrp="1"/>
          </p:cNvSpPr>
          <p:nvPr>
            <p:ph type="body" idx="1"/>
          </p:nvPr>
        </p:nvSpPr>
        <p:spPr/>
        <p:txBody>
          <a:bodyPr/>
          <a:lstStyle/>
          <a:p>
            <a:r>
              <a:rPr lang="en-US" dirty="0"/>
              <a:t>Students can earn their verified credit in writing through the EOC Writing SOL assessment, the local high school performance assessment collection, or from one of the substitute tests approved by the Virginia Board of Education.</a:t>
            </a:r>
          </a:p>
          <a:p>
            <a:r>
              <a:rPr lang="en-US" dirty="0"/>
              <a:t>The EOC Writing SOL assessment training materials remain available in Understand Scoring for Virginia educators (EOC tab).</a:t>
            </a:r>
          </a:p>
          <a:p>
            <a:r>
              <a:rPr lang="en-US" dirty="0"/>
              <a:t>The EOC Writing SOL test blueprint contains additional information about this assessment option. </a:t>
            </a:r>
          </a:p>
        </p:txBody>
      </p:sp>
      <p:sp>
        <p:nvSpPr>
          <p:cNvPr id="3" name="Slide Number Placeholder 2">
            <a:extLst>
              <a:ext uri="{FF2B5EF4-FFF2-40B4-BE49-F238E27FC236}">
                <a16:creationId xmlns:a16="http://schemas.microsoft.com/office/drawing/2014/main" id="{D8C47A69-C362-17F3-1BCD-04F89EA822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7" name="Google Shape;24;p12">
            <a:extLst>
              <a:ext uri="{FF2B5EF4-FFF2-40B4-BE49-F238E27FC236}">
                <a16:creationId xmlns:a16="http://schemas.microsoft.com/office/drawing/2014/main" id="{8EF11B32-0A49-4FD5-23A0-639EF3562BE1}"/>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997980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3B9C-2DB8-9F3C-3C6D-A61828F021ED}"/>
              </a:ext>
            </a:extLst>
          </p:cNvPr>
          <p:cNvSpPr>
            <a:spLocks noGrp="1"/>
          </p:cNvSpPr>
          <p:nvPr>
            <p:ph type="title"/>
          </p:nvPr>
        </p:nvSpPr>
        <p:spPr/>
        <p:txBody>
          <a:bodyPr/>
          <a:lstStyle/>
          <a:p>
            <a:r>
              <a:rPr lang="en-US" dirty="0"/>
              <a:t>Verification Scoring </a:t>
            </a:r>
            <a:r>
              <a:rPr lang="en-US" sz="2400" dirty="0"/>
              <a:t>(1 of 2)</a:t>
            </a:r>
            <a:endParaRPr lang="en-US" dirty="0"/>
          </a:p>
        </p:txBody>
      </p:sp>
      <p:sp>
        <p:nvSpPr>
          <p:cNvPr id="3" name="Text Placeholder 2">
            <a:extLst>
              <a:ext uri="{FF2B5EF4-FFF2-40B4-BE49-F238E27FC236}">
                <a16:creationId xmlns:a16="http://schemas.microsoft.com/office/drawing/2014/main" id="{7E6F6F73-4A5E-1724-1C6F-0AC12E0ECC4B}"/>
              </a:ext>
            </a:extLst>
          </p:cNvPr>
          <p:cNvSpPr>
            <a:spLocks noGrp="1"/>
          </p:cNvSpPr>
          <p:nvPr>
            <p:ph type="body" idx="1"/>
          </p:nvPr>
        </p:nvSpPr>
        <p:spPr/>
        <p:txBody>
          <a:bodyPr/>
          <a:lstStyle/>
          <a:p>
            <a:r>
              <a:rPr lang="en-US" dirty="0"/>
              <a:t>There are two verification sets in Understand Scoring within each section that may be used to verify consistency among scorers after training or to qualify scorers (Local HS).</a:t>
            </a:r>
          </a:p>
        </p:txBody>
      </p:sp>
      <p:sp>
        <p:nvSpPr>
          <p:cNvPr id="4" name="Slide Number Placeholder 3">
            <a:extLst>
              <a:ext uri="{FF2B5EF4-FFF2-40B4-BE49-F238E27FC236}">
                <a16:creationId xmlns:a16="http://schemas.microsoft.com/office/drawing/2014/main" id="{04F11B0E-3CFF-3B8A-C5C7-04737BE747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dirty="0"/>
          </a:p>
        </p:txBody>
      </p:sp>
      <p:pic>
        <p:nvPicPr>
          <p:cNvPr id="7" name="Picture 6" descr="Image of Verification Set tab and scoring matrix for paper 1 in grade 5 IRW">
            <a:extLst>
              <a:ext uri="{FF2B5EF4-FFF2-40B4-BE49-F238E27FC236}">
                <a16:creationId xmlns:a16="http://schemas.microsoft.com/office/drawing/2014/main" id="{7172E536-5E41-A4E5-D1CE-ECC5E549850B}"/>
              </a:ext>
            </a:extLst>
          </p:cNvPr>
          <p:cNvPicPr>
            <a:picLocks noChangeAspect="1"/>
          </p:cNvPicPr>
          <p:nvPr/>
        </p:nvPicPr>
        <p:blipFill>
          <a:blip r:embed="rId2"/>
          <a:stretch>
            <a:fillRect/>
          </a:stretch>
        </p:blipFill>
        <p:spPr>
          <a:xfrm>
            <a:off x="1056641" y="2964757"/>
            <a:ext cx="10297160" cy="2972289"/>
          </a:xfrm>
          <a:prstGeom prst="rect">
            <a:avLst/>
          </a:prstGeom>
          <a:ln>
            <a:solidFill>
              <a:srgbClr val="000000"/>
            </a:solidFill>
          </a:ln>
        </p:spPr>
      </p:pic>
      <p:sp>
        <p:nvSpPr>
          <p:cNvPr id="6" name="Google Shape;24;p12">
            <a:extLst>
              <a:ext uri="{FF2B5EF4-FFF2-40B4-BE49-F238E27FC236}">
                <a16:creationId xmlns:a16="http://schemas.microsoft.com/office/drawing/2014/main" id="{A8C08F64-186E-F823-FED5-5188DDF4E79B}"/>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71681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907C-BF89-2F68-29BF-DFE17434EAEC}"/>
              </a:ext>
            </a:extLst>
          </p:cNvPr>
          <p:cNvSpPr>
            <a:spLocks noGrp="1"/>
          </p:cNvSpPr>
          <p:nvPr>
            <p:ph type="title"/>
          </p:nvPr>
        </p:nvSpPr>
        <p:spPr/>
        <p:txBody>
          <a:bodyPr/>
          <a:lstStyle/>
          <a:p>
            <a:r>
              <a:rPr lang="en-US" dirty="0"/>
              <a:t>Verification Scoring </a:t>
            </a:r>
            <a:r>
              <a:rPr lang="en-US" sz="2400" dirty="0"/>
              <a:t>(2 of 2)</a:t>
            </a:r>
          </a:p>
        </p:txBody>
      </p:sp>
      <p:sp>
        <p:nvSpPr>
          <p:cNvPr id="3" name="Text Placeholder 2">
            <a:extLst>
              <a:ext uri="{FF2B5EF4-FFF2-40B4-BE49-F238E27FC236}">
                <a16:creationId xmlns:a16="http://schemas.microsoft.com/office/drawing/2014/main" id="{63272825-906E-646B-7253-D5BC752ADA1B}"/>
              </a:ext>
            </a:extLst>
          </p:cNvPr>
          <p:cNvSpPr>
            <a:spLocks noGrp="1"/>
          </p:cNvSpPr>
          <p:nvPr>
            <p:ph type="body" idx="1"/>
          </p:nvPr>
        </p:nvSpPr>
        <p:spPr/>
        <p:txBody>
          <a:bodyPr/>
          <a:lstStyle/>
          <a:p>
            <a:r>
              <a:rPr lang="en-US" dirty="0"/>
              <a:t>Verification sets serve as a scoring assessment to ensure that scores assigned by educators are consistent with performance expectations established by the scoring rubrics and supported by the anchor paper exemplars.</a:t>
            </a:r>
          </a:p>
          <a:p>
            <a:r>
              <a:rPr lang="en-US" dirty="0"/>
              <a:t>Divisions using local performance assessments to verify credits in writing must use the verification sets in the Local HS section to qualify scorers. Qualification to score occurs annually in these divisions.</a:t>
            </a:r>
          </a:p>
        </p:txBody>
      </p:sp>
      <p:sp>
        <p:nvSpPr>
          <p:cNvPr id="4" name="Slide Number Placeholder 3">
            <a:extLst>
              <a:ext uri="{FF2B5EF4-FFF2-40B4-BE49-F238E27FC236}">
                <a16:creationId xmlns:a16="http://schemas.microsoft.com/office/drawing/2014/main" id="{E8C6CDD5-18E9-2F04-4549-0FC5D69C41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dirty="0"/>
          </a:p>
        </p:txBody>
      </p:sp>
      <p:sp>
        <p:nvSpPr>
          <p:cNvPr id="6" name="Google Shape;24;p12">
            <a:extLst>
              <a:ext uri="{FF2B5EF4-FFF2-40B4-BE49-F238E27FC236}">
                <a16:creationId xmlns:a16="http://schemas.microsoft.com/office/drawing/2014/main" id="{D83A0B8E-C89A-792F-C30A-4AACF737BDAE}"/>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097042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B40B0-1185-60C2-D8F7-99EBDE5A6F9B}"/>
              </a:ext>
            </a:extLst>
          </p:cNvPr>
          <p:cNvSpPr>
            <a:spLocks noGrp="1"/>
          </p:cNvSpPr>
          <p:nvPr>
            <p:ph type="title"/>
          </p:nvPr>
        </p:nvSpPr>
        <p:spPr/>
        <p:txBody>
          <a:bodyPr/>
          <a:lstStyle/>
          <a:p>
            <a:r>
              <a:rPr lang="en-US" dirty="0"/>
              <a:t>More Uses for Understand Scoring </a:t>
            </a:r>
            <a:br>
              <a:rPr lang="en-US" dirty="0"/>
            </a:br>
            <a:r>
              <a:rPr lang="en-US" sz="2400" dirty="0"/>
              <a:t>(1 of 2)</a:t>
            </a:r>
            <a:endParaRPr lang="en-US" dirty="0"/>
          </a:p>
        </p:txBody>
      </p:sp>
      <p:sp>
        <p:nvSpPr>
          <p:cNvPr id="3" name="Text Placeholder 2">
            <a:extLst>
              <a:ext uri="{FF2B5EF4-FFF2-40B4-BE49-F238E27FC236}">
                <a16:creationId xmlns:a16="http://schemas.microsoft.com/office/drawing/2014/main" id="{213640C3-9B19-5659-3680-419EE9BE9568}"/>
              </a:ext>
            </a:extLst>
          </p:cNvPr>
          <p:cNvSpPr>
            <a:spLocks noGrp="1"/>
          </p:cNvSpPr>
          <p:nvPr>
            <p:ph type="body" idx="1"/>
          </p:nvPr>
        </p:nvSpPr>
        <p:spPr/>
        <p:txBody>
          <a:bodyPr/>
          <a:lstStyle/>
          <a:p>
            <a:r>
              <a:rPr lang="en-US" dirty="0"/>
              <a:t>Information in Understand Scoring may be helpful to anyone producing, teaching, or scoring student writing.</a:t>
            </a:r>
          </a:p>
          <a:p>
            <a:pPr lvl="1"/>
            <a:r>
              <a:rPr lang="en-US" sz="2800" dirty="0"/>
              <a:t>Model for what teachers will look for when they score student writing</a:t>
            </a:r>
          </a:p>
          <a:p>
            <a:pPr lvl="1"/>
            <a:r>
              <a:rPr lang="en-US" sz="2800" dirty="0"/>
              <a:t>Model for providing peer feedback, self assessment</a:t>
            </a:r>
          </a:p>
          <a:p>
            <a:pPr lvl="1"/>
            <a:r>
              <a:rPr lang="en-US" sz="2800" dirty="0"/>
              <a:t>Cross-curricular opportunities – feedback about not only the subject (e.g., history) but also on the writing (score for history, scores for writing)</a:t>
            </a:r>
          </a:p>
          <a:p>
            <a:pPr lvl="1"/>
            <a:r>
              <a:rPr lang="en-US" sz="2800" dirty="0"/>
              <a:t>Convenient platform to show scored examples of writing samples, written by Virginia students, to students</a:t>
            </a:r>
          </a:p>
        </p:txBody>
      </p:sp>
      <p:sp>
        <p:nvSpPr>
          <p:cNvPr id="4" name="Slide Number Placeholder 3">
            <a:extLst>
              <a:ext uri="{FF2B5EF4-FFF2-40B4-BE49-F238E27FC236}">
                <a16:creationId xmlns:a16="http://schemas.microsoft.com/office/drawing/2014/main" id="{7F933EBB-755A-C6D5-A7B2-2B4E3772A4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dirty="0"/>
          </a:p>
        </p:txBody>
      </p:sp>
      <p:sp>
        <p:nvSpPr>
          <p:cNvPr id="6" name="Google Shape;24;p12">
            <a:extLst>
              <a:ext uri="{FF2B5EF4-FFF2-40B4-BE49-F238E27FC236}">
                <a16:creationId xmlns:a16="http://schemas.microsoft.com/office/drawing/2014/main" id="{3E31E6C0-1973-FA20-073A-503D69373B8B}"/>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758603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F33BB3-7956-277F-A608-F3BF269B9367}"/>
              </a:ext>
            </a:extLst>
          </p:cNvPr>
          <p:cNvSpPr>
            <a:spLocks noGrp="1"/>
          </p:cNvSpPr>
          <p:nvPr>
            <p:ph type="body" idx="1"/>
          </p:nvPr>
        </p:nvSpPr>
        <p:spPr/>
        <p:txBody>
          <a:bodyPr/>
          <a:lstStyle/>
          <a:p>
            <a:pPr lvl="1"/>
            <a:r>
              <a:rPr lang="en-US" sz="2800" dirty="0"/>
              <a:t>Share exemplars with students during instruction to enhance students’ understanding of how the rubrics will be applied to their writing.</a:t>
            </a:r>
          </a:p>
          <a:p>
            <a:pPr lvl="1"/>
            <a:r>
              <a:rPr lang="en-US" sz="2800" dirty="0"/>
              <a:t>Use examples and annotations to identify (and help students recognize) strengths in students’ writing and to provide examples of how students might improve their writing.</a:t>
            </a:r>
          </a:p>
          <a:p>
            <a:endParaRPr lang="en-US" dirty="0"/>
          </a:p>
        </p:txBody>
      </p:sp>
      <p:sp>
        <p:nvSpPr>
          <p:cNvPr id="4" name="Slide Number Placeholder 3">
            <a:extLst>
              <a:ext uri="{FF2B5EF4-FFF2-40B4-BE49-F238E27FC236}">
                <a16:creationId xmlns:a16="http://schemas.microsoft.com/office/drawing/2014/main" id="{6CA8D576-375F-CB3A-2D60-2F06332F40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43</a:t>
            </a:fld>
            <a:endParaRPr lang="en-US" dirty="0"/>
          </a:p>
        </p:txBody>
      </p:sp>
      <p:sp>
        <p:nvSpPr>
          <p:cNvPr id="6" name="Title 1">
            <a:extLst>
              <a:ext uri="{FF2B5EF4-FFF2-40B4-BE49-F238E27FC236}">
                <a16:creationId xmlns:a16="http://schemas.microsoft.com/office/drawing/2014/main" id="{69ED2C90-AA1C-F06F-D73A-D069CABC82DC}"/>
              </a:ext>
            </a:extLst>
          </p:cNvPr>
          <p:cNvSpPr>
            <a:spLocks noGrp="1"/>
          </p:cNvSpPr>
          <p:nvPr>
            <p:ph type="title"/>
          </p:nvPr>
        </p:nvSpPr>
        <p:spPr>
          <a:xfrm>
            <a:off x="0" y="0"/>
            <a:ext cx="12192000" cy="1323975"/>
          </a:xfrm>
        </p:spPr>
        <p:txBody>
          <a:bodyPr/>
          <a:lstStyle/>
          <a:p>
            <a:r>
              <a:rPr lang="en-US" dirty="0"/>
              <a:t>More Uses for Understand Scoring </a:t>
            </a:r>
            <a:br>
              <a:rPr lang="en-US" dirty="0"/>
            </a:br>
            <a:r>
              <a:rPr lang="en-US" sz="2400" dirty="0"/>
              <a:t>(2 of 2)</a:t>
            </a:r>
            <a:endParaRPr lang="en-US" dirty="0"/>
          </a:p>
        </p:txBody>
      </p:sp>
      <p:sp>
        <p:nvSpPr>
          <p:cNvPr id="2" name="Google Shape;24;p12">
            <a:extLst>
              <a:ext uri="{FF2B5EF4-FFF2-40B4-BE49-F238E27FC236}">
                <a16:creationId xmlns:a16="http://schemas.microsoft.com/office/drawing/2014/main" id="{88144F37-C329-07BA-E044-AAA5B13048BC}"/>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870224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E017-53A9-2FF2-9581-465AB0F4CAD2}"/>
              </a:ext>
            </a:extLst>
          </p:cNvPr>
          <p:cNvSpPr>
            <a:spLocks noGrp="1"/>
          </p:cNvSpPr>
          <p:nvPr>
            <p:ph type="title"/>
          </p:nvPr>
        </p:nvSpPr>
        <p:spPr/>
        <p:txBody>
          <a:bodyPr>
            <a:normAutofit fontScale="90000"/>
          </a:bodyPr>
          <a:lstStyle/>
          <a:p>
            <a:r>
              <a:rPr lang="en-US" dirty="0"/>
              <a:t>Local Performance Assessments to Verify Credits in Writing</a:t>
            </a:r>
          </a:p>
        </p:txBody>
      </p:sp>
      <p:sp>
        <p:nvSpPr>
          <p:cNvPr id="3" name="Text Placeholder 2">
            <a:extLst>
              <a:ext uri="{FF2B5EF4-FFF2-40B4-BE49-F238E27FC236}">
                <a16:creationId xmlns:a16="http://schemas.microsoft.com/office/drawing/2014/main" id="{992C07E5-EE18-8FEE-E528-F1BB1444A025}"/>
              </a:ext>
            </a:extLst>
          </p:cNvPr>
          <p:cNvSpPr>
            <a:spLocks noGrp="1"/>
          </p:cNvSpPr>
          <p:nvPr>
            <p:ph type="body" idx="1"/>
          </p:nvPr>
        </p:nvSpPr>
        <p:spPr/>
        <p:txBody>
          <a:bodyPr/>
          <a:lstStyle/>
          <a:p>
            <a:r>
              <a:rPr lang="en-US" dirty="0"/>
              <a:t>Materials and resources to support school divisions that exercise the option to verify credits in writing using local performance assessments are housed on the </a:t>
            </a:r>
            <a:r>
              <a:rPr lang="en-US" dirty="0">
                <a:hlinkClick r:id="rId2"/>
              </a:rPr>
              <a:t>Local Performance Assessments to Verify Credits in Writing web page</a:t>
            </a:r>
            <a:r>
              <a:rPr lang="en-US" dirty="0"/>
              <a:t>.</a:t>
            </a:r>
          </a:p>
          <a:p>
            <a:r>
              <a:rPr lang="en-US" dirty="0"/>
              <a:t>Divisions exercising this option are required to:</a:t>
            </a:r>
          </a:p>
          <a:p>
            <a:pPr lvl="1"/>
            <a:r>
              <a:rPr lang="en-US" dirty="0"/>
              <a:t>Adhere to the </a:t>
            </a:r>
            <a:r>
              <a:rPr lang="en-US" dirty="0">
                <a:hlinkClick r:id="rId3"/>
              </a:rPr>
              <a:t>Guidelines for the Use of Local Performance Assessments to Verify Credits in Writing</a:t>
            </a:r>
            <a:r>
              <a:rPr lang="en-US" dirty="0"/>
              <a:t> (Guidelines)</a:t>
            </a:r>
          </a:p>
          <a:p>
            <a:pPr lvl="1"/>
            <a:r>
              <a:rPr lang="en-US" dirty="0"/>
              <a:t>Maintain a local </a:t>
            </a:r>
            <a:r>
              <a:rPr lang="en-US" dirty="0">
                <a:hlinkClick r:id="rId4"/>
              </a:rPr>
              <a:t>Verified Credit Plan for EOC Writing </a:t>
            </a:r>
            <a:r>
              <a:rPr lang="en-US" dirty="0"/>
              <a:t>that shows how the division is meeting requirements described by the Guidelines</a:t>
            </a:r>
          </a:p>
          <a:p>
            <a:pPr lvl="1"/>
            <a:r>
              <a:rPr lang="en-US" dirty="0"/>
              <a:t>Use the Local HS section in Understand Scoring to qualify scorers</a:t>
            </a:r>
          </a:p>
          <a:p>
            <a:pPr lvl="1"/>
            <a:r>
              <a:rPr lang="en-US" dirty="0"/>
              <a:t>Follow the </a:t>
            </a:r>
            <a:r>
              <a:rPr lang="en-US" dirty="0">
                <a:hlinkClick r:id="rId5"/>
              </a:rPr>
              <a:t>Procedures for Determining if Verified Credit is Awarded</a:t>
            </a:r>
            <a:endParaRPr lang="en-US" dirty="0"/>
          </a:p>
          <a:p>
            <a:pPr marL="50800" indent="0">
              <a:buNone/>
            </a:pPr>
            <a:endParaRPr lang="en-US" dirty="0"/>
          </a:p>
        </p:txBody>
      </p:sp>
      <p:sp>
        <p:nvSpPr>
          <p:cNvPr id="4" name="Slide Number Placeholder 3">
            <a:extLst>
              <a:ext uri="{FF2B5EF4-FFF2-40B4-BE49-F238E27FC236}">
                <a16:creationId xmlns:a16="http://schemas.microsoft.com/office/drawing/2014/main" id="{293A7B88-A324-81AE-1F84-0FEBCABF88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44</a:t>
            </a:fld>
            <a:endParaRPr lang="en-US" dirty="0"/>
          </a:p>
        </p:txBody>
      </p:sp>
      <p:sp>
        <p:nvSpPr>
          <p:cNvPr id="6" name="Google Shape;24;p12">
            <a:extLst>
              <a:ext uri="{FF2B5EF4-FFF2-40B4-BE49-F238E27FC236}">
                <a16:creationId xmlns:a16="http://schemas.microsoft.com/office/drawing/2014/main" id="{34EA20C0-6C66-C5B9-11B5-4B7D3E50EC2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520646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A841-85AB-075E-A0AA-F4D47316CE04}"/>
              </a:ext>
            </a:extLst>
          </p:cNvPr>
          <p:cNvSpPr>
            <a:spLocks noGrp="1"/>
          </p:cNvSpPr>
          <p:nvPr>
            <p:ph type="title"/>
          </p:nvPr>
        </p:nvSpPr>
        <p:spPr/>
        <p:txBody>
          <a:bodyPr>
            <a:normAutofit/>
          </a:bodyPr>
          <a:lstStyle/>
          <a:p>
            <a:r>
              <a:rPr lang="en-US" dirty="0"/>
              <a:t>Qualification: Local HS </a:t>
            </a:r>
            <a:r>
              <a:rPr lang="en-US" sz="2400" dirty="0"/>
              <a:t>(1 of 2)</a:t>
            </a:r>
            <a:endParaRPr lang="en-US" dirty="0"/>
          </a:p>
        </p:txBody>
      </p:sp>
      <p:sp>
        <p:nvSpPr>
          <p:cNvPr id="3" name="Text Placeholder 2">
            <a:extLst>
              <a:ext uri="{FF2B5EF4-FFF2-40B4-BE49-F238E27FC236}">
                <a16:creationId xmlns:a16="http://schemas.microsoft.com/office/drawing/2014/main" id="{BDBA03E6-CD9C-9C62-A265-525A1AE1277A}"/>
              </a:ext>
            </a:extLst>
          </p:cNvPr>
          <p:cNvSpPr>
            <a:spLocks noGrp="1"/>
          </p:cNvSpPr>
          <p:nvPr>
            <p:ph type="body" idx="1"/>
          </p:nvPr>
        </p:nvSpPr>
        <p:spPr/>
        <p:txBody>
          <a:bodyPr>
            <a:noAutofit/>
          </a:bodyPr>
          <a:lstStyle/>
          <a:p>
            <a:r>
              <a:rPr lang="en-US" sz="2600" dirty="0"/>
              <a:t>Scorers should have 70% or better exact agreement with the actual scores on each domain in </a:t>
            </a:r>
            <a:r>
              <a:rPr lang="en-US" sz="2600" b="1" dirty="0"/>
              <a:t>one</a:t>
            </a:r>
            <a:r>
              <a:rPr lang="en-US" sz="2600" dirty="0"/>
              <a:t> of the verification sets to “qualify” as a scorer for the local performance assessments to verify credits in writing.</a:t>
            </a:r>
          </a:p>
          <a:p>
            <a:pPr lvl="1"/>
            <a:r>
              <a:rPr lang="en-US" sz="2600" dirty="0"/>
              <a:t>Exact agreement means the scores must match. Adjacent scores do not count as exact agreement.</a:t>
            </a:r>
          </a:p>
          <a:p>
            <a:pPr lvl="1"/>
            <a:r>
              <a:rPr lang="en-US" sz="2600" dirty="0"/>
              <a:t>The second verification set is provided for scorers unable to meet the 70% or better requirement on the first attempt. After additional practice, prospective scorers have the option to qualify using the second set.</a:t>
            </a:r>
          </a:p>
          <a:p>
            <a:r>
              <a:rPr lang="en-US" sz="2600" dirty="0"/>
              <a:t>Scorers having 10% or more non-adjacent scores in more than one domain do not meet the consistency expectations set to score local performance assessments used to verify credits in writing.</a:t>
            </a:r>
          </a:p>
        </p:txBody>
      </p:sp>
      <p:sp>
        <p:nvSpPr>
          <p:cNvPr id="4" name="Slide Number Placeholder 3">
            <a:extLst>
              <a:ext uri="{FF2B5EF4-FFF2-40B4-BE49-F238E27FC236}">
                <a16:creationId xmlns:a16="http://schemas.microsoft.com/office/drawing/2014/main" id="{A17488DE-53EC-D506-AB88-20F18F9E5B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45</a:t>
            </a:fld>
            <a:endParaRPr lang="en-US" dirty="0"/>
          </a:p>
        </p:txBody>
      </p:sp>
      <p:sp>
        <p:nvSpPr>
          <p:cNvPr id="6" name="Google Shape;24;p12">
            <a:extLst>
              <a:ext uri="{FF2B5EF4-FFF2-40B4-BE49-F238E27FC236}">
                <a16:creationId xmlns:a16="http://schemas.microsoft.com/office/drawing/2014/main" id="{DD5FB939-F0A0-6AEE-B77E-D32DEF77287E}"/>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444378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8E4F7A-BCF1-2109-9123-B1192CA79898}"/>
              </a:ext>
            </a:extLst>
          </p:cNvPr>
          <p:cNvSpPr>
            <a:spLocks noGrp="1"/>
          </p:cNvSpPr>
          <p:nvPr>
            <p:ph type="body" idx="1"/>
          </p:nvPr>
        </p:nvSpPr>
        <p:spPr/>
        <p:txBody>
          <a:bodyPr/>
          <a:lstStyle/>
          <a:p>
            <a:r>
              <a:rPr lang="en-US" dirty="0"/>
              <a:t>Even after qualifying, scorers should continue to revisit the anchor sets and annotations, along with any other resources available in Understand Scoring, to recalibrate and remain tied to the achievement expectations established by the rubrics and the anchor paper exemplars.</a:t>
            </a:r>
          </a:p>
        </p:txBody>
      </p:sp>
      <p:sp>
        <p:nvSpPr>
          <p:cNvPr id="7" name="Title 1">
            <a:extLst>
              <a:ext uri="{FF2B5EF4-FFF2-40B4-BE49-F238E27FC236}">
                <a16:creationId xmlns:a16="http://schemas.microsoft.com/office/drawing/2014/main" id="{FBF87313-959C-24C1-4AB2-A28D7CEF0E09}"/>
              </a:ext>
            </a:extLst>
          </p:cNvPr>
          <p:cNvSpPr>
            <a:spLocks noGrp="1"/>
          </p:cNvSpPr>
          <p:nvPr>
            <p:ph type="title"/>
          </p:nvPr>
        </p:nvSpPr>
        <p:spPr>
          <a:xfrm>
            <a:off x="0" y="0"/>
            <a:ext cx="12192000" cy="1323975"/>
          </a:xfrm>
        </p:spPr>
        <p:txBody>
          <a:bodyPr>
            <a:normAutofit/>
          </a:bodyPr>
          <a:lstStyle/>
          <a:p>
            <a:r>
              <a:rPr lang="en-US" dirty="0"/>
              <a:t>Qualification: Local HS </a:t>
            </a:r>
            <a:r>
              <a:rPr lang="en-US" sz="2400" dirty="0"/>
              <a:t>(2 of 2)</a:t>
            </a:r>
            <a:endParaRPr lang="en-US" dirty="0"/>
          </a:p>
        </p:txBody>
      </p:sp>
      <p:sp>
        <p:nvSpPr>
          <p:cNvPr id="2" name="Slide Number Placeholder 1">
            <a:extLst>
              <a:ext uri="{FF2B5EF4-FFF2-40B4-BE49-F238E27FC236}">
                <a16:creationId xmlns:a16="http://schemas.microsoft.com/office/drawing/2014/main" id="{AB992082-A6D9-68E1-39D6-153CFFA870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dirty="0"/>
          </a:p>
        </p:txBody>
      </p:sp>
      <p:sp>
        <p:nvSpPr>
          <p:cNvPr id="3" name="Google Shape;24;p12">
            <a:extLst>
              <a:ext uri="{FF2B5EF4-FFF2-40B4-BE49-F238E27FC236}">
                <a16:creationId xmlns:a16="http://schemas.microsoft.com/office/drawing/2014/main" id="{61E65432-5CC9-C43E-0E4D-AFBAB4F2BA6D}"/>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77738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C6C1-F756-B19E-6120-851106A883F5}"/>
              </a:ext>
            </a:extLst>
          </p:cNvPr>
          <p:cNvSpPr>
            <a:spLocks noGrp="1"/>
          </p:cNvSpPr>
          <p:nvPr>
            <p:ph type="title"/>
          </p:nvPr>
        </p:nvSpPr>
        <p:spPr/>
        <p:txBody>
          <a:bodyPr/>
          <a:lstStyle/>
          <a:p>
            <a:r>
              <a:rPr lang="en-US" dirty="0"/>
              <a:t>Best Practice for Scoring </a:t>
            </a:r>
            <a:r>
              <a:rPr lang="en-US" sz="2400" dirty="0"/>
              <a:t>(1 of 3)</a:t>
            </a:r>
            <a:endParaRPr lang="en-US" dirty="0"/>
          </a:p>
        </p:txBody>
      </p:sp>
      <p:sp>
        <p:nvSpPr>
          <p:cNvPr id="3" name="Text Placeholder 2">
            <a:extLst>
              <a:ext uri="{FF2B5EF4-FFF2-40B4-BE49-F238E27FC236}">
                <a16:creationId xmlns:a16="http://schemas.microsoft.com/office/drawing/2014/main" id="{60C78240-448C-4A25-1408-917E79B85779}"/>
              </a:ext>
            </a:extLst>
          </p:cNvPr>
          <p:cNvSpPr>
            <a:spLocks noGrp="1"/>
          </p:cNvSpPr>
          <p:nvPr>
            <p:ph type="body" idx="1"/>
          </p:nvPr>
        </p:nvSpPr>
        <p:spPr/>
        <p:txBody>
          <a:bodyPr/>
          <a:lstStyle/>
          <a:p>
            <a:r>
              <a:rPr lang="en-US" dirty="0"/>
              <a:t>Scorers should read and understand:</a:t>
            </a:r>
          </a:p>
          <a:p>
            <a:pPr lvl="1"/>
            <a:r>
              <a:rPr lang="en-US" sz="2800" dirty="0"/>
              <a:t>All information provided in “Learn About Scoring.”</a:t>
            </a:r>
          </a:p>
          <a:p>
            <a:pPr lvl="1"/>
            <a:r>
              <a:rPr lang="en-US" sz="2800" dirty="0"/>
              <a:t>The scoring rubric for the Composing/Written Expression domain and each of the Composing/Written Expression anchor paper exemplars and annotations.</a:t>
            </a:r>
          </a:p>
          <a:p>
            <a:pPr lvl="1"/>
            <a:r>
              <a:rPr lang="en-US" sz="2800" dirty="0"/>
              <a:t>The scoring rubric for the Usage and Mechanics domain and each of the Usage and Mechanics anchor papers and annotations.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24087F9-83B9-7953-6BD5-1E40A59598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47</a:t>
            </a:fld>
            <a:endParaRPr lang="en-US" dirty="0"/>
          </a:p>
        </p:txBody>
      </p:sp>
      <p:sp>
        <p:nvSpPr>
          <p:cNvPr id="6" name="Google Shape;24;p12">
            <a:extLst>
              <a:ext uri="{FF2B5EF4-FFF2-40B4-BE49-F238E27FC236}">
                <a16:creationId xmlns:a16="http://schemas.microsoft.com/office/drawing/2014/main" id="{95643B88-A064-4BAF-5B62-98052668A352}"/>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656869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04347-D961-9797-3582-976A92336F52}"/>
              </a:ext>
            </a:extLst>
          </p:cNvPr>
          <p:cNvSpPr>
            <a:spLocks noGrp="1"/>
          </p:cNvSpPr>
          <p:nvPr>
            <p:ph type="body" idx="1"/>
          </p:nvPr>
        </p:nvSpPr>
        <p:spPr/>
        <p:txBody>
          <a:bodyPr/>
          <a:lstStyle/>
          <a:p>
            <a:r>
              <a:rPr lang="en-US" dirty="0"/>
              <a:t>It is best practice that all student papers for the local performance assessment are read by two readers, with the student’s score for each domain being the total of the score assigned by both readers.</a:t>
            </a:r>
          </a:p>
          <a:p>
            <a:r>
              <a:rPr lang="en-US" dirty="0"/>
              <a:t>Divisions should establish protocols for resolving non-adjacent scores. </a:t>
            </a:r>
          </a:p>
          <a:p>
            <a:pPr lvl="1"/>
            <a:r>
              <a:rPr lang="en-US" dirty="0"/>
              <a:t>It is recommended that a third qualified scorer rescore the domain on which scores are non-adjacent, with the highest two of the three scores accepted.</a:t>
            </a:r>
          </a:p>
        </p:txBody>
      </p:sp>
      <p:sp>
        <p:nvSpPr>
          <p:cNvPr id="7" name="Title 1">
            <a:extLst>
              <a:ext uri="{FF2B5EF4-FFF2-40B4-BE49-F238E27FC236}">
                <a16:creationId xmlns:a16="http://schemas.microsoft.com/office/drawing/2014/main" id="{FE483534-CCEC-644F-63B0-C78B62E3FD80}"/>
              </a:ext>
            </a:extLst>
          </p:cNvPr>
          <p:cNvSpPr>
            <a:spLocks noGrp="1"/>
          </p:cNvSpPr>
          <p:nvPr>
            <p:ph type="title"/>
          </p:nvPr>
        </p:nvSpPr>
        <p:spPr>
          <a:xfrm>
            <a:off x="0" y="0"/>
            <a:ext cx="12192000" cy="1323975"/>
          </a:xfrm>
        </p:spPr>
        <p:txBody>
          <a:bodyPr/>
          <a:lstStyle/>
          <a:p>
            <a:r>
              <a:rPr lang="en-US" dirty="0"/>
              <a:t>Best Practice for Scoring </a:t>
            </a:r>
            <a:r>
              <a:rPr lang="en-US" sz="2400" dirty="0"/>
              <a:t>(2 of 3)</a:t>
            </a:r>
            <a:endParaRPr lang="en-US" dirty="0"/>
          </a:p>
        </p:txBody>
      </p:sp>
      <p:sp>
        <p:nvSpPr>
          <p:cNvPr id="2" name="Slide Number Placeholder 1">
            <a:extLst>
              <a:ext uri="{FF2B5EF4-FFF2-40B4-BE49-F238E27FC236}">
                <a16:creationId xmlns:a16="http://schemas.microsoft.com/office/drawing/2014/main" id="{61C34CD7-7B69-EB20-78F7-C22825D704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48</a:t>
            </a:fld>
            <a:endParaRPr lang="en-US" dirty="0"/>
          </a:p>
        </p:txBody>
      </p:sp>
      <p:sp>
        <p:nvSpPr>
          <p:cNvPr id="3" name="Google Shape;24;p12">
            <a:extLst>
              <a:ext uri="{FF2B5EF4-FFF2-40B4-BE49-F238E27FC236}">
                <a16:creationId xmlns:a16="http://schemas.microsoft.com/office/drawing/2014/main" id="{C53E713E-7644-515D-1213-69860F29E22F}"/>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435582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A577-9317-DC32-7927-9516607585B3}"/>
              </a:ext>
            </a:extLst>
          </p:cNvPr>
          <p:cNvSpPr>
            <a:spLocks noGrp="1"/>
          </p:cNvSpPr>
          <p:nvPr>
            <p:ph type="title"/>
          </p:nvPr>
        </p:nvSpPr>
        <p:spPr/>
        <p:txBody>
          <a:bodyPr/>
          <a:lstStyle/>
          <a:p>
            <a:r>
              <a:rPr lang="en-US" dirty="0"/>
              <a:t>Best Practice for Scoring </a:t>
            </a:r>
            <a:r>
              <a:rPr lang="en-US" sz="2400" dirty="0"/>
              <a:t>(3 of 3)</a:t>
            </a:r>
            <a:endParaRPr lang="en-US" dirty="0"/>
          </a:p>
        </p:txBody>
      </p:sp>
      <p:sp>
        <p:nvSpPr>
          <p:cNvPr id="3" name="Text Placeholder 2">
            <a:extLst>
              <a:ext uri="{FF2B5EF4-FFF2-40B4-BE49-F238E27FC236}">
                <a16:creationId xmlns:a16="http://schemas.microsoft.com/office/drawing/2014/main" id="{816B236D-2A87-9473-3F8C-86080956E749}"/>
              </a:ext>
            </a:extLst>
          </p:cNvPr>
          <p:cNvSpPr>
            <a:spLocks noGrp="1"/>
          </p:cNvSpPr>
          <p:nvPr>
            <p:ph type="body" idx="1"/>
          </p:nvPr>
        </p:nvSpPr>
        <p:spPr/>
        <p:txBody>
          <a:bodyPr/>
          <a:lstStyle/>
          <a:p>
            <a:r>
              <a:rPr lang="en-US" dirty="0"/>
              <a:t>School divisions may choose how to train scorers for other local writing assessments that are not used as part of a collection used to verify credits in writing.</a:t>
            </a:r>
          </a:p>
          <a:p>
            <a:r>
              <a:rPr lang="en-US" dirty="0"/>
              <a:t>“Procedures for Training Scorers and Scoring,” provided as part of the Local HS section, describes processes and expectations that may be helpful.</a:t>
            </a:r>
          </a:p>
          <a:p>
            <a:pPr marL="50800" indent="0">
              <a:buNone/>
            </a:pPr>
            <a:endParaRPr lang="en-US" dirty="0"/>
          </a:p>
        </p:txBody>
      </p:sp>
      <p:sp>
        <p:nvSpPr>
          <p:cNvPr id="4" name="Slide Number Placeholder 3">
            <a:extLst>
              <a:ext uri="{FF2B5EF4-FFF2-40B4-BE49-F238E27FC236}">
                <a16:creationId xmlns:a16="http://schemas.microsoft.com/office/drawing/2014/main" id="{6259398D-9A38-4C74-813B-B1749AF527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49</a:t>
            </a:fld>
            <a:endParaRPr lang="en-US" dirty="0"/>
          </a:p>
        </p:txBody>
      </p:sp>
      <p:sp>
        <p:nvSpPr>
          <p:cNvPr id="6" name="Google Shape;24;p12">
            <a:extLst>
              <a:ext uri="{FF2B5EF4-FFF2-40B4-BE49-F238E27FC236}">
                <a16:creationId xmlns:a16="http://schemas.microsoft.com/office/drawing/2014/main" id="{C88DB75B-E7AA-1A0F-6F5C-6A02742C3D5C}"/>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34287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FD1A-FCB7-B5CB-FFFF-E365D17B722E}"/>
              </a:ext>
            </a:extLst>
          </p:cNvPr>
          <p:cNvSpPr>
            <a:spLocks noGrp="1"/>
          </p:cNvSpPr>
          <p:nvPr>
            <p:ph type="title"/>
          </p:nvPr>
        </p:nvSpPr>
        <p:spPr/>
        <p:txBody>
          <a:bodyPr/>
          <a:lstStyle/>
          <a:p>
            <a:r>
              <a:rPr lang="en-US" dirty="0"/>
              <a:t>What is Understand Scoring?</a:t>
            </a:r>
          </a:p>
        </p:txBody>
      </p:sp>
      <p:sp>
        <p:nvSpPr>
          <p:cNvPr id="3" name="Text Placeholder 2">
            <a:extLst>
              <a:ext uri="{FF2B5EF4-FFF2-40B4-BE49-F238E27FC236}">
                <a16:creationId xmlns:a16="http://schemas.microsoft.com/office/drawing/2014/main" id="{02F9E9EB-4AC7-6854-D823-80FEB149CF3A}"/>
              </a:ext>
            </a:extLst>
          </p:cNvPr>
          <p:cNvSpPr>
            <a:spLocks noGrp="1"/>
          </p:cNvSpPr>
          <p:nvPr>
            <p:ph type="body" idx="1"/>
          </p:nvPr>
        </p:nvSpPr>
        <p:spPr/>
        <p:txBody>
          <a:bodyPr>
            <a:normAutofit fontScale="92500" lnSpcReduction="10000"/>
          </a:bodyPr>
          <a:lstStyle/>
          <a:p>
            <a:r>
              <a:rPr lang="en-US" dirty="0"/>
              <a:t>Understand Scoring is an online application hosted by the Virginia Department of Education (VDOE) and Pearson.</a:t>
            </a:r>
          </a:p>
          <a:p>
            <a:r>
              <a:rPr lang="en-US" dirty="0"/>
              <a:t>Understand Scoring was originally created to provide additional information about scoring the short paper component of the Grade 5, Grade 8, and End-of-Course (EOC) Writing Standards of Learning (SOL) assessments.</a:t>
            </a:r>
          </a:p>
          <a:p>
            <a:r>
              <a:rPr lang="en-US" dirty="0"/>
              <a:t>The most recent changes to the application support implementation of the Integrated Reading and Writing (IRW) component of the Grade 5, Grade 8, and EOC Reading SOL assessments</a:t>
            </a:r>
          </a:p>
          <a:p>
            <a:r>
              <a:rPr lang="en-US" dirty="0"/>
              <a:t>Each time Virginia’s writing assessments have changed, the resources and supports within Understand Scoring have been updated to reflect those changes.</a:t>
            </a:r>
          </a:p>
        </p:txBody>
      </p:sp>
      <p:sp>
        <p:nvSpPr>
          <p:cNvPr id="4" name="Slide Number Placeholder 3">
            <a:extLst>
              <a:ext uri="{FF2B5EF4-FFF2-40B4-BE49-F238E27FC236}">
                <a16:creationId xmlns:a16="http://schemas.microsoft.com/office/drawing/2014/main" id="{84BD6704-494A-344D-CEE1-11672AD0D7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
        <p:nvSpPr>
          <p:cNvPr id="7" name="Google Shape;24;p12">
            <a:extLst>
              <a:ext uri="{FF2B5EF4-FFF2-40B4-BE49-F238E27FC236}">
                <a16:creationId xmlns:a16="http://schemas.microsoft.com/office/drawing/2014/main" id="{49F10141-9E01-583C-85FD-2E721D838F3C}"/>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930458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0499-296D-686B-E7F2-22BD75CDDD82}"/>
              </a:ext>
            </a:extLst>
          </p:cNvPr>
          <p:cNvSpPr>
            <a:spLocks noGrp="1"/>
          </p:cNvSpPr>
          <p:nvPr>
            <p:ph type="title"/>
          </p:nvPr>
        </p:nvSpPr>
        <p:spPr/>
        <p:txBody>
          <a:bodyPr/>
          <a:lstStyle/>
          <a:p>
            <a:r>
              <a:rPr lang="en-US" dirty="0"/>
              <a:t>Questions About Scoring </a:t>
            </a:r>
            <a:r>
              <a:rPr lang="en-US" sz="2400" dirty="0"/>
              <a:t>(1 of 2)</a:t>
            </a:r>
            <a:endParaRPr lang="en-US" dirty="0"/>
          </a:p>
        </p:txBody>
      </p:sp>
      <p:sp>
        <p:nvSpPr>
          <p:cNvPr id="3" name="Text Placeholder 2">
            <a:extLst>
              <a:ext uri="{FF2B5EF4-FFF2-40B4-BE49-F238E27FC236}">
                <a16:creationId xmlns:a16="http://schemas.microsoft.com/office/drawing/2014/main" id="{5F650D8A-076E-F35F-36E4-5D719EE06A03}"/>
              </a:ext>
            </a:extLst>
          </p:cNvPr>
          <p:cNvSpPr>
            <a:spLocks noGrp="1"/>
          </p:cNvSpPr>
          <p:nvPr>
            <p:ph type="body" idx="1"/>
          </p:nvPr>
        </p:nvSpPr>
        <p:spPr>
          <a:xfrm>
            <a:off x="838200" y="1458930"/>
            <a:ext cx="10515600" cy="4718033"/>
          </a:xfrm>
        </p:spPr>
        <p:txBody>
          <a:bodyPr numCol="1">
            <a:normAutofit fontScale="92500" lnSpcReduction="10000"/>
          </a:bodyPr>
          <a:lstStyle/>
          <a:p>
            <a:r>
              <a:rPr lang="en-US" sz="3000" dirty="0"/>
              <a:t>Should a writing sample lose a point if:</a:t>
            </a:r>
          </a:p>
          <a:p>
            <a:pPr lvl="1"/>
            <a:r>
              <a:rPr lang="en-US" sz="2900" dirty="0"/>
              <a:t>It includes a digression?</a:t>
            </a:r>
          </a:p>
          <a:p>
            <a:pPr lvl="1"/>
            <a:r>
              <a:rPr lang="en-US" sz="2900" dirty="0"/>
              <a:t>It does not have five paragraphs?</a:t>
            </a:r>
          </a:p>
          <a:p>
            <a:pPr lvl="1"/>
            <a:r>
              <a:rPr lang="en-US" sz="2900" dirty="0"/>
              <a:t>There is no counterclaim?</a:t>
            </a:r>
          </a:p>
          <a:p>
            <a:pPr marL="512064" indent="-457200">
              <a:lnSpc>
                <a:spcPct val="110000"/>
              </a:lnSpc>
            </a:pPr>
            <a:r>
              <a:rPr lang="en-US" sz="3000" dirty="0"/>
              <a:t>No. The score should reflect the reader’s </a:t>
            </a:r>
            <a:r>
              <a:rPr lang="en-US" sz="3000" b="1" dirty="0"/>
              <a:t>overall impression, based on the rubric</a:t>
            </a:r>
            <a:r>
              <a:rPr lang="en-US" sz="3000" dirty="0"/>
              <a:t>.</a:t>
            </a:r>
          </a:p>
          <a:p>
            <a:pPr lvl="1" indent="-402336">
              <a:lnSpc>
                <a:spcPct val="110000"/>
              </a:lnSpc>
            </a:pPr>
            <a:r>
              <a:rPr lang="en-US" sz="2900" dirty="0"/>
              <a:t>The rubric, even for score point 4, states “few, if any, digressions.”</a:t>
            </a:r>
          </a:p>
          <a:p>
            <a:pPr lvl="1" indent="-402336">
              <a:lnSpc>
                <a:spcPct val="110000"/>
              </a:lnSpc>
            </a:pPr>
            <a:r>
              <a:rPr lang="en-US" sz="2900" dirty="0"/>
              <a:t>The rubric does not mention formulaic writing.</a:t>
            </a:r>
          </a:p>
          <a:p>
            <a:pPr lvl="1" indent="-402336">
              <a:lnSpc>
                <a:spcPct val="110000"/>
              </a:lnSpc>
            </a:pPr>
            <a:r>
              <a:rPr lang="en-US" sz="2900" dirty="0"/>
              <a:t>The rubric states that a paper earning a score point 4 “addresses counterclaims, </a:t>
            </a:r>
            <a:r>
              <a:rPr lang="en-US" sz="2900" b="1" dirty="0"/>
              <a:t>when appropriate</a:t>
            </a:r>
            <a:r>
              <a:rPr lang="en-US" sz="2900" dirty="0"/>
              <a:t> for the mode of writing.”</a:t>
            </a:r>
          </a:p>
          <a:p>
            <a:endParaRPr lang="en-US" dirty="0"/>
          </a:p>
        </p:txBody>
      </p:sp>
      <p:sp>
        <p:nvSpPr>
          <p:cNvPr id="4" name="Slide Number Placeholder 3">
            <a:extLst>
              <a:ext uri="{FF2B5EF4-FFF2-40B4-BE49-F238E27FC236}">
                <a16:creationId xmlns:a16="http://schemas.microsoft.com/office/drawing/2014/main" id="{60769879-3575-1CBF-3D90-C9D7FEA3E4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50</a:t>
            </a:fld>
            <a:endParaRPr lang="en-US" dirty="0"/>
          </a:p>
        </p:txBody>
      </p:sp>
      <p:sp>
        <p:nvSpPr>
          <p:cNvPr id="6" name="Google Shape;24;p12">
            <a:extLst>
              <a:ext uri="{FF2B5EF4-FFF2-40B4-BE49-F238E27FC236}">
                <a16:creationId xmlns:a16="http://schemas.microsoft.com/office/drawing/2014/main" id="{23590599-28A9-2394-E012-9E8CD4AC98C7}"/>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473595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44F23-5F82-3CE3-6B7B-E6A23B104306}"/>
              </a:ext>
            </a:extLst>
          </p:cNvPr>
          <p:cNvSpPr>
            <a:spLocks noGrp="1"/>
          </p:cNvSpPr>
          <p:nvPr>
            <p:ph type="body" idx="1"/>
          </p:nvPr>
        </p:nvSpPr>
        <p:spPr/>
        <p:txBody>
          <a:bodyPr numCol="1">
            <a:normAutofit/>
          </a:bodyPr>
          <a:lstStyle/>
          <a:p>
            <a:r>
              <a:rPr lang="en-US" dirty="0">
                <a:solidFill>
                  <a:srgbClr val="000000"/>
                </a:solidFill>
              </a:rPr>
              <a:t>Should a writing sample gain a point if:</a:t>
            </a:r>
          </a:p>
          <a:p>
            <a:pPr lvl="1"/>
            <a:r>
              <a:rPr lang="en-US" sz="2800" dirty="0">
                <a:solidFill>
                  <a:srgbClr val="000000"/>
                </a:solidFill>
              </a:rPr>
              <a:t>There are quotation marks, one question mark, and one exclamation point, regardless of appropriate use?</a:t>
            </a:r>
          </a:p>
          <a:p>
            <a:pPr lvl="1"/>
            <a:r>
              <a:rPr lang="en-US" sz="2800" dirty="0">
                <a:solidFill>
                  <a:srgbClr val="000000"/>
                </a:solidFill>
              </a:rPr>
              <a:t>There are five paragraphs?</a:t>
            </a:r>
          </a:p>
          <a:p>
            <a:pPr marL="508000" indent="-457200"/>
            <a:r>
              <a:rPr lang="en-US" dirty="0">
                <a:solidFill>
                  <a:srgbClr val="000000"/>
                </a:solidFill>
              </a:rPr>
              <a:t>No. The score should reflect the reader’s </a:t>
            </a:r>
            <a:r>
              <a:rPr lang="en-US" b="1" dirty="0">
                <a:solidFill>
                  <a:srgbClr val="000000"/>
                </a:solidFill>
              </a:rPr>
              <a:t>overall impression, based on the rubric</a:t>
            </a:r>
            <a:r>
              <a:rPr lang="en-US" dirty="0">
                <a:solidFill>
                  <a:srgbClr val="000000"/>
                </a:solidFill>
              </a:rPr>
              <a:t>.</a:t>
            </a:r>
          </a:p>
          <a:p>
            <a:pPr marL="965200" lvl="1" indent="-457200">
              <a:buSzPct val="64000"/>
              <a:buFont typeface="Courier New" panose="02070309020205020404" pitchFamily="49" charset="0"/>
              <a:buChar char="o"/>
            </a:pPr>
            <a:r>
              <a:rPr lang="en-US" sz="2800" dirty="0">
                <a:solidFill>
                  <a:srgbClr val="000000"/>
                </a:solidFill>
              </a:rPr>
              <a:t>The rubric does not mention tallying the variety of punctuation marks to award a higher score.</a:t>
            </a:r>
          </a:p>
          <a:p>
            <a:pPr marL="965200" lvl="1" indent="-457200">
              <a:buSzPct val="64000"/>
              <a:buFont typeface="Courier New" panose="02070309020205020404" pitchFamily="49" charset="0"/>
              <a:buChar char="o"/>
            </a:pPr>
            <a:r>
              <a:rPr lang="en-US" sz="2800" dirty="0">
                <a:solidFill>
                  <a:srgbClr val="000000"/>
                </a:solidFill>
              </a:rPr>
              <a:t>The rubric does not mention formulaic writing.</a:t>
            </a:r>
          </a:p>
        </p:txBody>
      </p:sp>
      <p:sp>
        <p:nvSpPr>
          <p:cNvPr id="4" name="Slide Number Placeholder 3">
            <a:extLst>
              <a:ext uri="{FF2B5EF4-FFF2-40B4-BE49-F238E27FC236}">
                <a16:creationId xmlns:a16="http://schemas.microsoft.com/office/drawing/2014/main" id="{90BBBE47-AAF9-4E2E-722E-D07973936D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51</a:t>
            </a:fld>
            <a:endParaRPr lang="en-US" dirty="0"/>
          </a:p>
        </p:txBody>
      </p:sp>
      <p:sp>
        <p:nvSpPr>
          <p:cNvPr id="6" name="Title 1">
            <a:extLst>
              <a:ext uri="{FF2B5EF4-FFF2-40B4-BE49-F238E27FC236}">
                <a16:creationId xmlns:a16="http://schemas.microsoft.com/office/drawing/2014/main" id="{C49047F0-93E1-347D-BF71-5EBABBDD6D4A}"/>
              </a:ext>
            </a:extLst>
          </p:cNvPr>
          <p:cNvSpPr>
            <a:spLocks noGrp="1"/>
          </p:cNvSpPr>
          <p:nvPr>
            <p:ph type="title"/>
          </p:nvPr>
        </p:nvSpPr>
        <p:spPr>
          <a:xfrm>
            <a:off x="0" y="0"/>
            <a:ext cx="12192000" cy="1323975"/>
          </a:xfrm>
        </p:spPr>
        <p:txBody>
          <a:bodyPr/>
          <a:lstStyle/>
          <a:p>
            <a:r>
              <a:rPr lang="en-US" dirty="0"/>
              <a:t>Questions About Scoring </a:t>
            </a:r>
            <a:r>
              <a:rPr lang="en-US" sz="2400" dirty="0"/>
              <a:t>(2 of 2)</a:t>
            </a:r>
            <a:endParaRPr lang="en-US" dirty="0"/>
          </a:p>
        </p:txBody>
      </p:sp>
      <p:sp>
        <p:nvSpPr>
          <p:cNvPr id="2" name="Google Shape;24;p12">
            <a:extLst>
              <a:ext uri="{FF2B5EF4-FFF2-40B4-BE49-F238E27FC236}">
                <a16:creationId xmlns:a16="http://schemas.microsoft.com/office/drawing/2014/main" id="{6D73E39E-C5CC-3161-E23E-EB2ABD681134}"/>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177591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FB73AA-6831-F783-E394-666BE48E9A2B}"/>
              </a:ext>
            </a:extLst>
          </p:cNvPr>
          <p:cNvSpPr>
            <a:spLocks noGrp="1"/>
          </p:cNvSpPr>
          <p:nvPr>
            <p:ph type="title"/>
          </p:nvPr>
        </p:nvSpPr>
        <p:spPr/>
        <p:txBody>
          <a:bodyPr/>
          <a:lstStyle/>
          <a:p>
            <a:r>
              <a:rPr lang="en-US" dirty="0"/>
              <a:t>Preferences versus Rubrics</a:t>
            </a:r>
          </a:p>
        </p:txBody>
      </p:sp>
      <p:sp>
        <p:nvSpPr>
          <p:cNvPr id="8" name="Text Placeholder 7">
            <a:extLst>
              <a:ext uri="{FF2B5EF4-FFF2-40B4-BE49-F238E27FC236}">
                <a16:creationId xmlns:a16="http://schemas.microsoft.com/office/drawing/2014/main" id="{86703FA8-D7A4-429B-7F36-DFCE039C61F3}"/>
              </a:ext>
            </a:extLst>
          </p:cNvPr>
          <p:cNvSpPr>
            <a:spLocks noGrp="1"/>
          </p:cNvSpPr>
          <p:nvPr>
            <p:ph type="body" idx="1"/>
          </p:nvPr>
        </p:nvSpPr>
        <p:spPr/>
        <p:txBody>
          <a:bodyPr/>
          <a:lstStyle/>
          <a:p>
            <a:r>
              <a:rPr lang="en-US" dirty="0"/>
              <a:t>Papers must be scored holistically for each domain, not graded. An educator’s classroom preferences and rules for writing, if not included in the Virginia writing rubrics, are not features to score.</a:t>
            </a:r>
          </a:p>
          <a:p>
            <a:r>
              <a:rPr lang="en-US" dirty="0"/>
              <a:t>Example: “ Contains </a:t>
            </a:r>
            <a:r>
              <a:rPr lang="en-US" b="1" dirty="0"/>
              <a:t>specific word choice</a:t>
            </a:r>
            <a:r>
              <a:rPr lang="en-US" dirty="0"/>
              <a:t>, descriptive language, and purposeful information, enhancing the writer’s voice and </a:t>
            </a:r>
            <a:r>
              <a:rPr lang="en-US" b="1" dirty="0"/>
              <a:t>creating a tone appropriate </a:t>
            </a:r>
            <a:r>
              <a:rPr lang="en-US" dirty="0"/>
              <a:t>for the intended audience.”</a:t>
            </a:r>
          </a:p>
          <a:p>
            <a:pPr lvl="1"/>
            <a:r>
              <a:rPr lang="en-US" sz="2800" dirty="0"/>
              <a:t>The rubric does not say “No second-person pronouns.”</a:t>
            </a:r>
          </a:p>
        </p:txBody>
      </p:sp>
      <p:sp>
        <p:nvSpPr>
          <p:cNvPr id="7" name="Slide Number Placeholder 6">
            <a:extLst>
              <a:ext uri="{FF2B5EF4-FFF2-40B4-BE49-F238E27FC236}">
                <a16:creationId xmlns:a16="http://schemas.microsoft.com/office/drawing/2014/main" id="{BCC00E67-E408-BEFC-2A94-62FB990E250B}"/>
              </a:ext>
            </a:extLst>
          </p:cNvPr>
          <p:cNvSpPr>
            <a:spLocks noGrp="1"/>
          </p:cNvSpPr>
          <p:nvPr>
            <p:ph type="sldNum" idx="12"/>
          </p:nvPr>
        </p:nvSpPr>
        <p:spPr/>
        <p:txBody>
          <a:bodyPr/>
          <a:lstStyle/>
          <a:p>
            <a:pPr lvl="0"/>
            <a:fld id="{00000000-1234-1234-1234-123412341234}" type="slidenum">
              <a:rPr lang="en-US" smtClean="0"/>
              <a:pPr lvl="0"/>
              <a:t>52</a:t>
            </a:fld>
            <a:endParaRPr lang="en-US" dirty="0"/>
          </a:p>
        </p:txBody>
      </p:sp>
      <p:sp>
        <p:nvSpPr>
          <p:cNvPr id="2" name="Google Shape;24;p12">
            <a:extLst>
              <a:ext uri="{FF2B5EF4-FFF2-40B4-BE49-F238E27FC236}">
                <a16:creationId xmlns:a16="http://schemas.microsoft.com/office/drawing/2014/main" id="{B25BEB59-FA91-0840-C8EC-02254C949CE1}"/>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713843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F267-5E20-DD74-883A-8229794E01E9}"/>
              </a:ext>
            </a:extLst>
          </p:cNvPr>
          <p:cNvSpPr>
            <a:spLocks noGrp="1"/>
          </p:cNvSpPr>
          <p:nvPr>
            <p:ph type="title"/>
          </p:nvPr>
        </p:nvSpPr>
        <p:spPr/>
        <p:txBody>
          <a:bodyPr>
            <a:normAutofit/>
          </a:bodyPr>
          <a:lstStyle/>
          <a:p>
            <a:r>
              <a:rPr lang="en-US" dirty="0"/>
              <a:t>The Range Within Each Score Point</a:t>
            </a:r>
          </a:p>
        </p:txBody>
      </p:sp>
      <p:sp>
        <p:nvSpPr>
          <p:cNvPr id="3" name="Text Placeholder 2">
            <a:extLst>
              <a:ext uri="{FF2B5EF4-FFF2-40B4-BE49-F238E27FC236}">
                <a16:creationId xmlns:a16="http://schemas.microsoft.com/office/drawing/2014/main" id="{42351CDB-4B4A-7D6C-5C6A-3BBAA77A0961}"/>
              </a:ext>
            </a:extLst>
          </p:cNvPr>
          <p:cNvSpPr>
            <a:spLocks noGrp="1"/>
          </p:cNvSpPr>
          <p:nvPr>
            <p:ph type="body" idx="1"/>
          </p:nvPr>
        </p:nvSpPr>
        <p:spPr/>
        <p:txBody>
          <a:bodyPr/>
          <a:lstStyle/>
          <a:p>
            <a:r>
              <a:rPr lang="en-US" dirty="0"/>
              <a:t>It is important for local scorers to understand the criteria used in assigning a score and not to expect that papers at a certain score point will always look the same or have the same attributes.</a:t>
            </a:r>
          </a:p>
          <a:p>
            <a:r>
              <a:rPr lang="en-US" b="1" dirty="0"/>
              <a:t>Papers receiving the same score point may look very different from each other.</a:t>
            </a:r>
          </a:p>
          <a:p>
            <a:r>
              <a:rPr lang="en-US" dirty="0"/>
              <a:t>Within each score point, a range of papers representing the lower, middle, and upper ends will be evident, as it is in any scoring.</a:t>
            </a:r>
          </a:p>
        </p:txBody>
      </p:sp>
      <p:sp>
        <p:nvSpPr>
          <p:cNvPr id="4" name="Slide Number Placeholder 3">
            <a:extLst>
              <a:ext uri="{FF2B5EF4-FFF2-40B4-BE49-F238E27FC236}">
                <a16:creationId xmlns:a16="http://schemas.microsoft.com/office/drawing/2014/main" id="{904FEA12-378D-7578-1815-AA96E8113C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dirty="0"/>
          </a:p>
        </p:txBody>
      </p:sp>
      <p:sp>
        <p:nvSpPr>
          <p:cNvPr id="6" name="Google Shape;24;p12">
            <a:extLst>
              <a:ext uri="{FF2B5EF4-FFF2-40B4-BE49-F238E27FC236}">
                <a16:creationId xmlns:a16="http://schemas.microsoft.com/office/drawing/2014/main" id="{A2B7BD35-C21B-4F08-B82B-58AC2AF4E91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774383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DFFC-64C8-0F78-E0A6-0E8DA695E742}"/>
              </a:ext>
            </a:extLst>
          </p:cNvPr>
          <p:cNvSpPr>
            <a:spLocks noGrp="1"/>
          </p:cNvSpPr>
          <p:nvPr>
            <p:ph type="title"/>
          </p:nvPr>
        </p:nvSpPr>
        <p:spPr>
          <a:xfrm>
            <a:off x="-1" y="0"/>
            <a:ext cx="12192001" cy="1323975"/>
          </a:xfrm>
        </p:spPr>
        <p:txBody>
          <a:bodyPr>
            <a:normAutofit/>
          </a:bodyPr>
          <a:lstStyle/>
          <a:p>
            <a:r>
              <a:rPr lang="en-US" dirty="0"/>
              <a:t>Using Rubrics and Anchor Papers</a:t>
            </a:r>
          </a:p>
        </p:txBody>
      </p:sp>
      <p:sp>
        <p:nvSpPr>
          <p:cNvPr id="3" name="Text Placeholder 2">
            <a:extLst>
              <a:ext uri="{FF2B5EF4-FFF2-40B4-BE49-F238E27FC236}">
                <a16:creationId xmlns:a16="http://schemas.microsoft.com/office/drawing/2014/main" id="{EE2ADC74-0D70-6923-3591-C21CEB3E8B03}"/>
              </a:ext>
            </a:extLst>
          </p:cNvPr>
          <p:cNvSpPr>
            <a:spLocks noGrp="1"/>
          </p:cNvSpPr>
          <p:nvPr>
            <p:ph type="body" idx="1"/>
          </p:nvPr>
        </p:nvSpPr>
        <p:spPr/>
        <p:txBody>
          <a:bodyPr/>
          <a:lstStyle/>
          <a:p>
            <a:r>
              <a:rPr lang="en-US" dirty="0"/>
              <a:t>Generally, rubrics for writing assessments are fairly generic and provide the general description of a score point, while anchor papers provide examples of student writing that illustrate the rubric descriptions.</a:t>
            </a:r>
          </a:p>
          <a:p>
            <a:r>
              <a:rPr lang="en-US" dirty="0"/>
              <a:t>It is only in conjunction with anchor papers that the criteria at each score point of the rubric begin to be clarified.</a:t>
            </a:r>
          </a:p>
        </p:txBody>
      </p:sp>
      <p:sp>
        <p:nvSpPr>
          <p:cNvPr id="4" name="Slide Number Placeholder 3">
            <a:extLst>
              <a:ext uri="{FF2B5EF4-FFF2-40B4-BE49-F238E27FC236}">
                <a16:creationId xmlns:a16="http://schemas.microsoft.com/office/drawing/2014/main" id="{61D4D07F-5EF2-3BB5-E300-5526C436DD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54</a:t>
            </a:fld>
            <a:endParaRPr lang="en-US" dirty="0"/>
          </a:p>
        </p:txBody>
      </p:sp>
      <p:sp>
        <p:nvSpPr>
          <p:cNvPr id="6" name="Google Shape;24;p12">
            <a:extLst>
              <a:ext uri="{FF2B5EF4-FFF2-40B4-BE49-F238E27FC236}">
                <a16:creationId xmlns:a16="http://schemas.microsoft.com/office/drawing/2014/main" id="{04802DDD-EB37-A4E5-D0EB-5F69C961052E}"/>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639297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DF268-C4F2-9A66-CA6A-A4B2C8FAA209}"/>
              </a:ext>
            </a:extLst>
          </p:cNvPr>
          <p:cNvSpPr>
            <a:spLocks noGrp="1"/>
          </p:cNvSpPr>
          <p:nvPr>
            <p:ph type="title"/>
          </p:nvPr>
        </p:nvSpPr>
        <p:spPr/>
        <p:txBody>
          <a:bodyPr/>
          <a:lstStyle/>
          <a:p>
            <a:r>
              <a:rPr lang="en-US" dirty="0"/>
              <a:t>Reviewing Anchors to Recalibrate</a:t>
            </a:r>
          </a:p>
        </p:txBody>
      </p:sp>
      <p:sp>
        <p:nvSpPr>
          <p:cNvPr id="6" name="Text Placeholder 5">
            <a:extLst>
              <a:ext uri="{FF2B5EF4-FFF2-40B4-BE49-F238E27FC236}">
                <a16:creationId xmlns:a16="http://schemas.microsoft.com/office/drawing/2014/main" id="{883AA5CF-6DB5-7EFF-24FD-A9F522EE70D3}"/>
              </a:ext>
            </a:extLst>
          </p:cNvPr>
          <p:cNvSpPr>
            <a:spLocks noGrp="1"/>
          </p:cNvSpPr>
          <p:nvPr>
            <p:ph type="body" idx="1"/>
          </p:nvPr>
        </p:nvSpPr>
        <p:spPr/>
        <p:txBody>
          <a:bodyPr/>
          <a:lstStyle/>
          <a:p>
            <a:r>
              <a:rPr lang="en-US" dirty="0"/>
              <a:t>As a reminder, revisiting anchor paper exemplars, even after successfully completing verification set(s) or qualifying to become a scorer, helps ensure that the scorer remains tied to the performance expectations in each domain.</a:t>
            </a:r>
          </a:p>
          <a:p>
            <a:r>
              <a:rPr lang="en-US" dirty="0"/>
              <a:t>Reviewing the exemplars before beginning a new scoring session is best practice.</a:t>
            </a:r>
          </a:p>
          <a:p>
            <a:r>
              <a:rPr lang="en-US" dirty="0"/>
              <a:t>Divisions may also choose to include time within the scoring session to revisit anchors to further ensure validity in applying scores. </a:t>
            </a:r>
          </a:p>
        </p:txBody>
      </p:sp>
      <p:sp>
        <p:nvSpPr>
          <p:cNvPr id="2" name="Slide Number Placeholder 1">
            <a:extLst>
              <a:ext uri="{FF2B5EF4-FFF2-40B4-BE49-F238E27FC236}">
                <a16:creationId xmlns:a16="http://schemas.microsoft.com/office/drawing/2014/main" id="{C46FAFAA-AA90-54BE-C9B7-A211359845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dirty="0"/>
          </a:p>
        </p:txBody>
      </p:sp>
      <p:sp>
        <p:nvSpPr>
          <p:cNvPr id="3" name="Google Shape;24;p12">
            <a:extLst>
              <a:ext uri="{FF2B5EF4-FFF2-40B4-BE49-F238E27FC236}">
                <a16:creationId xmlns:a16="http://schemas.microsoft.com/office/drawing/2014/main" id="{6AB59724-0F15-787A-D255-A0D4530F306B}"/>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58653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0CFBAD-168F-D6D4-76C3-A63C510F46D2}"/>
              </a:ext>
            </a:extLst>
          </p:cNvPr>
          <p:cNvSpPr>
            <a:spLocks noGrp="1"/>
          </p:cNvSpPr>
          <p:nvPr>
            <p:ph type="title"/>
          </p:nvPr>
        </p:nvSpPr>
        <p:spPr/>
        <p:txBody>
          <a:bodyPr/>
          <a:lstStyle/>
          <a:p>
            <a:r>
              <a:rPr lang="en-US" dirty="0"/>
              <a:t>Scoring Protocols </a:t>
            </a:r>
            <a:r>
              <a:rPr lang="en-US" sz="2400" dirty="0"/>
              <a:t>(1 of 2)</a:t>
            </a:r>
            <a:endParaRPr lang="en-US" dirty="0"/>
          </a:p>
        </p:txBody>
      </p:sp>
      <p:sp>
        <p:nvSpPr>
          <p:cNvPr id="6" name="Text Placeholder 5">
            <a:extLst>
              <a:ext uri="{FF2B5EF4-FFF2-40B4-BE49-F238E27FC236}">
                <a16:creationId xmlns:a16="http://schemas.microsoft.com/office/drawing/2014/main" id="{ED831AFD-FB07-B573-EABD-094863A3ED00}"/>
              </a:ext>
            </a:extLst>
          </p:cNvPr>
          <p:cNvSpPr>
            <a:spLocks noGrp="1"/>
          </p:cNvSpPr>
          <p:nvPr>
            <p:ph type="body" idx="1"/>
          </p:nvPr>
        </p:nvSpPr>
        <p:spPr/>
        <p:txBody>
          <a:bodyPr/>
          <a:lstStyle/>
          <a:p>
            <a:r>
              <a:rPr lang="en-US" dirty="0"/>
              <a:t>Divisions are encouraged to develop scoring protocols that include:</a:t>
            </a:r>
          </a:p>
          <a:p>
            <a:pPr lvl="1"/>
            <a:r>
              <a:rPr lang="en-US" sz="2800" dirty="0"/>
              <a:t>How to resolve non-adjacent scores.</a:t>
            </a:r>
          </a:p>
          <a:p>
            <a:pPr lvl="1"/>
            <a:r>
              <a:rPr lang="en-US" sz="2800" dirty="0"/>
              <a:t>When and how often training will occur.</a:t>
            </a:r>
          </a:p>
          <a:p>
            <a:pPr lvl="1"/>
            <a:r>
              <a:rPr lang="en-US" sz="2800" dirty="0"/>
              <a:t>When and how often calibration of scorers will occur.</a:t>
            </a:r>
          </a:p>
          <a:p>
            <a:pPr lvl="1"/>
            <a:r>
              <a:rPr lang="en-US" sz="2800" dirty="0"/>
              <a:t>When and how often local tasks will be administered and scored.</a:t>
            </a:r>
          </a:p>
          <a:p>
            <a:pPr lvl="1"/>
            <a:endParaRPr lang="en-US" dirty="0"/>
          </a:p>
        </p:txBody>
      </p:sp>
      <p:sp>
        <p:nvSpPr>
          <p:cNvPr id="2" name="Slide Number Placeholder 1">
            <a:extLst>
              <a:ext uri="{FF2B5EF4-FFF2-40B4-BE49-F238E27FC236}">
                <a16:creationId xmlns:a16="http://schemas.microsoft.com/office/drawing/2014/main" id="{45F1D89D-1552-3CBE-C193-A520856D50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56</a:t>
            </a:fld>
            <a:endParaRPr lang="en-US" dirty="0"/>
          </a:p>
        </p:txBody>
      </p:sp>
      <p:sp>
        <p:nvSpPr>
          <p:cNvPr id="3" name="Google Shape;24;p12">
            <a:extLst>
              <a:ext uri="{FF2B5EF4-FFF2-40B4-BE49-F238E27FC236}">
                <a16:creationId xmlns:a16="http://schemas.microsoft.com/office/drawing/2014/main" id="{ED2CEB42-8DDE-FD75-B2AD-724981124D01}"/>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6556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6B6DA99-A99F-F7F9-7DD3-A5DF1C2EB163}"/>
              </a:ext>
            </a:extLst>
          </p:cNvPr>
          <p:cNvSpPr>
            <a:spLocks noGrp="1"/>
          </p:cNvSpPr>
          <p:nvPr>
            <p:ph type="body" idx="1"/>
          </p:nvPr>
        </p:nvSpPr>
        <p:spPr/>
        <p:txBody>
          <a:bodyPr/>
          <a:lstStyle/>
          <a:p>
            <a:r>
              <a:rPr lang="en-US" dirty="0"/>
              <a:t>It is best practice to:</a:t>
            </a:r>
          </a:p>
          <a:p>
            <a:pPr lvl="1"/>
            <a:r>
              <a:rPr lang="en-US" sz="2800" dirty="0"/>
              <a:t>Incorporate quality control activities throughout a scoring window;</a:t>
            </a:r>
          </a:p>
          <a:p>
            <a:pPr lvl="1"/>
            <a:r>
              <a:rPr lang="en-US" sz="2800" dirty="0"/>
              <a:t>Train (and qualify) scorers at a time near the first scoring window; and</a:t>
            </a:r>
          </a:p>
          <a:p>
            <a:pPr lvl="1"/>
            <a:r>
              <a:rPr lang="en-US" sz="2800" dirty="0"/>
              <a:t>Include a way to recalibrate and/or requalify scorers immediately before scoring student samples or during an extended scoring window.</a:t>
            </a:r>
          </a:p>
        </p:txBody>
      </p:sp>
      <p:sp>
        <p:nvSpPr>
          <p:cNvPr id="7" name="Title 4">
            <a:extLst>
              <a:ext uri="{FF2B5EF4-FFF2-40B4-BE49-F238E27FC236}">
                <a16:creationId xmlns:a16="http://schemas.microsoft.com/office/drawing/2014/main" id="{A21FCD47-BEF8-7198-6241-9482C80D062F}"/>
              </a:ext>
            </a:extLst>
          </p:cNvPr>
          <p:cNvSpPr>
            <a:spLocks noGrp="1"/>
          </p:cNvSpPr>
          <p:nvPr>
            <p:ph type="title"/>
          </p:nvPr>
        </p:nvSpPr>
        <p:spPr>
          <a:xfrm>
            <a:off x="0" y="0"/>
            <a:ext cx="12192000" cy="1323975"/>
          </a:xfrm>
        </p:spPr>
        <p:txBody>
          <a:bodyPr/>
          <a:lstStyle/>
          <a:p>
            <a:r>
              <a:rPr lang="en-US" dirty="0"/>
              <a:t>Scoring Protocols </a:t>
            </a:r>
            <a:r>
              <a:rPr lang="en-US" sz="2400" dirty="0"/>
              <a:t>(2 of 2)</a:t>
            </a:r>
            <a:endParaRPr lang="en-US" dirty="0"/>
          </a:p>
        </p:txBody>
      </p:sp>
      <p:sp>
        <p:nvSpPr>
          <p:cNvPr id="2" name="Slide Number Placeholder 1">
            <a:extLst>
              <a:ext uri="{FF2B5EF4-FFF2-40B4-BE49-F238E27FC236}">
                <a16:creationId xmlns:a16="http://schemas.microsoft.com/office/drawing/2014/main" id="{E0613824-E6F8-CA99-ED72-947D9B2B0C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dirty="0"/>
          </a:p>
        </p:txBody>
      </p:sp>
      <p:sp>
        <p:nvSpPr>
          <p:cNvPr id="3" name="Google Shape;24;p12">
            <a:extLst>
              <a:ext uri="{FF2B5EF4-FFF2-40B4-BE49-F238E27FC236}">
                <a16:creationId xmlns:a16="http://schemas.microsoft.com/office/drawing/2014/main" id="{DE85F2AA-C49E-40D4-1FC1-C4C13B34383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582396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124A1-CDDF-DBDA-7DF2-4609A789C1BF}"/>
              </a:ext>
            </a:extLst>
          </p:cNvPr>
          <p:cNvSpPr>
            <a:spLocks noGrp="1"/>
          </p:cNvSpPr>
          <p:nvPr>
            <p:ph type="title"/>
          </p:nvPr>
        </p:nvSpPr>
        <p:spPr/>
        <p:txBody>
          <a:bodyPr/>
          <a:lstStyle/>
          <a:p>
            <a:r>
              <a:rPr lang="en-US" dirty="0"/>
              <a:t>Collections of Evidence</a:t>
            </a:r>
          </a:p>
        </p:txBody>
      </p:sp>
      <p:sp>
        <p:nvSpPr>
          <p:cNvPr id="6" name="Text Placeholder 5">
            <a:extLst>
              <a:ext uri="{FF2B5EF4-FFF2-40B4-BE49-F238E27FC236}">
                <a16:creationId xmlns:a16="http://schemas.microsoft.com/office/drawing/2014/main" id="{1F0D403D-2022-E2BA-1F0D-229F904933BC}"/>
              </a:ext>
            </a:extLst>
          </p:cNvPr>
          <p:cNvSpPr>
            <a:spLocks noGrp="1"/>
          </p:cNvSpPr>
          <p:nvPr>
            <p:ph type="body" idx="1"/>
          </p:nvPr>
        </p:nvSpPr>
        <p:spPr/>
        <p:txBody>
          <a:bodyPr/>
          <a:lstStyle/>
          <a:p>
            <a:r>
              <a:rPr lang="en-US" dirty="0"/>
              <a:t>A local panel must determine if a verified credit is awarded based on the collection of evidence.</a:t>
            </a:r>
          </a:p>
          <a:p>
            <a:r>
              <a:rPr lang="en-US" dirty="0"/>
              <a:t>There is no numerical score that correlates to a passing or failing score for an individual writing sample OR a collection of evidence.</a:t>
            </a:r>
          </a:p>
          <a:p>
            <a:r>
              <a:rPr lang="en-US" dirty="0"/>
              <a:t>A student’s writing samples across the course/grade level together can be considered a collection of evidence through which growth in skills may be demonstrated.</a:t>
            </a:r>
          </a:p>
          <a:p>
            <a:pPr lvl="1"/>
            <a:r>
              <a:rPr lang="en-US" dirty="0"/>
              <a:t>The expectation is not that all three samples included in the collection of evidence demonstrate the same level of control.</a:t>
            </a:r>
          </a:p>
          <a:p>
            <a:pPr lvl="1"/>
            <a:r>
              <a:rPr lang="en-US" dirty="0"/>
              <a:t>An increase in skill and control from the first to last writing sample may be considered when determining if a verified credit is awarded. </a:t>
            </a:r>
          </a:p>
          <a:p>
            <a:endParaRPr lang="en-US" dirty="0"/>
          </a:p>
        </p:txBody>
      </p:sp>
      <p:sp>
        <p:nvSpPr>
          <p:cNvPr id="2" name="Slide Number Placeholder 1">
            <a:extLst>
              <a:ext uri="{FF2B5EF4-FFF2-40B4-BE49-F238E27FC236}">
                <a16:creationId xmlns:a16="http://schemas.microsoft.com/office/drawing/2014/main" id="{61782C66-A812-1ADB-0041-36A8B339D1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dirty="0"/>
          </a:p>
        </p:txBody>
      </p:sp>
      <p:sp>
        <p:nvSpPr>
          <p:cNvPr id="3" name="Google Shape;24;p12">
            <a:extLst>
              <a:ext uri="{FF2B5EF4-FFF2-40B4-BE49-F238E27FC236}">
                <a16:creationId xmlns:a16="http://schemas.microsoft.com/office/drawing/2014/main" id="{B1D5F194-84D8-3592-618C-0BE92719B582}"/>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209115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45F1CE-FBAE-FCDE-B9B1-285ABFD7BF99}"/>
              </a:ext>
            </a:extLst>
          </p:cNvPr>
          <p:cNvSpPr>
            <a:spLocks noGrp="1"/>
          </p:cNvSpPr>
          <p:nvPr>
            <p:ph type="ctrTitle"/>
          </p:nvPr>
        </p:nvSpPr>
        <p:spPr/>
        <p:txBody>
          <a:bodyPr/>
          <a:lstStyle/>
          <a:p>
            <a:r>
              <a:rPr lang="en-US" dirty="0"/>
              <a:t>Understand Scoring </a:t>
            </a:r>
            <a:br>
              <a:rPr lang="en-US" dirty="0"/>
            </a:br>
            <a:r>
              <a:rPr lang="en-US" dirty="0"/>
              <a:t>User Reports</a:t>
            </a:r>
          </a:p>
        </p:txBody>
      </p:sp>
      <p:sp>
        <p:nvSpPr>
          <p:cNvPr id="4" name="Slide Number Placeholder 3">
            <a:extLst>
              <a:ext uri="{FF2B5EF4-FFF2-40B4-BE49-F238E27FC236}">
                <a16:creationId xmlns:a16="http://schemas.microsoft.com/office/drawing/2014/main" id="{64AE7CBA-FE70-4194-374C-74F6EE02B3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dirty="0"/>
          </a:p>
        </p:txBody>
      </p:sp>
      <p:sp>
        <p:nvSpPr>
          <p:cNvPr id="2" name="Google Shape;24;p12">
            <a:extLst>
              <a:ext uri="{FF2B5EF4-FFF2-40B4-BE49-F238E27FC236}">
                <a16:creationId xmlns:a16="http://schemas.microsoft.com/office/drawing/2014/main" id="{9A41AE4C-27C4-7AB7-53C6-4522B1B4553C}"/>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38718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2C21-A4DF-B67D-2010-D9DD27004908}"/>
              </a:ext>
            </a:extLst>
          </p:cNvPr>
          <p:cNvSpPr>
            <a:spLocks noGrp="1"/>
          </p:cNvSpPr>
          <p:nvPr>
            <p:ph type="title"/>
          </p:nvPr>
        </p:nvSpPr>
        <p:spPr/>
        <p:txBody>
          <a:bodyPr/>
          <a:lstStyle/>
          <a:p>
            <a:r>
              <a:rPr lang="en-US" dirty="0"/>
              <a:t>What has Changed?</a:t>
            </a:r>
          </a:p>
        </p:txBody>
      </p:sp>
      <p:sp>
        <p:nvSpPr>
          <p:cNvPr id="3" name="Text Placeholder 2">
            <a:extLst>
              <a:ext uri="{FF2B5EF4-FFF2-40B4-BE49-F238E27FC236}">
                <a16:creationId xmlns:a16="http://schemas.microsoft.com/office/drawing/2014/main" id="{1DA6F2A3-D606-FC38-E4A0-ACC0E7F94063}"/>
              </a:ext>
            </a:extLst>
          </p:cNvPr>
          <p:cNvSpPr>
            <a:spLocks noGrp="1"/>
          </p:cNvSpPr>
          <p:nvPr>
            <p:ph type="body" idx="1"/>
          </p:nvPr>
        </p:nvSpPr>
        <p:spPr/>
        <p:txBody>
          <a:bodyPr>
            <a:normAutofit lnSpcReduction="10000"/>
          </a:bodyPr>
          <a:lstStyle/>
          <a:p>
            <a:r>
              <a:rPr lang="en-US" dirty="0"/>
              <a:t>In February 2024, new sections to support the IRW component of the Reading SOL tests at Grade 5, Grade 8, and EOC became available.</a:t>
            </a:r>
          </a:p>
          <a:p>
            <a:pPr marL="50800" indent="0">
              <a:buNone/>
            </a:pPr>
            <a:endParaRPr lang="en-US" dirty="0"/>
          </a:p>
          <a:p>
            <a:pPr marL="50800" indent="0">
              <a:buNone/>
            </a:pPr>
            <a:endParaRPr lang="en-US" dirty="0"/>
          </a:p>
          <a:p>
            <a:pPr marL="50800" indent="0">
              <a:buNone/>
            </a:pPr>
            <a:endParaRPr lang="en-US" dirty="0"/>
          </a:p>
          <a:p>
            <a:r>
              <a:rPr lang="en-US" dirty="0"/>
              <a:t>In March 2024, the practice sets and verification sets in each IRW section became available. </a:t>
            </a:r>
          </a:p>
          <a:p>
            <a:r>
              <a:rPr lang="en-US" dirty="0"/>
              <a:t>Sections supporting the EOC Writing SOL assessment and Local High School performance assessments were not updated since requirements for these assessments have not changed.</a:t>
            </a:r>
          </a:p>
        </p:txBody>
      </p:sp>
      <p:sp>
        <p:nvSpPr>
          <p:cNvPr id="4" name="Slide Number Placeholder 3">
            <a:extLst>
              <a:ext uri="{FF2B5EF4-FFF2-40B4-BE49-F238E27FC236}">
                <a16:creationId xmlns:a16="http://schemas.microsoft.com/office/drawing/2014/main" id="{6324E44F-1DFD-3954-A58D-0FEBED5C6D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1026" name="Picture 2" descr="Image of the sections in Understand Scoring with an outline emphasizing new sections labeled IRW 5, IRW 8, and IRW EOC.">
            <a:extLst>
              <a:ext uri="{FF2B5EF4-FFF2-40B4-BE49-F238E27FC236}">
                <a16:creationId xmlns:a16="http://schemas.microsoft.com/office/drawing/2014/main" id="{5D655550-F654-7397-7364-C69919B2D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519" y="2569122"/>
            <a:ext cx="4449981" cy="145305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7" name="Google Shape;24;p12">
            <a:extLst>
              <a:ext uri="{FF2B5EF4-FFF2-40B4-BE49-F238E27FC236}">
                <a16:creationId xmlns:a16="http://schemas.microsoft.com/office/drawing/2014/main" id="{E1210011-B6BD-91D6-F8B8-7B3128565479}"/>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355433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66BE-8A69-C08B-EE64-B9AB2E8935F7}"/>
              </a:ext>
            </a:extLst>
          </p:cNvPr>
          <p:cNvSpPr>
            <a:spLocks noGrp="1"/>
          </p:cNvSpPr>
          <p:nvPr>
            <p:ph type="title"/>
          </p:nvPr>
        </p:nvSpPr>
        <p:spPr/>
        <p:txBody>
          <a:bodyPr/>
          <a:lstStyle/>
          <a:p>
            <a:r>
              <a:rPr lang="en-US" dirty="0"/>
              <a:t>What is the Purpose of User Reports?</a:t>
            </a:r>
            <a:r>
              <a:rPr lang="en-US" sz="2400" dirty="0"/>
              <a:t> (1 of 2)</a:t>
            </a:r>
            <a:endParaRPr lang="en-US" dirty="0"/>
          </a:p>
        </p:txBody>
      </p:sp>
      <p:sp>
        <p:nvSpPr>
          <p:cNvPr id="3" name="Text Placeholder 2">
            <a:extLst>
              <a:ext uri="{FF2B5EF4-FFF2-40B4-BE49-F238E27FC236}">
                <a16:creationId xmlns:a16="http://schemas.microsoft.com/office/drawing/2014/main" id="{49B6793D-579A-75B3-70C3-23894409C6D5}"/>
              </a:ext>
            </a:extLst>
          </p:cNvPr>
          <p:cNvSpPr>
            <a:spLocks noGrp="1"/>
          </p:cNvSpPr>
          <p:nvPr>
            <p:ph type="body" idx="1"/>
          </p:nvPr>
        </p:nvSpPr>
        <p:spPr/>
        <p:txBody>
          <a:bodyPr>
            <a:normAutofit/>
          </a:bodyPr>
          <a:lstStyle/>
          <a:p>
            <a:r>
              <a:rPr lang="en-US" dirty="0"/>
              <a:t>Understand Scoring User Reports are provided to school divisions by VDOE as a record to document how its users are scoring on the verification sets completed.</a:t>
            </a:r>
          </a:p>
          <a:p>
            <a:r>
              <a:rPr lang="en-US" dirty="0"/>
              <a:t>These are cumulative, division-level reports that include scoring summary information for users who have:</a:t>
            </a:r>
          </a:p>
          <a:p>
            <a:pPr lvl="1"/>
            <a:r>
              <a:rPr lang="en-US" dirty="0"/>
              <a:t>Selected the school division when creating a user account in Understand Scoring</a:t>
            </a:r>
          </a:p>
          <a:p>
            <a:pPr lvl="1"/>
            <a:r>
              <a:rPr lang="en-US" dirty="0"/>
              <a:t>Completed at least one of the verification sets in any of the assessment sections in the online application.</a:t>
            </a:r>
          </a:p>
          <a:p>
            <a:pPr lvl="1"/>
            <a:endParaRPr lang="en-US" dirty="0"/>
          </a:p>
        </p:txBody>
      </p:sp>
      <p:sp>
        <p:nvSpPr>
          <p:cNvPr id="4" name="Slide Number Placeholder 3">
            <a:extLst>
              <a:ext uri="{FF2B5EF4-FFF2-40B4-BE49-F238E27FC236}">
                <a16:creationId xmlns:a16="http://schemas.microsoft.com/office/drawing/2014/main" id="{6810F9BB-1680-8039-AA86-CC7FD8C2B6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dirty="0"/>
          </a:p>
        </p:txBody>
      </p:sp>
      <p:sp>
        <p:nvSpPr>
          <p:cNvPr id="6" name="Google Shape;24;p12">
            <a:extLst>
              <a:ext uri="{FF2B5EF4-FFF2-40B4-BE49-F238E27FC236}">
                <a16:creationId xmlns:a16="http://schemas.microsoft.com/office/drawing/2014/main" id="{4B1CC3BB-4A0C-16E0-EC0F-678BACDA5A54}"/>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747932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9E7877-0543-0CBE-6332-7FF89071584A}"/>
              </a:ext>
            </a:extLst>
          </p:cNvPr>
          <p:cNvSpPr>
            <a:spLocks noGrp="1"/>
          </p:cNvSpPr>
          <p:nvPr>
            <p:ph type="title"/>
          </p:nvPr>
        </p:nvSpPr>
        <p:spPr/>
        <p:txBody>
          <a:bodyPr/>
          <a:lstStyle/>
          <a:p>
            <a:r>
              <a:rPr lang="en-US" dirty="0"/>
              <a:t>What is the Purpose of User Reports? </a:t>
            </a:r>
            <a:r>
              <a:rPr lang="en-US" sz="2400" dirty="0"/>
              <a:t>(2 of 2)</a:t>
            </a:r>
            <a:endParaRPr lang="en-US" dirty="0"/>
          </a:p>
        </p:txBody>
      </p:sp>
      <p:sp>
        <p:nvSpPr>
          <p:cNvPr id="6" name="Text Placeholder 5">
            <a:extLst>
              <a:ext uri="{FF2B5EF4-FFF2-40B4-BE49-F238E27FC236}">
                <a16:creationId xmlns:a16="http://schemas.microsoft.com/office/drawing/2014/main" id="{10F5ABE3-6224-53FB-1EFE-60B77F527DDF}"/>
              </a:ext>
            </a:extLst>
          </p:cNvPr>
          <p:cNvSpPr>
            <a:spLocks noGrp="1"/>
          </p:cNvSpPr>
          <p:nvPr>
            <p:ph type="body" idx="1"/>
          </p:nvPr>
        </p:nvSpPr>
        <p:spPr/>
        <p:txBody>
          <a:bodyPr/>
          <a:lstStyle/>
          <a:p>
            <a:r>
              <a:rPr lang="en-US" dirty="0"/>
              <a:t>The Understand Scoring User Report:</a:t>
            </a:r>
          </a:p>
          <a:p>
            <a:pPr lvl="1"/>
            <a:r>
              <a:rPr lang="en-US" sz="2800" dirty="0"/>
              <a:t>Can serve as a school division’s official record of qualified scorers when the division is using local high school performance assessments to verify credits in writing.</a:t>
            </a:r>
          </a:p>
          <a:p>
            <a:pPr lvl="1"/>
            <a:r>
              <a:rPr lang="en-US" sz="2800" dirty="0"/>
              <a:t>Documents participation in local professional development activities that involve Understand Scoring.</a:t>
            </a:r>
          </a:p>
          <a:p>
            <a:pPr lvl="1"/>
            <a:r>
              <a:rPr lang="en-US" sz="2800" dirty="0"/>
              <a:t>Can be used to identify scorers who may benefit from additional practice with Virginia’s scoring rubrics for writing.</a:t>
            </a:r>
          </a:p>
        </p:txBody>
      </p:sp>
      <p:sp>
        <p:nvSpPr>
          <p:cNvPr id="2" name="Slide Number Placeholder 1">
            <a:extLst>
              <a:ext uri="{FF2B5EF4-FFF2-40B4-BE49-F238E27FC236}">
                <a16:creationId xmlns:a16="http://schemas.microsoft.com/office/drawing/2014/main" id="{EC237D48-2E10-51C5-D7DA-E2E65DFCCE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61</a:t>
            </a:fld>
            <a:endParaRPr lang="en-US" dirty="0"/>
          </a:p>
        </p:txBody>
      </p:sp>
      <p:sp>
        <p:nvSpPr>
          <p:cNvPr id="3" name="Google Shape;24;p12">
            <a:extLst>
              <a:ext uri="{FF2B5EF4-FFF2-40B4-BE49-F238E27FC236}">
                <a16:creationId xmlns:a16="http://schemas.microsoft.com/office/drawing/2014/main" id="{5C1A3E7D-E7EE-1C4C-BEAD-84AC0C1D807A}"/>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4185907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A0310B-0094-739B-5B70-887AD784CDC7}"/>
              </a:ext>
            </a:extLst>
          </p:cNvPr>
          <p:cNvSpPr>
            <a:spLocks noGrp="1"/>
          </p:cNvSpPr>
          <p:nvPr>
            <p:ph type="title"/>
          </p:nvPr>
        </p:nvSpPr>
        <p:spPr/>
        <p:txBody>
          <a:bodyPr>
            <a:normAutofit fontScale="90000"/>
          </a:bodyPr>
          <a:lstStyle/>
          <a:p>
            <a:r>
              <a:rPr lang="en-US" dirty="0"/>
              <a:t>Sample Understand Scoring User Report</a:t>
            </a:r>
          </a:p>
        </p:txBody>
      </p:sp>
      <p:pic>
        <p:nvPicPr>
          <p:cNvPr id="8" name="Picture 7" descr="Image of sample Understand Scoring User Report">
            <a:extLst>
              <a:ext uri="{FF2B5EF4-FFF2-40B4-BE49-F238E27FC236}">
                <a16:creationId xmlns:a16="http://schemas.microsoft.com/office/drawing/2014/main" id="{31B9F952-411B-8069-1C6F-9ADAEF754F28}"/>
              </a:ext>
            </a:extLst>
          </p:cNvPr>
          <p:cNvPicPr>
            <a:picLocks noChangeAspect="1"/>
          </p:cNvPicPr>
          <p:nvPr/>
        </p:nvPicPr>
        <p:blipFill>
          <a:blip r:embed="rId3"/>
          <a:stretch>
            <a:fillRect/>
          </a:stretch>
        </p:blipFill>
        <p:spPr>
          <a:xfrm>
            <a:off x="375325" y="2690191"/>
            <a:ext cx="11608092" cy="1443695"/>
          </a:xfrm>
          <a:prstGeom prst="rect">
            <a:avLst/>
          </a:prstGeom>
        </p:spPr>
      </p:pic>
      <p:sp>
        <p:nvSpPr>
          <p:cNvPr id="2" name="Slide Number Placeholder 1">
            <a:extLst>
              <a:ext uri="{FF2B5EF4-FFF2-40B4-BE49-F238E27FC236}">
                <a16:creationId xmlns:a16="http://schemas.microsoft.com/office/drawing/2014/main" id="{02FF17F0-4EE2-A1E4-845A-6B1893A8C7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dirty="0"/>
          </a:p>
        </p:txBody>
      </p:sp>
      <p:sp>
        <p:nvSpPr>
          <p:cNvPr id="3" name="Google Shape;24;p12">
            <a:extLst>
              <a:ext uri="{FF2B5EF4-FFF2-40B4-BE49-F238E27FC236}">
                <a16:creationId xmlns:a16="http://schemas.microsoft.com/office/drawing/2014/main" id="{75EFE23B-3620-7B0E-3489-954A64842576}"/>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452512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756E-FB41-8D3C-5CF2-F02A68E5ACFD}"/>
              </a:ext>
            </a:extLst>
          </p:cNvPr>
          <p:cNvSpPr>
            <a:spLocks noGrp="1"/>
          </p:cNvSpPr>
          <p:nvPr>
            <p:ph type="title"/>
          </p:nvPr>
        </p:nvSpPr>
        <p:spPr/>
        <p:txBody>
          <a:bodyPr/>
          <a:lstStyle/>
          <a:p>
            <a:r>
              <a:rPr lang="en-US" dirty="0"/>
              <a:t>Data Fields in the User Report </a:t>
            </a:r>
            <a:r>
              <a:rPr lang="en-US" sz="2400" dirty="0"/>
              <a:t>(1 of 2)</a:t>
            </a:r>
            <a:endParaRPr lang="en-US" dirty="0"/>
          </a:p>
        </p:txBody>
      </p:sp>
      <p:sp>
        <p:nvSpPr>
          <p:cNvPr id="3" name="Text Placeholder 2">
            <a:extLst>
              <a:ext uri="{FF2B5EF4-FFF2-40B4-BE49-F238E27FC236}">
                <a16:creationId xmlns:a16="http://schemas.microsoft.com/office/drawing/2014/main" id="{7957C486-80E6-6CB5-5FFC-368380F23CEA}"/>
              </a:ext>
            </a:extLst>
          </p:cNvPr>
          <p:cNvSpPr>
            <a:spLocks noGrp="1"/>
          </p:cNvSpPr>
          <p:nvPr>
            <p:ph type="body" idx="1"/>
          </p:nvPr>
        </p:nvSpPr>
        <p:spPr/>
        <p:txBody>
          <a:bodyPr/>
          <a:lstStyle/>
          <a:p>
            <a:r>
              <a:rPr lang="en-US" dirty="0"/>
              <a:t>Division</a:t>
            </a:r>
          </a:p>
          <a:p>
            <a:r>
              <a:rPr lang="en-US" dirty="0"/>
              <a:t>User Name (Email)</a:t>
            </a:r>
          </a:p>
          <a:p>
            <a:r>
              <a:rPr lang="en-US" dirty="0"/>
              <a:t>First Name</a:t>
            </a:r>
          </a:p>
          <a:p>
            <a:r>
              <a:rPr lang="en-US" dirty="0"/>
              <a:t>Last Name</a:t>
            </a:r>
          </a:p>
          <a:p>
            <a:r>
              <a:rPr lang="en-US" dirty="0"/>
              <a:t>Grade (5, 8, EOC, EOC Test, Local HS)</a:t>
            </a:r>
          </a:p>
          <a:p>
            <a:r>
              <a:rPr lang="en-US" dirty="0"/>
              <a:t>Verification Set (Set 1 or Set 2)</a:t>
            </a:r>
          </a:p>
          <a:p>
            <a:r>
              <a:rPr lang="en-US" dirty="0"/>
              <a:t>Pass? (populated only for Local HS)</a:t>
            </a:r>
          </a:p>
          <a:p>
            <a:r>
              <a:rPr lang="en-US" dirty="0"/>
              <a:t>Verification Set Status (Completed or Reset)</a:t>
            </a:r>
          </a:p>
          <a:p>
            <a:r>
              <a:rPr lang="en-US" dirty="0"/>
              <a:t>Scored Date (date and time)</a:t>
            </a:r>
          </a:p>
          <a:p>
            <a:endParaRPr lang="en-US" dirty="0"/>
          </a:p>
          <a:p>
            <a:endParaRPr lang="en-US" dirty="0"/>
          </a:p>
        </p:txBody>
      </p:sp>
      <p:sp>
        <p:nvSpPr>
          <p:cNvPr id="4" name="Slide Number Placeholder 3">
            <a:extLst>
              <a:ext uri="{FF2B5EF4-FFF2-40B4-BE49-F238E27FC236}">
                <a16:creationId xmlns:a16="http://schemas.microsoft.com/office/drawing/2014/main" id="{61F19D5C-3151-022C-1997-883DB67A15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dirty="0"/>
          </a:p>
        </p:txBody>
      </p:sp>
      <p:sp>
        <p:nvSpPr>
          <p:cNvPr id="6" name="Google Shape;24;p12">
            <a:extLst>
              <a:ext uri="{FF2B5EF4-FFF2-40B4-BE49-F238E27FC236}">
                <a16:creationId xmlns:a16="http://schemas.microsoft.com/office/drawing/2014/main" id="{A6C3EDFD-1513-2648-8A7F-66BBB3B58922}"/>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976866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3DFF9F-04BC-CE19-625C-CDCF57F9AF61}"/>
              </a:ext>
            </a:extLst>
          </p:cNvPr>
          <p:cNvSpPr>
            <a:spLocks noGrp="1"/>
          </p:cNvSpPr>
          <p:nvPr>
            <p:ph type="title"/>
          </p:nvPr>
        </p:nvSpPr>
        <p:spPr/>
        <p:txBody>
          <a:bodyPr/>
          <a:lstStyle/>
          <a:p>
            <a:r>
              <a:rPr lang="en-US" dirty="0"/>
              <a:t>Data Fields in the User Report </a:t>
            </a:r>
            <a:r>
              <a:rPr lang="en-US" sz="2400" dirty="0"/>
              <a:t>(2 of 2)</a:t>
            </a:r>
            <a:endParaRPr lang="en-US" dirty="0"/>
          </a:p>
        </p:txBody>
      </p:sp>
      <p:sp>
        <p:nvSpPr>
          <p:cNvPr id="6" name="Text Placeholder 5">
            <a:extLst>
              <a:ext uri="{FF2B5EF4-FFF2-40B4-BE49-F238E27FC236}">
                <a16:creationId xmlns:a16="http://schemas.microsoft.com/office/drawing/2014/main" id="{100BBE44-21C1-EDE3-178E-8388786D32D6}"/>
              </a:ext>
            </a:extLst>
          </p:cNvPr>
          <p:cNvSpPr>
            <a:spLocks noGrp="1"/>
          </p:cNvSpPr>
          <p:nvPr>
            <p:ph type="body" idx="1"/>
          </p:nvPr>
        </p:nvSpPr>
        <p:spPr/>
        <p:txBody>
          <a:bodyPr/>
          <a:lstStyle/>
          <a:p>
            <a:r>
              <a:rPr lang="en-US" dirty="0"/>
              <a:t>Domain (Composing/Written Expression or Usage and Mechanics)</a:t>
            </a:r>
          </a:p>
          <a:p>
            <a:r>
              <a:rPr lang="en-US" dirty="0"/>
              <a:t>Exact (%)</a:t>
            </a:r>
          </a:p>
          <a:p>
            <a:r>
              <a:rPr lang="en-US" dirty="0"/>
              <a:t>Adjacent (%)</a:t>
            </a:r>
          </a:p>
          <a:p>
            <a:r>
              <a:rPr lang="en-US" dirty="0"/>
              <a:t>Non Adjacent (%)</a:t>
            </a:r>
          </a:p>
          <a:p>
            <a:r>
              <a:rPr lang="en-US" dirty="0"/>
              <a:t>High Adjacent (%)</a:t>
            </a:r>
          </a:p>
          <a:p>
            <a:r>
              <a:rPr lang="en-US" dirty="0"/>
              <a:t>Low Adjacent (%)</a:t>
            </a:r>
          </a:p>
          <a:p>
            <a:endParaRPr lang="en-US" dirty="0"/>
          </a:p>
        </p:txBody>
      </p:sp>
      <p:sp>
        <p:nvSpPr>
          <p:cNvPr id="2" name="Slide Number Placeholder 1">
            <a:extLst>
              <a:ext uri="{FF2B5EF4-FFF2-40B4-BE49-F238E27FC236}">
                <a16:creationId xmlns:a16="http://schemas.microsoft.com/office/drawing/2014/main" id="{8E27E60B-595C-468D-7B74-77AD343032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dirty="0"/>
          </a:p>
        </p:txBody>
      </p:sp>
      <p:sp>
        <p:nvSpPr>
          <p:cNvPr id="3" name="Google Shape;24;p12">
            <a:extLst>
              <a:ext uri="{FF2B5EF4-FFF2-40B4-BE49-F238E27FC236}">
                <a16:creationId xmlns:a16="http://schemas.microsoft.com/office/drawing/2014/main" id="{FDC430D3-D936-5F77-4657-1E01783D33CD}"/>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1723782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1B89-8657-5B10-2B34-757E53400576}"/>
              </a:ext>
            </a:extLst>
          </p:cNvPr>
          <p:cNvSpPr>
            <a:spLocks noGrp="1"/>
          </p:cNvSpPr>
          <p:nvPr>
            <p:ph type="title"/>
          </p:nvPr>
        </p:nvSpPr>
        <p:spPr/>
        <p:txBody>
          <a:bodyPr>
            <a:normAutofit fontScale="90000"/>
          </a:bodyPr>
          <a:lstStyle/>
          <a:p>
            <a:r>
              <a:rPr lang="en-US" dirty="0"/>
              <a:t>How Will Divisions Receive These Reports?</a:t>
            </a:r>
          </a:p>
        </p:txBody>
      </p:sp>
      <p:sp>
        <p:nvSpPr>
          <p:cNvPr id="3" name="Text Placeholder 2">
            <a:extLst>
              <a:ext uri="{FF2B5EF4-FFF2-40B4-BE49-F238E27FC236}">
                <a16:creationId xmlns:a16="http://schemas.microsoft.com/office/drawing/2014/main" id="{F83A594F-F746-0115-9760-A5AC26AE089E}"/>
              </a:ext>
            </a:extLst>
          </p:cNvPr>
          <p:cNvSpPr>
            <a:spLocks noGrp="1"/>
          </p:cNvSpPr>
          <p:nvPr>
            <p:ph type="body" idx="1"/>
          </p:nvPr>
        </p:nvSpPr>
        <p:spPr/>
        <p:txBody>
          <a:bodyPr>
            <a:normAutofit lnSpcReduction="10000"/>
          </a:bodyPr>
          <a:lstStyle/>
          <a:p>
            <a:r>
              <a:rPr lang="en-US" dirty="0"/>
              <a:t>School divisions are unable to download User Reports from Understand Scoring.</a:t>
            </a:r>
          </a:p>
          <a:p>
            <a:r>
              <a:rPr lang="en-US" dirty="0"/>
              <a:t>VDOE staff will provide the Understand Scoring User Report to the Division Director of Testing (DDOT) and DDOT2, if the DDOT2 has an account, through the Single Sign-On Web Systems (SSWS) Dropbox.</a:t>
            </a:r>
          </a:p>
          <a:p>
            <a:r>
              <a:rPr lang="en-US" dirty="0"/>
              <a:t>Understand Scoring User Reports will be provided monthly, beginning mid-September 2024 and continuing until mid-March 2025.</a:t>
            </a:r>
          </a:p>
          <a:p>
            <a:r>
              <a:rPr lang="en-US" dirty="0"/>
              <a:t>Any division needing an updated report outside this schedule should contact the Office of Assessment, and a report will be provided.</a:t>
            </a:r>
          </a:p>
        </p:txBody>
      </p:sp>
      <p:sp>
        <p:nvSpPr>
          <p:cNvPr id="4" name="Slide Number Placeholder 3">
            <a:extLst>
              <a:ext uri="{FF2B5EF4-FFF2-40B4-BE49-F238E27FC236}">
                <a16:creationId xmlns:a16="http://schemas.microsoft.com/office/drawing/2014/main" id="{CF0278F8-1E4D-8841-A084-6604A79290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65</a:t>
            </a:fld>
            <a:endParaRPr lang="en-US" dirty="0"/>
          </a:p>
        </p:txBody>
      </p:sp>
      <p:sp>
        <p:nvSpPr>
          <p:cNvPr id="6" name="Google Shape;24;p12">
            <a:extLst>
              <a:ext uri="{FF2B5EF4-FFF2-40B4-BE49-F238E27FC236}">
                <a16:creationId xmlns:a16="http://schemas.microsoft.com/office/drawing/2014/main" id="{63927A43-C951-7E07-1FB1-69E1713B7192}"/>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8110986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544B-EBAC-E72A-544D-4724095FEE39}"/>
              </a:ext>
            </a:extLst>
          </p:cNvPr>
          <p:cNvSpPr>
            <a:spLocks noGrp="1"/>
          </p:cNvSpPr>
          <p:nvPr>
            <p:ph type="title"/>
          </p:nvPr>
        </p:nvSpPr>
        <p:spPr/>
        <p:txBody>
          <a:bodyPr/>
          <a:lstStyle/>
          <a:p>
            <a:r>
              <a:rPr lang="en-US" dirty="0"/>
              <a:t>Stay Connected</a:t>
            </a:r>
          </a:p>
        </p:txBody>
      </p:sp>
      <p:sp>
        <p:nvSpPr>
          <p:cNvPr id="3" name="Text Placeholder 2">
            <a:extLst>
              <a:ext uri="{FF2B5EF4-FFF2-40B4-BE49-F238E27FC236}">
                <a16:creationId xmlns:a16="http://schemas.microsoft.com/office/drawing/2014/main" id="{5E84B936-80BD-B92A-137A-E81BAB38BD96}"/>
              </a:ext>
            </a:extLst>
          </p:cNvPr>
          <p:cNvSpPr>
            <a:spLocks noGrp="1"/>
          </p:cNvSpPr>
          <p:nvPr>
            <p:ph type="body" idx="1"/>
          </p:nvPr>
        </p:nvSpPr>
        <p:spPr/>
        <p:txBody>
          <a:bodyPr/>
          <a:lstStyle/>
          <a:p>
            <a:r>
              <a:rPr lang="en-US" dirty="0"/>
              <a:t>Office of Assessment</a:t>
            </a:r>
          </a:p>
          <a:p>
            <a:pPr lvl="1"/>
            <a:r>
              <a:rPr lang="en-US" dirty="0">
                <a:hlinkClick r:id="rId2"/>
              </a:rPr>
              <a:t>Student_Assessment@doe.virginia.gov</a:t>
            </a:r>
            <a:endParaRPr lang="en-US" dirty="0"/>
          </a:p>
          <a:p>
            <a:pPr lvl="1"/>
            <a:r>
              <a:rPr lang="en-US" dirty="0"/>
              <a:t>(804) 225-2102</a:t>
            </a:r>
          </a:p>
          <a:p>
            <a:r>
              <a:rPr lang="en-US" dirty="0"/>
              <a:t>Office of Humanities</a:t>
            </a:r>
          </a:p>
          <a:p>
            <a:pPr lvl="1"/>
            <a:r>
              <a:rPr lang="en-US" dirty="0"/>
              <a:t>Jill Nogueras, Associate Director of English Literacy PK-12, </a:t>
            </a:r>
            <a:r>
              <a:rPr lang="en-US" dirty="0">
                <a:hlinkClick r:id="rId3"/>
              </a:rPr>
              <a:t>Jill.Nogueras@doe.virginia.gov</a:t>
            </a:r>
            <a:endParaRPr lang="en-US" dirty="0"/>
          </a:p>
          <a:p>
            <a:pPr lvl="1"/>
            <a:r>
              <a:rPr lang="en-US" dirty="0"/>
              <a:t>Colleen Cassada, Secondary English Literacy Coordinator, Colleen.Cassada@doe.virginia.gov</a:t>
            </a:r>
          </a:p>
          <a:p>
            <a:pPr lvl="1"/>
            <a:r>
              <a:rPr lang="en-US" dirty="0"/>
              <a:t>Ellen </a:t>
            </a:r>
            <a:r>
              <a:rPr lang="en-US" dirty="0" err="1"/>
              <a:t>Frackelton</a:t>
            </a:r>
            <a:r>
              <a:rPr lang="en-US" dirty="0"/>
              <a:t>, Elementary PK-5 Reading/Literacy Coordinator, Ellen.Frackelton@doe.virginia.gov</a:t>
            </a:r>
          </a:p>
        </p:txBody>
      </p:sp>
      <p:sp>
        <p:nvSpPr>
          <p:cNvPr id="4" name="Slide Number Placeholder 3">
            <a:extLst>
              <a:ext uri="{FF2B5EF4-FFF2-40B4-BE49-F238E27FC236}">
                <a16:creationId xmlns:a16="http://schemas.microsoft.com/office/drawing/2014/main" id="{3403AA12-0074-D4C8-F22E-0C113DF2FC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66</a:t>
            </a:fld>
            <a:endParaRPr lang="en-US" dirty="0"/>
          </a:p>
        </p:txBody>
      </p:sp>
      <p:sp>
        <p:nvSpPr>
          <p:cNvPr id="6" name="Google Shape;24;p12">
            <a:extLst>
              <a:ext uri="{FF2B5EF4-FFF2-40B4-BE49-F238E27FC236}">
                <a16:creationId xmlns:a16="http://schemas.microsoft.com/office/drawing/2014/main" id="{8BF52092-7EAB-B447-53C0-1E3A03506A49}"/>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50613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1307E4-523B-E93A-4C4F-80C10FD8A5FF}"/>
              </a:ext>
            </a:extLst>
          </p:cNvPr>
          <p:cNvSpPr>
            <a:spLocks noGrp="1"/>
          </p:cNvSpPr>
          <p:nvPr>
            <p:ph type="ctrTitle"/>
          </p:nvPr>
        </p:nvSpPr>
        <p:spPr/>
        <p:txBody>
          <a:bodyPr/>
          <a:lstStyle/>
          <a:p>
            <a:r>
              <a:rPr lang="en-US" dirty="0"/>
              <a:t>Accessing </a:t>
            </a:r>
            <a:br>
              <a:rPr lang="en-US" dirty="0"/>
            </a:br>
            <a:r>
              <a:rPr lang="en-US" dirty="0"/>
              <a:t>Understand Scoring</a:t>
            </a:r>
          </a:p>
        </p:txBody>
      </p:sp>
      <p:sp>
        <p:nvSpPr>
          <p:cNvPr id="8" name="Subtitle 7">
            <a:extLst>
              <a:ext uri="{FF2B5EF4-FFF2-40B4-BE49-F238E27FC236}">
                <a16:creationId xmlns:a16="http://schemas.microsoft.com/office/drawing/2014/main" id="{E48B05A1-1AA4-359C-6B01-2F7C173F8C60}"/>
              </a:ext>
            </a:extLst>
          </p:cNvPr>
          <p:cNvSpPr>
            <a:spLocks noGrp="1"/>
          </p:cNvSpPr>
          <p:nvPr>
            <p:ph type="subTitle" idx="1"/>
          </p:nvPr>
        </p:nvSpPr>
        <p:spPr/>
        <p:txBody>
          <a:bodyPr/>
          <a:lstStyle/>
          <a:p>
            <a:r>
              <a:rPr lang="en-US" dirty="0"/>
              <a:t>Links to Understand Scoring on the VDOE Website</a:t>
            </a:r>
          </a:p>
        </p:txBody>
      </p:sp>
      <p:sp>
        <p:nvSpPr>
          <p:cNvPr id="3" name="Slide Number Placeholder 2">
            <a:extLst>
              <a:ext uri="{FF2B5EF4-FFF2-40B4-BE49-F238E27FC236}">
                <a16:creationId xmlns:a16="http://schemas.microsoft.com/office/drawing/2014/main" id="{0A126E0E-BBC4-9C2F-9D55-4BDAE99D4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6" name="Google Shape;24;p12">
            <a:extLst>
              <a:ext uri="{FF2B5EF4-FFF2-40B4-BE49-F238E27FC236}">
                <a16:creationId xmlns:a16="http://schemas.microsoft.com/office/drawing/2014/main" id="{F42DF823-8C92-D791-694B-43960B049448}"/>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73968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07A0-74A9-1287-8B76-AF9B41DA0409}"/>
              </a:ext>
            </a:extLst>
          </p:cNvPr>
          <p:cNvSpPr>
            <a:spLocks noGrp="1"/>
          </p:cNvSpPr>
          <p:nvPr>
            <p:ph type="title"/>
          </p:nvPr>
        </p:nvSpPr>
        <p:spPr/>
        <p:txBody>
          <a:bodyPr/>
          <a:lstStyle/>
          <a:p>
            <a:r>
              <a:rPr lang="en-US" dirty="0"/>
              <a:t>Links to Understand Scoring </a:t>
            </a:r>
            <a:r>
              <a:rPr lang="en-US" sz="2400" dirty="0"/>
              <a:t>(1 of 4) </a:t>
            </a:r>
          </a:p>
        </p:txBody>
      </p:sp>
      <p:sp>
        <p:nvSpPr>
          <p:cNvPr id="3" name="Text Placeholder 2">
            <a:extLst>
              <a:ext uri="{FF2B5EF4-FFF2-40B4-BE49-F238E27FC236}">
                <a16:creationId xmlns:a16="http://schemas.microsoft.com/office/drawing/2014/main" id="{533C0F58-4832-ABB4-74D0-8587D9E477BA}"/>
              </a:ext>
            </a:extLst>
          </p:cNvPr>
          <p:cNvSpPr>
            <a:spLocks noGrp="1"/>
          </p:cNvSpPr>
          <p:nvPr>
            <p:ph type="body" idx="1"/>
          </p:nvPr>
        </p:nvSpPr>
        <p:spPr>
          <a:xfrm>
            <a:off x="838200" y="1458930"/>
            <a:ext cx="4834721" cy="4718033"/>
          </a:xfrm>
        </p:spPr>
        <p:txBody>
          <a:bodyPr/>
          <a:lstStyle/>
          <a:p>
            <a:r>
              <a:rPr lang="en-US" dirty="0"/>
              <a:t>Several links on the VDOE website may be used to access Understand Scoring.</a:t>
            </a:r>
          </a:p>
          <a:p>
            <a:r>
              <a:rPr lang="en-US" dirty="0"/>
              <a:t>On the </a:t>
            </a:r>
            <a:r>
              <a:rPr lang="en-US" dirty="0">
                <a:hlinkClick r:id="rId3"/>
              </a:rPr>
              <a:t>SOL Practice Items web page</a:t>
            </a:r>
            <a:r>
              <a:rPr lang="en-US" dirty="0"/>
              <a:t>, scroll to the Integrated Reading and Writing Items section.</a:t>
            </a:r>
          </a:p>
          <a:p>
            <a:pPr marL="50800" indent="0">
              <a:buNone/>
            </a:pPr>
            <a:endParaRPr lang="en-US" dirty="0"/>
          </a:p>
        </p:txBody>
      </p:sp>
      <p:sp>
        <p:nvSpPr>
          <p:cNvPr id="4" name="Slide Number Placeholder 3">
            <a:extLst>
              <a:ext uri="{FF2B5EF4-FFF2-40B4-BE49-F238E27FC236}">
                <a16:creationId xmlns:a16="http://schemas.microsoft.com/office/drawing/2014/main" id="{CFD52C6A-42FF-5667-241C-CACA09D2A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7" name="Picture 6" descr="Image of Integrated Reading and Writing Items section of the SOL Practice Items webpage.">
            <a:extLst>
              <a:ext uri="{FF2B5EF4-FFF2-40B4-BE49-F238E27FC236}">
                <a16:creationId xmlns:a16="http://schemas.microsoft.com/office/drawing/2014/main" id="{A9DC3098-BCCB-5305-F032-BD8C93C64662}"/>
              </a:ext>
            </a:extLst>
          </p:cNvPr>
          <p:cNvPicPr>
            <a:picLocks noChangeAspect="1"/>
          </p:cNvPicPr>
          <p:nvPr/>
        </p:nvPicPr>
        <p:blipFill>
          <a:blip r:embed="rId4"/>
          <a:stretch>
            <a:fillRect/>
          </a:stretch>
        </p:blipFill>
        <p:spPr>
          <a:xfrm>
            <a:off x="6001527" y="1570222"/>
            <a:ext cx="5862227" cy="4340662"/>
          </a:xfrm>
          <a:prstGeom prst="rect">
            <a:avLst/>
          </a:prstGeom>
          <a:ln>
            <a:solidFill>
              <a:srgbClr val="000000"/>
            </a:solidFill>
          </a:ln>
        </p:spPr>
      </p:pic>
      <p:cxnSp>
        <p:nvCxnSpPr>
          <p:cNvPr id="8" name="Straight Arrow Connector 7" descr="red arrow pointing to link to Understand Scoring on the image of the webpage">
            <a:extLst>
              <a:ext uri="{FF2B5EF4-FFF2-40B4-BE49-F238E27FC236}">
                <a16:creationId xmlns:a16="http://schemas.microsoft.com/office/drawing/2014/main" id="{3F656DEB-A069-CDE9-481C-2CC67CA457F5}"/>
              </a:ext>
            </a:extLst>
          </p:cNvPr>
          <p:cNvCxnSpPr>
            <a:cxnSpLocks/>
          </p:cNvCxnSpPr>
          <p:nvPr/>
        </p:nvCxnSpPr>
        <p:spPr>
          <a:xfrm>
            <a:off x="3352800" y="4533900"/>
            <a:ext cx="2648727" cy="542191"/>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Google Shape;24;p12">
            <a:extLst>
              <a:ext uri="{FF2B5EF4-FFF2-40B4-BE49-F238E27FC236}">
                <a16:creationId xmlns:a16="http://schemas.microsoft.com/office/drawing/2014/main" id="{FC03BE4D-ACF4-6C0E-E693-959062D10F4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244887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F5BE90-9F4D-9E73-C3DD-BF9146FFB793}"/>
              </a:ext>
            </a:extLst>
          </p:cNvPr>
          <p:cNvSpPr>
            <a:spLocks noGrp="1"/>
          </p:cNvSpPr>
          <p:nvPr>
            <p:ph type="body" idx="1"/>
          </p:nvPr>
        </p:nvSpPr>
        <p:spPr>
          <a:xfrm>
            <a:off x="838200" y="1458930"/>
            <a:ext cx="4686300" cy="4718033"/>
          </a:xfrm>
        </p:spPr>
        <p:txBody>
          <a:bodyPr/>
          <a:lstStyle/>
          <a:p>
            <a:r>
              <a:rPr lang="en-US" dirty="0"/>
              <a:t>On the </a:t>
            </a:r>
            <a:r>
              <a:rPr lang="en-US" dirty="0">
                <a:hlinkClick r:id="rId3"/>
              </a:rPr>
              <a:t>English, Reading, &amp; Literacy: Assessment Resources web page</a:t>
            </a:r>
            <a:r>
              <a:rPr lang="en-US" dirty="0"/>
              <a:t>, go to the Integrated Reading and Writing section.</a:t>
            </a:r>
          </a:p>
          <a:p>
            <a:r>
              <a:rPr lang="en-US" dirty="0"/>
              <a:t>The link to Understand Scoring is the last resource listed.</a:t>
            </a:r>
          </a:p>
          <a:p>
            <a:endParaRPr lang="en-US" dirty="0"/>
          </a:p>
          <a:p>
            <a:pPr marL="50800" indent="0">
              <a:buNone/>
            </a:pPr>
            <a:endParaRPr lang="en-US" dirty="0"/>
          </a:p>
        </p:txBody>
      </p:sp>
      <p:pic>
        <p:nvPicPr>
          <p:cNvPr id="3" name="Picture 2" descr="Image of Integrated Reading and Writing section of Assessment Resources webpage for English, Reading, and LIteracy">
            <a:extLst>
              <a:ext uri="{FF2B5EF4-FFF2-40B4-BE49-F238E27FC236}">
                <a16:creationId xmlns:a16="http://schemas.microsoft.com/office/drawing/2014/main" id="{684342C1-905D-DFF8-47E7-CCCF0BF5AE84}"/>
              </a:ext>
            </a:extLst>
          </p:cNvPr>
          <p:cNvPicPr>
            <a:picLocks noChangeAspect="1"/>
          </p:cNvPicPr>
          <p:nvPr/>
        </p:nvPicPr>
        <p:blipFill>
          <a:blip r:embed="rId4"/>
          <a:stretch>
            <a:fillRect/>
          </a:stretch>
        </p:blipFill>
        <p:spPr>
          <a:xfrm>
            <a:off x="6067924" y="1618455"/>
            <a:ext cx="5324222" cy="4558507"/>
          </a:xfrm>
          <a:prstGeom prst="rect">
            <a:avLst/>
          </a:prstGeom>
          <a:ln>
            <a:solidFill>
              <a:srgbClr val="000000"/>
            </a:solidFill>
          </a:ln>
        </p:spPr>
      </p:pic>
      <p:cxnSp>
        <p:nvCxnSpPr>
          <p:cNvPr id="5" name="Straight Arrow Connector 4" descr="red arrow pointing to link to Understand Scoring on the image of the webpage">
            <a:extLst>
              <a:ext uri="{FF2B5EF4-FFF2-40B4-BE49-F238E27FC236}">
                <a16:creationId xmlns:a16="http://schemas.microsoft.com/office/drawing/2014/main" id="{E0BC1C72-965F-F6E5-BE83-A87C06640808}"/>
              </a:ext>
            </a:extLst>
          </p:cNvPr>
          <p:cNvCxnSpPr>
            <a:cxnSpLocks/>
          </p:cNvCxnSpPr>
          <p:nvPr/>
        </p:nvCxnSpPr>
        <p:spPr>
          <a:xfrm>
            <a:off x="3419112" y="4780057"/>
            <a:ext cx="2648727" cy="542191"/>
          </a:xfrm>
          <a:prstGeom prst="straightConnector1">
            <a:avLst/>
          </a:prstGeom>
          <a:ln w="762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itle 1">
            <a:extLst>
              <a:ext uri="{FF2B5EF4-FFF2-40B4-BE49-F238E27FC236}">
                <a16:creationId xmlns:a16="http://schemas.microsoft.com/office/drawing/2014/main" id="{A84E5AE4-C1F1-80C6-1BE3-3F5411F5748A}"/>
              </a:ext>
            </a:extLst>
          </p:cNvPr>
          <p:cNvSpPr>
            <a:spLocks noGrp="1"/>
          </p:cNvSpPr>
          <p:nvPr>
            <p:ph type="title"/>
          </p:nvPr>
        </p:nvSpPr>
        <p:spPr>
          <a:xfrm>
            <a:off x="0" y="0"/>
            <a:ext cx="12192000" cy="1323975"/>
          </a:xfrm>
        </p:spPr>
        <p:txBody>
          <a:bodyPr/>
          <a:lstStyle/>
          <a:p>
            <a:r>
              <a:rPr lang="en-US" dirty="0"/>
              <a:t>Links to Understand Scoring </a:t>
            </a:r>
            <a:r>
              <a:rPr lang="en-US" sz="2400" dirty="0"/>
              <a:t>(2 of 4) </a:t>
            </a:r>
          </a:p>
        </p:txBody>
      </p:sp>
      <p:sp>
        <p:nvSpPr>
          <p:cNvPr id="7" name="Slide Number Placeholder 6">
            <a:extLst>
              <a:ext uri="{FF2B5EF4-FFF2-40B4-BE49-F238E27FC236}">
                <a16:creationId xmlns:a16="http://schemas.microsoft.com/office/drawing/2014/main" id="{4440C52B-7BC8-96F9-8B9A-9A22691A07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
        <p:nvSpPr>
          <p:cNvPr id="8" name="Google Shape;24;p12">
            <a:extLst>
              <a:ext uri="{FF2B5EF4-FFF2-40B4-BE49-F238E27FC236}">
                <a16:creationId xmlns:a16="http://schemas.microsoft.com/office/drawing/2014/main" id="{0B9AEF73-377D-0CAF-2B05-FCB0990D1030}"/>
              </a:ext>
            </a:extLst>
          </p:cNvPr>
          <p:cNvSpPr txBox="1">
            <a:spLocks noGrp="1"/>
          </p:cNvSpPr>
          <p:nvPr>
            <p:ph type="ftr" idx="11"/>
          </p:nvPr>
        </p:nvSpPr>
        <p:spPr>
          <a:xfrm>
            <a:off x="890669" y="6311900"/>
            <a:ext cx="4834721" cy="546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1E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r>
              <a:rPr lang="en-US" dirty="0"/>
              <a:t>Department of Assessment and Accountability</a:t>
            </a:r>
          </a:p>
          <a:p>
            <a:r>
              <a:rPr lang="en-US" dirty="0"/>
              <a:t>Office of Assessment</a:t>
            </a:r>
          </a:p>
        </p:txBody>
      </p:sp>
    </p:spTree>
    <p:extLst>
      <p:ext uri="{BB962C8B-B14F-4D97-AF65-F5344CB8AC3E}">
        <p14:creationId xmlns:p14="http://schemas.microsoft.com/office/powerpoint/2010/main" val="3188127273"/>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4632</Words>
  <Application>Microsoft Office PowerPoint</Application>
  <PresentationFormat>Widescreen</PresentationFormat>
  <Paragraphs>505</Paragraphs>
  <Slides>66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Courier New</vt:lpstr>
      <vt:lpstr>Georgia</vt:lpstr>
      <vt:lpstr>Trebuchet MS</vt:lpstr>
      <vt:lpstr>Office Theme</vt:lpstr>
      <vt:lpstr>Understand Scoring</vt:lpstr>
      <vt:lpstr>Purpose</vt:lpstr>
      <vt:lpstr>Overview of Topics</vt:lpstr>
      <vt:lpstr>Earning a Verified Credit in Writing</vt:lpstr>
      <vt:lpstr>What is Understand Scoring?</vt:lpstr>
      <vt:lpstr>What has Changed?</vt:lpstr>
      <vt:lpstr>Accessing  Understand Scoring</vt:lpstr>
      <vt:lpstr>Links to Understand Scoring (1 of 4) </vt:lpstr>
      <vt:lpstr>Links to Understand Scoring (2 of 4) </vt:lpstr>
      <vt:lpstr>Links to Understand Scoring (3 of 4) </vt:lpstr>
      <vt:lpstr>Links to Understand Scoring (4 of 4) </vt:lpstr>
      <vt:lpstr>Getting Started</vt:lpstr>
      <vt:lpstr>Signing Up</vt:lpstr>
      <vt:lpstr>Keyword</vt:lpstr>
      <vt:lpstr>Creating a Profile</vt:lpstr>
      <vt:lpstr>Account Created</vt:lpstr>
      <vt:lpstr>Using Understand Scoring</vt:lpstr>
      <vt:lpstr>Understand Scoring Home Page</vt:lpstr>
      <vt:lpstr>Assessment Sections</vt:lpstr>
      <vt:lpstr>Learn About Scoring</vt:lpstr>
      <vt:lpstr>Topics in Learn About Scoring</vt:lpstr>
      <vt:lpstr>Critical Information: Overview</vt:lpstr>
      <vt:lpstr>Focused Holistic Scoring</vt:lpstr>
      <vt:lpstr>Focused Holistic Scoring: Definition</vt:lpstr>
      <vt:lpstr>Overall Impression Example</vt:lpstr>
      <vt:lpstr>Nonscorable Papers - Learn About Scoring</vt:lpstr>
      <vt:lpstr>Accessing the Scoring Rubrics</vt:lpstr>
      <vt:lpstr>Anchor Papers (1 of 3)</vt:lpstr>
      <vt:lpstr>Anchor Papers (2 of 3)</vt:lpstr>
      <vt:lpstr>Anchor Papers (3 of 3)</vt:lpstr>
      <vt:lpstr>Anchor Paper Annotations</vt:lpstr>
      <vt:lpstr>Anchor Paper Annotation/Overlay</vt:lpstr>
      <vt:lpstr>Practice Scoring (1 of 2)</vt:lpstr>
      <vt:lpstr>PowerPoint Presentation</vt:lpstr>
      <vt:lpstr>Scoring Summary</vt:lpstr>
      <vt:lpstr>Using the Scoring Summary (1 of 2)</vt:lpstr>
      <vt:lpstr>Using the Scoring Summary (2 of 2)</vt:lpstr>
      <vt:lpstr>Reviewing the Practice Sets</vt:lpstr>
      <vt:lpstr>Adjacent and Non-Adjacent Scores</vt:lpstr>
      <vt:lpstr>Verification Scoring (1 of 2)</vt:lpstr>
      <vt:lpstr>Verification Scoring (2 of 2)</vt:lpstr>
      <vt:lpstr>More Uses for Understand Scoring  (1 of 2)</vt:lpstr>
      <vt:lpstr>More Uses for Understand Scoring  (2 of 2)</vt:lpstr>
      <vt:lpstr>Local Performance Assessments to Verify Credits in Writing</vt:lpstr>
      <vt:lpstr>Qualification: Local HS (1 of 2)</vt:lpstr>
      <vt:lpstr>Qualification: Local HS (2 of 2)</vt:lpstr>
      <vt:lpstr>Best Practice for Scoring (1 of 3)</vt:lpstr>
      <vt:lpstr>Best Practice for Scoring (2 of 3)</vt:lpstr>
      <vt:lpstr>Best Practice for Scoring (3 of 3)</vt:lpstr>
      <vt:lpstr>Questions About Scoring (1 of 2)</vt:lpstr>
      <vt:lpstr>Questions About Scoring (2 of 2)</vt:lpstr>
      <vt:lpstr>Preferences versus Rubrics</vt:lpstr>
      <vt:lpstr>The Range Within Each Score Point</vt:lpstr>
      <vt:lpstr>Using Rubrics and Anchor Papers</vt:lpstr>
      <vt:lpstr>Reviewing Anchors to Recalibrate</vt:lpstr>
      <vt:lpstr>Scoring Protocols (1 of 2)</vt:lpstr>
      <vt:lpstr>Scoring Protocols (2 of 2)</vt:lpstr>
      <vt:lpstr>Collections of Evidence</vt:lpstr>
      <vt:lpstr>Understand Scoring  User Reports</vt:lpstr>
      <vt:lpstr>What is the Purpose of User Reports? (1 of 2)</vt:lpstr>
      <vt:lpstr>What is the Purpose of User Reports? (2 of 2)</vt:lpstr>
      <vt:lpstr>Sample Understand Scoring User Report</vt:lpstr>
      <vt:lpstr>Data Fields in the User Report (1 of 2)</vt:lpstr>
      <vt:lpstr>Data Fields in the User Report (2 of 2)</vt:lpstr>
      <vt:lpstr>How Will Divisions Receive These Reports?</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Scoring</dc:title>
  <dc:creator/>
  <cp:lastModifiedBy/>
  <cp:revision>41</cp:revision>
  <dcterms:created xsi:type="dcterms:W3CDTF">2022-12-01T16:22:47Z</dcterms:created>
  <dcterms:modified xsi:type="dcterms:W3CDTF">2025-01-16T16:55:53Z</dcterms:modified>
</cp:coreProperties>
</file>