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71" r:id="rId3"/>
    <p:sldId id="267" r:id="rId4"/>
    <p:sldId id="324" r:id="rId5"/>
    <p:sldId id="341" r:id="rId6"/>
    <p:sldId id="343" r:id="rId7"/>
    <p:sldId id="329" r:id="rId8"/>
    <p:sldId id="344" r:id="rId9"/>
    <p:sldId id="340" r:id="rId10"/>
    <p:sldId id="328" r:id="rId11"/>
    <p:sldId id="332" r:id="rId12"/>
    <p:sldId id="330" r:id="rId13"/>
    <p:sldId id="336" r:id="rId14"/>
    <p:sldId id="346" r:id="rId15"/>
    <p:sldId id="338" r:id="rId16"/>
    <p:sldId id="286" r:id="rId17"/>
    <p:sldId id="287" r:id="rId18"/>
    <p:sldId id="288" r:id="rId19"/>
    <p:sldId id="289" r:id="rId20"/>
    <p:sldId id="339" r:id="rId21"/>
    <p:sldId id="276" r:id="rId22"/>
    <p:sldId id="295" r:id="rId23"/>
    <p:sldId id="285" r:id="rId24"/>
    <p:sldId id="26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5555"/>
    <a:srgbClr val="1A4480"/>
    <a:srgbClr val="3E5B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55" autoAdjust="0"/>
    <p:restoredTop sz="86240" autoAdjust="0"/>
  </p:normalViewPr>
  <p:slideViewPr>
    <p:cSldViewPr snapToGrid="0">
      <p:cViewPr varScale="1">
        <p:scale>
          <a:sx n="97" d="100"/>
          <a:sy n="97" d="100"/>
        </p:scale>
        <p:origin x="1296" y="90"/>
      </p:cViewPr>
      <p:guideLst>
        <p:guide orient="horz" pos="2160"/>
        <p:guide pos="3840"/>
      </p:guideLst>
    </p:cSldViewPr>
  </p:slideViewPr>
  <p:outlineViewPr>
    <p:cViewPr>
      <p:scale>
        <a:sx n="33" d="100"/>
        <a:sy n="33" d="100"/>
      </p:scale>
      <p:origin x="0" y="-151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70128E-993C-4902-8012-4837AFDCDFE9}" type="datetimeFigureOut">
              <a:rPr lang="en-US" smtClean="0"/>
              <a:t>8/5/2024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DDDA28-A9E5-470C-8A90-D17729306CEC}" type="slidenum">
              <a:rPr lang="en-US" smtClean="0"/>
              <a:t>‹#›</a:t>
            </a:fld>
            <a:endParaRPr lang="en-US"/>
          </a:p>
        </p:txBody>
      </p:sp>
    </p:spTree>
    <p:extLst>
      <p:ext uri="{BB962C8B-B14F-4D97-AF65-F5344CB8AC3E}">
        <p14:creationId xmlns:p14="http://schemas.microsoft.com/office/powerpoint/2010/main" val="3834701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29" name="Google Shape;22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221394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that advanced</a:t>
            </a:r>
            <a:r>
              <a:rPr lang="en-US" baseline="0" dirty="0"/>
              <a:t> placement data is only on the SQP’s. All other SQP data is published in at least one other location. CTE data on MSC doesn’t have demographics so it all comes together</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0DDDA28-A9E5-470C-8A90-D17729306CE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94153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soon as any LEA submits</a:t>
            </a:r>
            <a:r>
              <a:rPr lang="en-US" baseline="0" dirty="0"/>
              <a:t> a summer file, sliders slide. </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19</a:t>
            </a:fld>
            <a:endParaRPr lang="en-US"/>
          </a:p>
        </p:txBody>
      </p:sp>
    </p:spTree>
    <p:extLst>
      <p:ext uri="{BB962C8B-B14F-4D97-AF65-F5344CB8AC3E}">
        <p14:creationId xmlns:p14="http://schemas.microsoft.com/office/powerpoint/2010/main" val="15190313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22</a:t>
            </a:fld>
            <a:endParaRPr lang="en-US"/>
          </a:p>
        </p:txBody>
      </p:sp>
    </p:spTree>
    <p:extLst>
      <p:ext uri="{BB962C8B-B14F-4D97-AF65-F5344CB8AC3E}">
        <p14:creationId xmlns:p14="http://schemas.microsoft.com/office/powerpoint/2010/main" val="5720760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29" name="Google Shape;22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53416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5</a:t>
            </a:fld>
            <a:endParaRPr lang="en-US"/>
          </a:p>
        </p:txBody>
      </p:sp>
    </p:spTree>
    <p:extLst>
      <p:ext uri="{BB962C8B-B14F-4D97-AF65-F5344CB8AC3E}">
        <p14:creationId xmlns:p14="http://schemas.microsoft.com/office/powerpoint/2010/main" val="1816762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6</a:t>
            </a:fld>
            <a:endParaRPr lang="en-US"/>
          </a:p>
        </p:txBody>
      </p:sp>
    </p:spTree>
    <p:extLst>
      <p:ext uri="{BB962C8B-B14F-4D97-AF65-F5344CB8AC3E}">
        <p14:creationId xmlns:p14="http://schemas.microsoft.com/office/powerpoint/2010/main" val="1410878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7</a:t>
            </a:fld>
            <a:endParaRPr lang="en-US"/>
          </a:p>
        </p:txBody>
      </p:sp>
    </p:spTree>
    <p:extLst>
      <p:ext uri="{BB962C8B-B14F-4D97-AF65-F5344CB8AC3E}">
        <p14:creationId xmlns:p14="http://schemas.microsoft.com/office/powerpoint/2010/main" val="418765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8</a:t>
            </a:fld>
            <a:endParaRPr lang="en-US"/>
          </a:p>
        </p:txBody>
      </p:sp>
    </p:spTree>
    <p:extLst>
      <p:ext uri="{BB962C8B-B14F-4D97-AF65-F5344CB8AC3E}">
        <p14:creationId xmlns:p14="http://schemas.microsoft.com/office/powerpoint/2010/main" val="1534728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9</a:t>
            </a:fld>
            <a:endParaRPr lang="en-US"/>
          </a:p>
        </p:txBody>
      </p:sp>
    </p:spTree>
    <p:extLst>
      <p:ext uri="{BB962C8B-B14F-4D97-AF65-F5344CB8AC3E}">
        <p14:creationId xmlns:p14="http://schemas.microsoft.com/office/powerpoint/2010/main" val="26781888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10</a:t>
            </a:fld>
            <a:endParaRPr lang="en-US"/>
          </a:p>
        </p:txBody>
      </p:sp>
    </p:spTree>
    <p:extLst>
      <p:ext uri="{BB962C8B-B14F-4D97-AF65-F5344CB8AC3E}">
        <p14:creationId xmlns:p14="http://schemas.microsoft.com/office/powerpoint/2010/main" val="1867278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very important to verify</a:t>
            </a:r>
            <a:r>
              <a:rPr lang="en-US" baseline="0" dirty="0"/>
              <a:t> the data in the reports. It is widely used for research (internal and external) publicly published tools, and program office reports to support decision making. (VPI Reports depend on a locked Fall SRC.</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16</a:t>
            </a:fld>
            <a:endParaRPr lang="en-US"/>
          </a:p>
        </p:txBody>
      </p:sp>
    </p:spTree>
    <p:extLst>
      <p:ext uri="{BB962C8B-B14F-4D97-AF65-F5344CB8AC3E}">
        <p14:creationId xmlns:p14="http://schemas.microsoft.com/office/powerpoint/2010/main" val="39532780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Mention Certificate</a:t>
            </a:r>
            <a:r>
              <a:rPr lang="en-US" baseline="0" dirty="0"/>
              <a:t> Generator for number 3</a:t>
            </a:r>
            <a:endParaRPr lang="en-US" dirty="0"/>
          </a:p>
        </p:txBody>
      </p:sp>
      <p:sp>
        <p:nvSpPr>
          <p:cNvPr id="4" name="Slide Number Placeholder 3"/>
          <p:cNvSpPr>
            <a:spLocks noGrp="1"/>
          </p:cNvSpPr>
          <p:nvPr>
            <p:ph type="sldNum" sz="quarter" idx="10"/>
          </p:nvPr>
        </p:nvSpPr>
        <p:spPr/>
        <p:txBody>
          <a:bodyPr/>
          <a:lstStyle/>
          <a:p>
            <a:fld id="{40DDDA28-A9E5-470C-8A90-D17729306CEC}" type="slidenum">
              <a:rPr lang="en-US" smtClean="0"/>
              <a:t>17</a:t>
            </a:fld>
            <a:endParaRPr lang="en-US"/>
          </a:p>
        </p:txBody>
      </p:sp>
    </p:spTree>
    <p:extLst>
      <p:ext uri="{BB962C8B-B14F-4D97-AF65-F5344CB8AC3E}">
        <p14:creationId xmlns:p14="http://schemas.microsoft.com/office/powerpoint/2010/main" val="13618838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5410D7D0-E191-4C83-8A0F-12414189B1E3}" type="datetime1">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Rectangle 7" descr="VDOE Logo"/>
          <p:cNvSpPr/>
          <p:nvPr userDrawn="1"/>
        </p:nvSpPr>
        <p:spPr>
          <a:xfrm>
            <a:off x="2020701" y="919537"/>
            <a:ext cx="10893915" cy="5938463"/>
          </a:xfrm>
          <a:prstGeom prst="rect">
            <a:avLst/>
          </a:prstGeom>
          <a:blipFill dpi="0" rotWithShape="1">
            <a:blip r:embed="rId2">
              <a:alphaModFix amt="2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2178121" y="5751826"/>
            <a:ext cx="9513869" cy="692497"/>
          </a:xfrm>
          <a:prstGeom prst="rect">
            <a:avLst/>
          </a:prstGeom>
          <a:noFill/>
        </p:spPr>
        <p:txBody>
          <a:bodyPr wrap="square" rtlCol="0">
            <a:spAutoFit/>
          </a:bodyPr>
          <a:lstStyle/>
          <a:p>
            <a:pPr algn="r"/>
            <a:r>
              <a:rPr lang="en-US" sz="3900" b="1" dirty="0">
                <a:solidFill>
                  <a:schemeClr val="tx1">
                    <a:alpha val="20000"/>
                  </a:schemeClr>
                </a:solidFill>
                <a:latin typeface="Trebuchet MS" panose="020B0603020202020204" pitchFamily="34" charset="0"/>
              </a:rPr>
              <a:t>VIRGINIA DEPARTMENT OF EDUCATION</a:t>
            </a:r>
          </a:p>
        </p:txBody>
      </p:sp>
    </p:spTree>
    <p:extLst>
      <p:ext uri="{BB962C8B-B14F-4D97-AF65-F5344CB8AC3E}">
        <p14:creationId xmlns:p14="http://schemas.microsoft.com/office/powerpoint/2010/main" val="1054030614"/>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BD541-267A-DAF0-C4B8-B92F657E07DD}"/>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5" name="Date Placeholder 4"/>
          <p:cNvSpPr>
            <a:spLocks noGrp="1"/>
          </p:cNvSpPr>
          <p:nvPr>
            <p:ph type="dt" sz="half" idx="10"/>
          </p:nvPr>
        </p:nvSpPr>
        <p:spPr/>
        <p:txBody>
          <a:bodyPr/>
          <a:lstStyle/>
          <a:p>
            <a:fld id="{F06C96A5-1280-4BBD-93AB-AD67D678B93B}" type="datetime1">
              <a:rPr lang="en-US" smtClean="0"/>
              <a:t>8/5/2024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Content Placeholder 2"/>
          <p:cNvSpPr>
            <a:spLocks noGrp="1"/>
          </p:cNvSpPr>
          <p:nvPr>
            <p:ph sz="half" idx="1"/>
          </p:nvPr>
        </p:nvSpPr>
        <p:spPr>
          <a:xfrm>
            <a:off x="838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3"/>
          <p:cNvSpPr>
            <a:spLocks noGrp="1"/>
          </p:cNvSpPr>
          <p:nvPr>
            <p:ph sz="half" idx="2"/>
          </p:nvPr>
        </p:nvSpPr>
        <p:spPr>
          <a:xfrm>
            <a:off x="6172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91189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E2590-EA3D-2431-8ECC-6E434A51295E}"/>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80D8FE-4F26-421C-BC9E-A31C57605D1F}" type="datetime1">
              <a:rPr lang="en-US" smtClean="0"/>
              <a:t>8/5/2024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44165192"/>
      </p:ext>
    </p:extLst>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1B387-EEF6-85E8-878F-7654D7B03C94}"/>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80D8FE-4F26-421C-BC9E-A31C57605D1F}" type="datetime1">
              <a:rPr lang="en-US" smtClean="0"/>
              <a:t>8/5/2024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32358630"/>
      </p:ext>
    </p:extLst>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5D157-36F0-A5D1-DE89-F14DFFE208CB}"/>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17859DFB-BBD1-424E-8E61-D0F07BC8954A}" type="datetime1">
              <a:rPr lang="en-US" smtClean="0"/>
              <a:t>8/5/2024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126667981"/>
      </p:ext>
    </p:extLst>
  </p:cSld>
  <p:clrMapOvr>
    <a:masterClrMapping/>
  </p:clrMapOvr>
  <p:transitio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1DC38-4FAD-4906-B701-8C1D07FFDAE2}" type="datetime1">
              <a:rPr lang="en-US" smtClean="0"/>
              <a:t>8/5/2024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4318002"/>
      </p:ext>
    </p:extLst>
  </p:cSld>
  <p:clrMapOvr>
    <a:masterClrMapping/>
  </p:clrMapOvr>
  <p:transitio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C962E0-DFCC-480B-934F-571908404525}" type="datetime1">
              <a:rPr lang="en-US" smtClean="0"/>
              <a:t>8/5/2024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611398738"/>
      </p:ext>
    </p:extLst>
  </p:cSld>
  <p:clrMapOvr>
    <a:masterClrMapping/>
  </p:clrMapOvr>
  <p:transitio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8/5/2024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8677165"/>
      </p:ext>
    </p:extLst>
  </p:cSld>
  <p:clrMapOvr>
    <a:masterClrMapping/>
  </p:clrMapOvr>
  <p:transition spd="slow">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8/5/2024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Picture Placeholder 2"/>
          <p:cNvSpPr>
            <a:spLocks noGrp="1"/>
          </p:cNvSpPr>
          <p:nvPr>
            <p:ph type="pic" idx="13"/>
          </p:nvPr>
        </p:nvSpPr>
        <p:spPr>
          <a:xfrm>
            <a:off x="5183188" y="3451509"/>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 name="Picture Placeholder 2"/>
          <p:cNvSpPr>
            <a:spLocks noGrp="1"/>
          </p:cNvSpPr>
          <p:nvPr>
            <p:ph type="pic" idx="14"/>
          </p:nvPr>
        </p:nvSpPr>
        <p:spPr>
          <a:xfrm>
            <a:off x="8383588" y="3451508"/>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776831804"/>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8201" y="1130909"/>
            <a:ext cx="10515600" cy="2387600"/>
          </a:xfrm>
        </p:spPr>
        <p:txBody>
          <a:bodyPr anchor="b"/>
          <a:lstStyle>
            <a:lvl1pPr algn="ctr">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404C249E-D282-4660-885A-F74A817FB28E}" type="datetime1">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817396535"/>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9E2D3C0D-AEE8-4C37-B586-2E02B9B135CF}" type="datetime1">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7" name="Rectangle 6" descr="VDOE Logo"/>
          <p:cNvSpPr/>
          <p:nvPr userDrawn="1"/>
        </p:nvSpPr>
        <p:spPr>
          <a:xfrm>
            <a:off x="2020701" y="919537"/>
            <a:ext cx="10893915" cy="5938463"/>
          </a:xfrm>
          <a:prstGeom prst="rect">
            <a:avLst/>
          </a:prstGeom>
          <a:blipFill dpi="0" rotWithShape="1">
            <a:blip r:embed="rId2">
              <a:alphaModFix amt="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userDrawn="1"/>
        </p:nvSpPr>
        <p:spPr>
          <a:xfrm>
            <a:off x="2178121" y="5751826"/>
            <a:ext cx="9513869" cy="692497"/>
          </a:xfrm>
          <a:prstGeom prst="rect">
            <a:avLst/>
          </a:prstGeom>
          <a:noFill/>
        </p:spPr>
        <p:txBody>
          <a:bodyPr wrap="square" rtlCol="0">
            <a:spAutoFit/>
          </a:bodyPr>
          <a:lstStyle/>
          <a:p>
            <a:pPr algn="r"/>
            <a:r>
              <a:rPr lang="en-US" sz="3900" b="1" dirty="0">
                <a:solidFill>
                  <a:schemeClr val="tx1">
                    <a:alpha val="7000"/>
                  </a:schemeClr>
                </a:solidFill>
                <a:latin typeface="Trebuchet MS" panose="020B0603020202020204" pitchFamily="34" charset="0"/>
              </a:rPr>
              <a:t>VIRGINIA DEPARTMENT OF EDUCATION</a:t>
            </a:r>
          </a:p>
        </p:txBody>
      </p:sp>
    </p:spTree>
    <p:extLst>
      <p:ext uri="{BB962C8B-B14F-4D97-AF65-F5344CB8AC3E}">
        <p14:creationId xmlns:p14="http://schemas.microsoft.com/office/powerpoint/2010/main" val="1158173876"/>
      </p:ext>
    </p:extLst>
  </p:cSld>
  <p:clrMapOvr>
    <a:overrideClrMapping bg1="dk1" tx1="lt1" bg2="dk2" tx2="lt2" accent1="accent1" accent2="accent2" accent3="accent3" accent4="accent4" accent5="accent5" accent6="accent6" hlink="hlink" folHlink="folHlink"/>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bg>
      <p:bgPr>
        <a:gradFill rotWithShape="1">
          <a:gsLst>
            <a:gs pos="0">
              <a:srgbClr val="3E5B91"/>
            </a:gs>
            <a:gs pos="50000">
              <a:srgbClr val="1A4480"/>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10515600" cy="2387600"/>
          </a:xfrm>
        </p:spPr>
        <p:txBody>
          <a:bodyPr anchor="b"/>
          <a:lstStyle>
            <a:lvl1pPr algn="ctr">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0181799C-EA78-4FD4-8B5A-E18EB096E5C6}" type="datetime1">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7849773"/>
      </p:ext>
    </p:extLst>
  </p:cSld>
  <p:clrMapOvr>
    <a:overrideClrMapping bg1="dk1" tx1="lt1" bg2="dk2" tx2="lt2" accent1="accent1" accent2="accent2" accent3="accent3" accent4="accent4" accent5="accent5" accent6="accent6" hlink="hlink" folHlink="folHlink"/>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BD67D3E-DC23-56D0-E49A-79F87FFEB4C8}"/>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2A720E70-56EB-42D6-915F-EA4C717EB9E4}" type="datetime1">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Content Placeholder 2"/>
          <p:cNvSpPr>
            <a:spLocks noGrp="1"/>
          </p:cNvSpPr>
          <p:nvPr>
            <p:ph idx="1"/>
          </p:nvPr>
        </p:nvSpPr>
        <p:spPr>
          <a:xfrm>
            <a:off x="838200" y="1458930"/>
            <a:ext cx="10515600" cy="471803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16124203"/>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8566EF1-4ABD-9736-83E3-A0AB60E23EF0}"/>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838200" y="1458930"/>
            <a:ext cx="10515600" cy="471803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20E70-56EB-42D6-915F-EA4C717EB9E4}" type="datetime1">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088696227"/>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69611589"/>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_Section Header">
    <p:bg>
      <p:bgPr>
        <a:gradFill flip="none" rotWithShape="1">
          <a:gsLst>
            <a:gs pos="0">
              <a:schemeClr val="tx1"/>
            </a:gs>
            <a:gs pos="50000">
              <a:srgbClr val="1A4480"/>
            </a:gs>
            <a:gs pos="100000">
              <a:srgbClr val="3E5B91"/>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569919687"/>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E0B6B-6944-E12E-832D-39E6B070307C}"/>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838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F06C96A5-1280-4BBD-93AB-AD67D678B93B}" type="datetime1">
              <a:rPr lang="en-US" smtClean="0"/>
              <a:t>8/5/2024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595260743"/>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8F71C4-ABB1-43BF-A1B6-165F4DBACD94}" type="datetime1">
              <a:rPr lang="en-US" smtClean="0"/>
              <a:t>8/5/2024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02BAA-C61A-4A39-BDF1-4340D572B82C}" type="slidenum">
              <a:rPr lang="en-US" smtClean="0"/>
              <a:t>‹#›</a:t>
            </a:fld>
            <a:endParaRPr lang="en-US"/>
          </a:p>
        </p:txBody>
      </p:sp>
    </p:spTree>
    <p:extLst>
      <p:ext uri="{BB962C8B-B14F-4D97-AF65-F5344CB8AC3E}">
        <p14:creationId xmlns:p14="http://schemas.microsoft.com/office/powerpoint/2010/main" val="2468087798"/>
      </p:ext>
    </p:extLst>
  </p:cSld>
  <p:clrMap bg1="lt1" tx1="dk1" bg2="lt2" tx2="dk2" accent1="accent1" accent2="accent2" accent3="accent3" accent4="accent4" accent5="accent5" accent6="accent6" hlink="hlink" folHlink="folHlink"/>
  <p:sldLayoutIdLst>
    <p:sldLayoutId id="2147483673" r:id="rId1"/>
    <p:sldLayoutId id="2147483685" r:id="rId2"/>
    <p:sldLayoutId id="2147483684" r:id="rId3"/>
    <p:sldLayoutId id="2147483686" r:id="rId4"/>
    <p:sldLayoutId id="2147483674" r:id="rId5"/>
    <p:sldLayoutId id="2147483687" r:id="rId6"/>
    <p:sldLayoutId id="2147483675" r:id="rId7"/>
    <p:sldLayoutId id="2147483691" r:id="rId8"/>
    <p:sldLayoutId id="2147483676" r:id="rId9"/>
    <p:sldLayoutId id="2147483689" r:id="rId10"/>
    <p:sldLayoutId id="2147483677" r:id="rId11"/>
    <p:sldLayoutId id="2147483690" r:id="rId12"/>
    <p:sldLayoutId id="2147483678" r:id="rId13"/>
    <p:sldLayoutId id="2147483679" r:id="rId14"/>
    <p:sldLayoutId id="2147483680" r:id="rId15"/>
    <p:sldLayoutId id="2147483681" r:id="rId16"/>
    <p:sldLayoutId id="2147483688" r:id="rId17"/>
  </p:sldLayoutIdLst>
  <p:transition spd="slow">
    <p:wipe/>
  </p:transition>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rgbClr val="555555"/>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Calibri" panose="020F0502020204030204" pitchFamily="34" charset="0"/>
        <a:buChar char="-"/>
        <a:defRPr sz="2400" kern="1200">
          <a:solidFill>
            <a:srgbClr val="555555"/>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65000"/>
        <a:buFont typeface="Courier New" panose="02070309020205020404" pitchFamily="49" charset="0"/>
        <a:buChar char="o"/>
        <a:defRPr sz="2000" kern="1200">
          <a:solidFill>
            <a:srgbClr val="555555"/>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rgbClr val="555555"/>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Calibri" panose="020F0502020204030204" pitchFamily="34" charset="0"/>
        <a:buChar char="-"/>
        <a:defRPr sz="18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hyperlink" Target="https://www.doe.virginia.gov/info_management/data_collection/student_record_collection/code_values/index.shtml" TargetMode="External"/><Relationship Id="rId2" Type="http://schemas.openxmlformats.org/officeDocument/2006/relationships/hyperlink" Target="https://www.doe.virginia.gov/info_management/data_collection/student_record_collection/index.shtml"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hyperlink" Target="https://www.doe.virginia.gov/info_management/data_collection/student_record_collection/code_values/index.shtml" TargetMode="External"/><Relationship Id="rId2" Type="http://schemas.openxmlformats.org/officeDocument/2006/relationships/hyperlink" Target="https://www.doe.virginia.gov/info_management/data_collection/student_record_collection/index.shtml" TargetMode="Externa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https://p1pe.doe.virginia.gov/apex/f?p=180:1:::::p_session_id,p_application_name:3079480230065022375,fallmembership" TargetMode="External"/><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hyperlink" Target="https://schoolquality.virginia.gov/" TargetMode="External"/><Relationship Id="rId2" Type="http://schemas.openxmlformats.org/officeDocument/2006/relationships/notesSlide" Target="../notesSlides/notesSlide10.xml"/><Relationship Id="rId1" Type="http://schemas.openxmlformats.org/officeDocument/2006/relationships/slideLayout" Target="../slideLayouts/slideLayout15.xml"/><Relationship Id="rId5" Type="http://schemas.openxmlformats.org/officeDocument/2006/relationships/hyperlink" Target="https://www.doe.virginia.gov/data-policy-funding/data-reports/program-participation-data/advanced-programs" TargetMode="External"/><Relationship Id="rId4" Type="http://schemas.openxmlformats.org/officeDocument/2006/relationships/hyperlink" Target="https://doe.virginia.gov/statistics_reports/supts_annual_report/index.shtml"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s://www.doe.virginia.gov/data-policy-funding/data-reports/data-collection/student-record-collection"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4.xml"/><Relationship Id="rId5" Type="http://schemas.openxmlformats.org/officeDocument/2006/relationships/image" Target="../media/image5.pn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hyperlink" Target="mailto:Brittney.Kanard@doe.virginia.gov" TargetMode="External"/><Relationship Id="rId2" Type="http://schemas.openxmlformats.org/officeDocument/2006/relationships/hyperlink" Target="https://www.doe.virginia.gov/data-policy-funding/data-reports/data-collection/student-record-collection" TargetMode="External"/><Relationship Id="rId1" Type="http://schemas.openxmlformats.org/officeDocument/2006/relationships/slideLayout" Target="../slideLayouts/slideLayout6.xml"/><Relationship Id="rId5" Type="http://schemas.openxmlformats.org/officeDocument/2006/relationships/hyperlink" Target="mailto:Carol.WellsBazzichi@doe.virginia.gov" TargetMode="External"/><Relationship Id="rId4" Type="http://schemas.openxmlformats.org/officeDocument/2006/relationships/hyperlink" Target="mailto:resultshelp@doe.virginia.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content.govdelivery.com/accounts/VADOE/bulletins/3a7be7d#NTAG"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uscode.house.gov/view.xhtml?req=active+duty+as+defined+by+title+10&amp;f=treesort&amp;num=29"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hyperlink" Target="https://www.doe.virginia.gov/info_management/data_collection/student_record_collection/code_values/index.shtml" TargetMode="External"/><Relationship Id="rId4" Type="http://schemas.openxmlformats.org/officeDocument/2006/relationships/hyperlink" Target="https://www.doe.virginia.gov/info_management/data_collection/student_record_collection/index.s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oese.ed.gov/files/2023/01/TitleIII_Crosswalk.pdf"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hyperlink" Target="https://www.doe.virginia.gov/info_management/data_collection/student_record_collection/code_values/index.shtml" TargetMode="External"/><Relationship Id="rId4" Type="http://schemas.openxmlformats.org/officeDocument/2006/relationships/hyperlink" Target="https://www.doe.virginia.gov/info_management/data_collection/student_record_collection/index.shtml"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doe.virginia.gov/info_management/data_collection/student_record_collection/index.shtml"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hyperlink" Target="https://www.doe.virginia.gov/info_management/data_collection/student_record_collection/code_values/index.shtml"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doe.virginia.gov/info_management/data_collection/student_record_collection/index.shtml"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2024-2025 Student Record Collection</a:t>
            </a:r>
          </a:p>
        </p:txBody>
      </p:sp>
      <p:sp>
        <p:nvSpPr>
          <p:cNvPr id="3" name="Subtitle 2"/>
          <p:cNvSpPr>
            <a:spLocks noGrp="1"/>
          </p:cNvSpPr>
          <p:nvPr>
            <p:ph type="subTitle" idx="1"/>
          </p:nvPr>
        </p:nvSpPr>
        <p:spPr/>
        <p:txBody>
          <a:bodyPr/>
          <a:lstStyle/>
          <a:p>
            <a:r>
              <a:rPr lang="en-US" dirty="0"/>
              <a:t>Virginia Department of Education</a:t>
            </a:r>
          </a:p>
          <a:p>
            <a:r>
              <a:rPr lang="en-US" dirty="0"/>
              <a:t>Office of Data Services</a:t>
            </a:r>
          </a:p>
        </p:txBody>
      </p:sp>
      <p:sp>
        <p:nvSpPr>
          <p:cNvPr id="4" name="Slide Number Placeholder 3"/>
          <p:cNvSpPr>
            <a:spLocks noGrp="1"/>
          </p:cNvSpPr>
          <p:nvPr>
            <p:ph type="sldNum" sz="quarter" idx="12"/>
          </p:nvPr>
        </p:nvSpPr>
        <p:spPr/>
        <p:txBody>
          <a:bodyPr/>
          <a:lstStyle/>
          <a:p>
            <a:fld id="{B2102BAA-C61A-4A39-BDF1-4340D572B82C}" type="slidenum">
              <a:rPr lang="en-US" smtClean="0"/>
              <a:t>1</a:t>
            </a:fld>
            <a:endParaRPr lang="en-US"/>
          </a:p>
        </p:txBody>
      </p:sp>
    </p:spTree>
    <p:extLst>
      <p:ext uri="{BB962C8B-B14F-4D97-AF65-F5344CB8AC3E}">
        <p14:creationId xmlns:p14="http://schemas.microsoft.com/office/powerpoint/2010/main" val="631499876"/>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a:xfrm>
            <a:off x="0" y="0"/>
            <a:ext cx="12192000" cy="1120877"/>
          </a:xfrm>
        </p:spPr>
        <p:txBody>
          <a:bodyPr>
            <a:normAutofit/>
          </a:bodyPr>
          <a:lstStyle/>
          <a:p>
            <a:r>
              <a:rPr lang="en-US" dirty="0"/>
              <a:t>Report Updates</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10</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838200" y="1248698"/>
            <a:ext cx="10515600" cy="5107652"/>
          </a:xfrm>
        </p:spPr>
        <p:txBody>
          <a:bodyPr>
            <a:normAutofit lnSpcReduction="10000"/>
          </a:bodyPr>
          <a:lstStyle/>
          <a:p>
            <a:r>
              <a:rPr lang="en-US" sz="3600" dirty="0">
                <a:solidFill>
                  <a:srgbClr val="000000"/>
                </a:solidFill>
                <a:latin typeface="Calibri" panose="020F0502020204030204" pitchFamily="34" charset="0"/>
              </a:rPr>
              <a:t>Private Day Enrollment Verification Report</a:t>
            </a:r>
          </a:p>
          <a:p>
            <a:pPr lvl="1"/>
            <a:r>
              <a:rPr lang="en-US" sz="3200" i="1" dirty="0">
                <a:solidFill>
                  <a:schemeClr val="accent5">
                    <a:lumMod val="75000"/>
                  </a:schemeClr>
                </a:solidFill>
                <a:latin typeface="Calibri" panose="020F0502020204030204" pitchFamily="34" charset="0"/>
              </a:rPr>
              <a:t>Assigned to Special Ed Approver and SDCA</a:t>
            </a:r>
          </a:p>
          <a:p>
            <a:pPr marL="457200" lvl="1" indent="0">
              <a:buNone/>
            </a:pPr>
            <a:endParaRPr lang="en-US" sz="3200" i="1" dirty="0">
              <a:solidFill>
                <a:schemeClr val="accent5">
                  <a:lumMod val="75000"/>
                </a:schemeClr>
              </a:solidFill>
              <a:latin typeface="Calibri" panose="020F0502020204030204" pitchFamily="34" charset="0"/>
            </a:endParaRPr>
          </a:p>
          <a:p>
            <a:pPr marL="457200" lvl="1" indent="0">
              <a:buNone/>
            </a:pPr>
            <a:endParaRPr lang="en-US" sz="3200" i="1" dirty="0">
              <a:solidFill>
                <a:schemeClr val="accent5">
                  <a:lumMod val="75000"/>
                </a:schemeClr>
              </a:solidFill>
              <a:latin typeface="Calibri" panose="020F0502020204030204" pitchFamily="34" charset="0"/>
            </a:endParaRPr>
          </a:p>
          <a:p>
            <a:pPr marL="457200" lvl="1" indent="0">
              <a:buNone/>
            </a:pPr>
            <a:endParaRPr lang="en-US" sz="3200" i="1" dirty="0">
              <a:solidFill>
                <a:schemeClr val="accent5">
                  <a:lumMod val="75000"/>
                </a:schemeClr>
              </a:solidFill>
              <a:latin typeface="Calibri" panose="020F0502020204030204" pitchFamily="34" charset="0"/>
            </a:endParaRPr>
          </a:p>
          <a:p>
            <a:pPr marL="457200" lvl="1" indent="0">
              <a:buNone/>
            </a:pPr>
            <a:endParaRPr lang="en-US" sz="3200" i="1" dirty="0">
              <a:solidFill>
                <a:schemeClr val="accent5">
                  <a:lumMod val="75000"/>
                </a:schemeClr>
              </a:solidFill>
              <a:latin typeface="Calibri" panose="020F0502020204030204" pitchFamily="34" charset="0"/>
            </a:endParaRPr>
          </a:p>
          <a:p>
            <a:r>
              <a:rPr lang="en-US" sz="3600" dirty="0">
                <a:solidFill>
                  <a:srgbClr val="000000"/>
                </a:solidFill>
                <a:latin typeface="Calibri" panose="020F0502020204030204" pitchFamily="34" charset="0"/>
              </a:rPr>
              <a:t>Division and School Level Parent Opt-out Flag</a:t>
            </a:r>
          </a:p>
          <a:p>
            <a:pPr lvl="1"/>
            <a:r>
              <a:rPr lang="en-US" sz="3200" i="1" dirty="0">
                <a:solidFill>
                  <a:schemeClr val="accent5">
                    <a:lumMod val="75000"/>
                  </a:schemeClr>
                </a:solidFill>
                <a:latin typeface="Calibri" panose="020F0502020204030204" pitchFamily="34" charset="0"/>
              </a:rPr>
              <a:t>New section of the Fall SRC Verification report</a:t>
            </a:r>
          </a:p>
          <a:p>
            <a:r>
              <a:rPr lang="en-US" sz="3600" dirty="0">
                <a:solidFill>
                  <a:srgbClr val="000000"/>
                </a:solidFill>
                <a:latin typeface="Calibri" panose="020F0502020204030204" pitchFamily="34" charset="0"/>
              </a:rPr>
              <a:t>Incorporate Gender Code changes from ‘N’ to ‘A’ where necessary. </a:t>
            </a:r>
          </a:p>
          <a:p>
            <a:pPr marL="457200" lvl="1" indent="0">
              <a:buNone/>
            </a:pPr>
            <a:endParaRPr lang="en-US" sz="3200" dirty="0">
              <a:solidFill>
                <a:srgbClr val="000000"/>
              </a:solidFill>
              <a:latin typeface="Calibri" panose="020F0502020204030204" pitchFamily="34" charset="0"/>
            </a:endParaRPr>
          </a:p>
          <a:p>
            <a:endParaRPr lang="en-US" dirty="0"/>
          </a:p>
          <a:p>
            <a:endParaRPr lang="en-US" dirty="0"/>
          </a:p>
          <a:p>
            <a:endParaRPr lang="en-US" dirty="0"/>
          </a:p>
          <a:p>
            <a:pPr lvl="1"/>
            <a:endParaRPr lang="en-US" dirty="0"/>
          </a:p>
        </p:txBody>
      </p:sp>
      <p:pic>
        <p:nvPicPr>
          <p:cNvPr id="6" name="Picture 5">
            <a:extLst>
              <a:ext uri="{FF2B5EF4-FFF2-40B4-BE49-F238E27FC236}">
                <a16:creationId xmlns:a16="http://schemas.microsoft.com/office/drawing/2014/main" id="{FF2D4FEB-C4A4-8B67-DCAF-305290A776BA}"/>
              </a:ext>
            </a:extLst>
          </p:cNvPr>
          <p:cNvPicPr>
            <a:picLocks noChangeAspect="1"/>
          </p:cNvPicPr>
          <p:nvPr/>
        </p:nvPicPr>
        <p:blipFill>
          <a:blip r:embed="rId3"/>
          <a:stretch>
            <a:fillRect/>
          </a:stretch>
        </p:blipFill>
        <p:spPr>
          <a:xfrm>
            <a:off x="3257277" y="2234232"/>
            <a:ext cx="5677446" cy="1776184"/>
          </a:xfrm>
          <a:prstGeom prst="rect">
            <a:avLst/>
          </a:prstGeom>
        </p:spPr>
      </p:pic>
    </p:spTree>
    <p:extLst>
      <p:ext uri="{BB962C8B-B14F-4D97-AF65-F5344CB8AC3E}">
        <p14:creationId xmlns:p14="http://schemas.microsoft.com/office/powerpoint/2010/main" val="628088998"/>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Reporting reminders</a:t>
            </a:r>
          </a:p>
        </p:txBody>
      </p:sp>
      <p:sp>
        <p:nvSpPr>
          <p:cNvPr id="3" name="Subtitle 2"/>
          <p:cNvSpPr>
            <a:spLocks noGrp="1"/>
          </p:cNvSpPr>
          <p:nvPr>
            <p:ph type="subTitle" idx="1"/>
          </p:nvPr>
        </p:nvSpPr>
        <p:spPr/>
        <p:txBody>
          <a:bodyPr>
            <a:normAutofit/>
          </a:bodyPr>
          <a:lstStyle/>
          <a:p>
            <a:endParaRPr lang="en-US" dirty="0"/>
          </a:p>
        </p:txBody>
      </p:sp>
      <p:sp>
        <p:nvSpPr>
          <p:cNvPr id="4" name="Slide Number Placeholder 3"/>
          <p:cNvSpPr>
            <a:spLocks noGrp="1"/>
          </p:cNvSpPr>
          <p:nvPr>
            <p:ph type="sldNum" sz="quarter" idx="12"/>
          </p:nvPr>
        </p:nvSpPr>
        <p:spPr/>
        <p:txBody>
          <a:bodyPr/>
          <a:lstStyle/>
          <a:p>
            <a:fld id="{B2102BAA-C61A-4A39-BDF1-4340D572B82C}" type="slidenum">
              <a:rPr lang="en-US" smtClean="0"/>
              <a:t>11</a:t>
            </a:fld>
            <a:endParaRPr lang="en-US"/>
          </a:p>
        </p:txBody>
      </p:sp>
    </p:spTree>
    <p:extLst>
      <p:ext uri="{BB962C8B-B14F-4D97-AF65-F5344CB8AC3E}">
        <p14:creationId xmlns:p14="http://schemas.microsoft.com/office/powerpoint/2010/main" val="3492982427"/>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9F318-EE79-D1D0-40EC-C9D2CE2A5C79}"/>
              </a:ext>
            </a:extLst>
          </p:cNvPr>
          <p:cNvSpPr>
            <a:spLocks noGrp="1"/>
          </p:cNvSpPr>
          <p:nvPr>
            <p:ph type="title"/>
          </p:nvPr>
        </p:nvSpPr>
        <p:spPr/>
        <p:txBody>
          <a:bodyPr/>
          <a:lstStyle/>
          <a:p>
            <a:r>
              <a:rPr lang="en-US" dirty="0"/>
              <a:t>Reporting Reminder</a:t>
            </a:r>
          </a:p>
        </p:txBody>
      </p:sp>
      <p:sp>
        <p:nvSpPr>
          <p:cNvPr id="3" name="Text Placeholder 2">
            <a:extLst>
              <a:ext uri="{FF2B5EF4-FFF2-40B4-BE49-F238E27FC236}">
                <a16:creationId xmlns:a16="http://schemas.microsoft.com/office/drawing/2014/main" id="{A0BAEC1B-3C80-E2E5-6953-6C900C9FCA9B}"/>
              </a:ext>
            </a:extLst>
          </p:cNvPr>
          <p:cNvSpPr>
            <a:spLocks noGrp="1"/>
          </p:cNvSpPr>
          <p:nvPr>
            <p:ph type="body" idx="1"/>
          </p:nvPr>
        </p:nvSpPr>
        <p:spPr>
          <a:xfrm>
            <a:off x="839788" y="1525199"/>
            <a:ext cx="6103937" cy="823912"/>
          </a:xfrm>
        </p:spPr>
        <p:txBody>
          <a:bodyPr>
            <a:normAutofit/>
          </a:bodyPr>
          <a:lstStyle/>
          <a:p>
            <a:r>
              <a:rPr lang="en-US" dirty="0"/>
              <a:t>Identifying Economically Disadvantaged students within a CEP school</a:t>
            </a:r>
          </a:p>
        </p:txBody>
      </p:sp>
      <p:sp>
        <p:nvSpPr>
          <p:cNvPr id="4" name="Content Placeholder 3">
            <a:extLst>
              <a:ext uri="{FF2B5EF4-FFF2-40B4-BE49-F238E27FC236}">
                <a16:creationId xmlns:a16="http://schemas.microsoft.com/office/drawing/2014/main" id="{0568C4C8-2F8B-0ED0-AB6F-C5CCA110ED91}"/>
              </a:ext>
            </a:extLst>
          </p:cNvPr>
          <p:cNvSpPr>
            <a:spLocks noGrp="1"/>
          </p:cNvSpPr>
          <p:nvPr>
            <p:ph sz="half" idx="2"/>
          </p:nvPr>
        </p:nvSpPr>
        <p:spPr>
          <a:xfrm>
            <a:off x="839787" y="2349112"/>
            <a:ext cx="10416042" cy="4214974"/>
          </a:xfrm>
        </p:spPr>
        <p:txBody>
          <a:bodyPr>
            <a:normAutofit/>
          </a:bodyPr>
          <a:lstStyle/>
          <a:p>
            <a:pPr marL="0" marR="0">
              <a:spcBef>
                <a:spcPts val="0"/>
              </a:spcBef>
              <a:spcAft>
                <a:spcPts val="0"/>
              </a:spcAft>
            </a:pPr>
            <a:r>
              <a:rPr lang="en-US" sz="2400" dirty="0">
                <a:effectLst/>
                <a:latin typeface="Calibri" panose="020F0502020204030204" pitchFamily="34" charset="0"/>
              </a:rPr>
              <a:t>Economically Disadvantaged identification is still required for CEP schools. </a:t>
            </a:r>
            <a:r>
              <a:rPr lang="en-US" sz="2400" b="1" u="sng" dirty="0">
                <a:solidFill>
                  <a:srgbClr val="C00000"/>
                </a:solidFill>
                <a:effectLst/>
                <a:latin typeface="Calibri" panose="020F0502020204030204" pitchFamily="34" charset="0"/>
              </a:rPr>
              <a:t>Not all students in a CEP school are Disadvantaged</a:t>
            </a:r>
            <a:r>
              <a:rPr lang="en-US" sz="2400" dirty="0">
                <a:solidFill>
                  <a:srgbClr val="C00000"/>
                </a:solidFill>
                <a:effectLst/>
                <a:latin typeface="Calibri" panose="020F0502020204030204" pitchFamily="34" charset="0"/>
              </a:rPr>
              <a:t>.</a:t>
            </a:r>
          </a:p>
          <a:p>
            <a:pPr marL="0" marR="0">
              <a:spcBef>
                <a:spcPts val="0"/>
              </a:spcBef>
              <a:spcAft>
                <a:spcPts val="0"/>
              </a:spcAft>
            </a:pPr>
            <a:r>
              <a:rPr lang="en-US" sz="2400" dirty="0">
                <a:effectLst/>
                <a:latin typeface="Calibri" panose="020F0502020204030204" pitchFamily="34" charset="0"/>
              </a:rPr>
              <a:t>"Identified student" means any student who is </a:t>
            </a:r>
            <a:r>
              <a:rPr lang="en-US" sz="2400" i="1" dirty="0">
                <a:effectLst/>
                <a:latin typeface="Calibri" panose="020F0502020204030204" pitchFamily="34" charset="0"/>
              </a:rPr>
              <a:t>directly certified </a:t>
            </a:r>
            <a:r>
              <a:rPr lang="en-US" sz="2400" dirty="0">
                <a:effectLst/>
                <a:latin typeface="Calibri" panose="020F0502020204030204" pitchFamily="34" charset="0"/>
              </a:rPr>
              <a:t>for free meals through means other than the use of an individual household application.</a:t>
            </a:r>
          </a:p>
          <a:p>
            <a:pPr marL="457200" lvl="1">
              <a:spcBef>
                <a:spcPts val="0"/>
              </a:spcBef>
            </a:pPr>
            <a:r>
              <a:rPr lang="en-US" sz="2000" dirty="0">
                <a:effectLst/>
                <a:latin typeface="Calibri" panose="020F0502020204030204" pitchFamily="34" charset="0"/>
              </a:rPr>
              <a:t>"</a:t>
            </a:r>
            <a:r>
              <a:rPr lang="en-US" dirty="0">
                <a:effectLst/>
                <a:latin typeface="Calibri" panose="020F0502020204030204" pitchFamily="34" charset="0"/>
              </a:rPr>
              <a:t>Identified student" includes </a:t>
            </a:r>
          </a:p>
          <a:p>
            <a:pPr marL="914400" lvl="2">
              <a:spcBef>
                <a:spcPts val="0"/>
              </a:spcBef>
            </a:pPr>
            <a:r>
              <a:rPr lang="en-US" sz="2400" dirty="0">
                <a:effectLst/>
                <a:latin typeface="Calibri" panose="020F0502020204030204" pitchFamily="34" charset="0"/>
              </a:rPr>
              <a:t>(</a:t>
            </a:r>
            <a:r>
              <a:rPr lang="en-US" sz="2400" dirty="0" err="1">
                <a:effectLst/>
                <a:latin typeface="Calibri" panose="020F0502020204030204" pitchFamily="34" charset="0"/>
              </a:rPr>
              <a:t>i</a:t>
            </a:r>
            <a:r>
              <a:rPr lang="en-US" sz="2400" dirty="0">
                <a:effectLst/>
                <a:latin typeface="Calibri" panose="020F0502020204030204" pitchFamily="34" charset="0"/>
              </a:rPr>
              <a:t>) any student who is directly certified for free meals based on the student's participation in the Supplemental Nutrition Assistance Program (SNAP) or Temporary Assistance for Needy Families (TANF) or based on Medicaid income data and</a:t>
            </a:r>
          </a:p>
          <a:p>
            <a:pPr marL="914400" lvl="2">
              <a:spcBef>
                <a:spcPts val="0"/>
              </a:spcBef>
            </a:pPr>
            <a:r>
              <a:rPr lang="en-US" sz="2400" dirty="0">
                <a:latin typeface="Calibri" panose="020F0502020204030204" pitchFamily="34" charset="0"/>
              </a:rPr>
              <a:t>(ii) any homeless, runaway, migrant, or Head Start student, or any foster child, who is approved as categorically eligible for free meals by means other than a meal application.</a:t>
            </a:r>
          </a:p>
          <a:p>
            <a:pPr marL="0" marR="0">
              <a:spcBef>
                <a:spcPts val="0"/>
              </a:spcBef>
              <a:spcAft>
                <a:spcPts val="0"/>
              </a:spcAft>
            </a:pPr>
            <a:endParaRPr lang="en-US" sz="1800" dirty="0">
              <a:effectLst/>
              <a:latin typeface="Calibri" panose="020F0502020204030204" pitchFamily="34" charset="0"/>
            </a:endParaRPr>
          </a:p>
          <a:p>
            <a:endParaRPr lang="en-US" dirty="0"/>
          </a:p>
        </p:txBody>
      </p:sp>
      <p:sp>
        <p:nvSpPr>
          <p:cNvPr id="7" name="Slide Number Placeholder 6">
            <a:extLst>
              <a:ext uri="{FF2B5EF4-FFF2-40B4-BE49-F238E27FC236}">
                <a16:creationId xmlns:a16="http://schemas.microsoft.com/office/drawing/2014/main" id="{9482E832-2310-A5D6-5D2B-6E6C48507D63}"/>
              </a:ext>
            </a:extLst>
          </p:cNvPr>
          <p:cNvSpPr>
            <a:spLocks noGrp="1"/>
          </p:cNvSpPr>
          <p:nvPr>
            <p:ph type="sldNum" sz="quarter" idx="12"/>
          </p:nvPr>
        </p:nvSpPr>
        <p:spPr/>
        <p:txBody>
          <a:bodyPr/>
          <a:lstStyle/>
          <a:p>
            <a:fld id="{B2102BAA-C61A-4A39-BDF1-4340D572B82C}" type="slidenum">
              <a:rPr lang="en-US" smtClean="0"/>
              <a:t>12</a:t>
            </a:fld>
            <a:endParaRPr lang="en-US"/>
          </a:p>
        </p:txBody>
      </p:sp>
    </p:spTree>
    <p:extLst>
      <p:ext uri="{BB962C8B-B14F-4D97-AF65-F5344CB8AC3E}">
        <p14:creationId xmlns:p14="http://schemas.microsoft.com/office/powerpoint/2010/main" val="1520724693"/>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9F318-EE79-D1D0-40EC-C9D2CE2A5C79}"/>
              </a:ext>
            </a:extLst>
          </p:cNvPr>
          <p:cNvSpPr>
            <a:spLocks noGrp="1"/>
          </p:cNvSpPr>
          <p:nvPr>
            <p:ph type="title"/>
          </p:nvPr>
        </p:nvSpPr>
        <p:spPr/>
        <p:txBody>
          <a:bodyPr/>
          <a:lstStyle/>
          <a:p>
            <a:r>
              <a:rPr lang="en-US" dirty="0"/>
              <a:t>Reporting Reminder</a:t>
            </a:r>
          </a:p>
        </p:txBody>
      </p:sp>
      <p:sp>
        <p:nvSpPr>
          <p:cNvPr id="7" name="Slide Number Placeholder 6">
            <a:extLst>
              <a:ext uri="{FF2B5EF4-FFF2-40B4-BE49-F238E27FC236}">
                <a16:creationId xmlns:a16="http://schemas.microsoft.com/office/drawing/2014/main" id="{9482E832-2310-A5D6-5D2B-6E6C48507D63}"/>
              </a:ext>
            </a:extLst>
          </p:cNvPr>
          <p:cNvSpPr>
            <a:spLocks noGrp="1"/>
          </p:cNvSpPr>
          <p:nvPr>
            <p:ph type="sldNum" sz="quarter" idx="12"/>
          </p:nvPr>
        </p:nvSpPr>
        <p:spPr/>
        <p:txBody>
          <a:bodyPr/>
          <a:lstStyle/>
          <a:p>
            <a:fld id="{B2102BAA-C61A-4A39-BDF1-4340D572B82C}" type="slidenum">
              <a:rPr lang="en-US" smtClean="0"/>
              <a:t>13</a:t>
            </a:fld>
            <a:endParaRPr lang="en-US"/>
          </a:p>
        </p:txBody>
      </p:sp>
      <p:sp>
        <p:nvSpPr>
          <p:cNvPr id="4" name="Content Placeholder 3">
            <a:extLst>
              <a:ext uri="{FF2B5EF4-FFF2-40B4-BE49-F238E27FC236}">
                <a16:creationId xmlns:a16="http://schemas.microsoft.com/office/drawing/2014/main" id="{0568C4C8-2F8B-0ED0-AB6F-C5CCA110ED91}"/>
              </a:ext>
            </a:extLst>
          </p:cNvPr>
          <p:cNvSpPr>
            <a:spLocks noGrp="1"/>
          </p:cNvSpPr>
          <p:nvPr>
            <p:ph idx="1"/>
          </p:nvPr>
        </p:nvSpPr>
        <p:spPr/>
        <p:txBody>
          <a:bodyPr>
            <a:normAutofit/>
          </a:bodyPr>
          <a:lstStyle/>
          <a:p>
            <a:pPr marL="0" indent="0">
              <a:buNone/>
            </a:pPr>
            <a:r>
              <a:rPr lang="en-US" sz="2400" b="1" dirty="0">
                <a:solidFill>
                  <a:schemeClr val="tx1"/>
                </a:solidFill>
              </a:rPr>
              <a:t>Reporting Juvenile Detention Center Students (W411)</a:t>
            </a:r>
          </a:p>
          <a:p>
            <a:r>
              <a:rPr lang="en-US" sz="2400" dirty="0">
                <a:latin typeface="Calibri" panose="020F0502020204030204" pitchFamily="34" charset="0"/>
              </a:rPr>
              <a:t>Students entering a Juvenile Detention Center must be exited with </a:t>
            </a:r>
            <a:r>
              <a:rPr lang="en-US" sz="2400" b="1" dirty="0">
                <a:latin typeface="Calibri" panose="020F0502020204030204" pitchFamily="34" charset="0"/>
              </a:rPr>
              <a:t>W411</a:t>
            </a:r>
            <a:r>
              <a:rPr lang="en-US" sz="2400" dirty="0">
                <a:latin typeface="Calibri" panose="020F0502020204030204" pitchFamily="34" charset="0"/>
              </a:rPr>
              <a:t>. The division remains responsible for tracking and reporting the status of these students.</a:t>
            </a:r>
          </a:p>
          <a:p>
            <a:pPr lvl="1"/>
            <a:r>
              <a:rPr lang="en-US" sz="2000" dirty="0">
                <a:latin typeface="Calibri" panose="020F0502020204030204" pitchFamily="34" charset="0"/>
              </a:rPr>
              <a:t>VDOE expects a follow up record on each EOY submission with an updated Exit Code.</a:t>
            </a:r>
          </a:p>
          <a:p>
            <a:pPr lvl="1"/>
            <a:r>
              <a:rPr lang="en-US" sz="2000" dirty="0">
                <a:latin typeface="Calibri" panose="020F0502020204030204" pitchFamily="34" charset="0"/>
              </a:rPr>
              <a:t>Their cohort status will remain “Incarcerated” until reported otherwise.</a:t>
            </a:r>
          </a:p>
          <a:p>
            <a:pPr lvl="1"/>
            <a:r>
              <a:rPr lang="en-US" sz="2000" dirty="0">
                <a:latin typeface="Calibri" panose="020F0502020204030204" pitchFamily="34" charset="0"/>
              </a:rPr>
              <a:t>This is expected until the student returns to their home school, transfers, earns a GED, or drops out.</a:t>
            </a:r>
          </a:p>
        </p:txBody>
      </p:sp>
      <p:sp>
        <p:nvSpPr>
          <p:cNvPr id="9" name="TextBox 8">
            <a:extLst>
              <a:ext uri="{FF2B5EF4-FFF2-40B4-BE49-F238E27FC236}">
                <a16:creationId xmlns:a16="http://schemas.microsoft.com/office/drawing/2014/main" id="{A18AA687-EC86-6C5C-9270-E72EBFA70537}"/>
              </a:ext>
            </a:extLst>
          </p:cNvPr>
          <p:cNvSpPr txBox="1"/>
          <p:nvPr/>
        </p:nvSpPr>
        <p:spPr>
          <a:xfrm>
            <a:off x="2128494" y="6189663"/>
            <a:ext cx="7935012" cy="369332"/>
          </a:xfrm>
          <a:prstGeom prst="rect">
            <a:avLst/>
          </a:prstGeom>
          <a:noFill/>
        </p:spPr>
        <p:txBody>
          <a:bodyPr wrap="square">
            <a:spAutoFit/>
          </a:bodyPr>
          <a:lstStyle/>
          <a:p>
            <a:r>
              <a:rPr lang="en-US" sz="1800" dirty="0"/>
              <a:t>For the full list, please visit the </a:t>
            </a:r>
            <a:r>
              <a:rPr lang="en-US" sz="1800" dirty="0">
                <a:hlinkClick r:id="rId2"/>
              </a:rPr>
              <a:t>SRC Website </a:t>
            </a:r>
            <a:r>
              <a:rPr lang="en-US" sz="1800" dirty="0"/>
              <a:t>and select </a:t>
            </a:r>
            <a:r>
              <a:rPr lang="en-US" sz="1800" dirty="0">
                <a:hlinkClick r:id="rId3"/>
              </a:rPr>
              <a:t>Code Values</a:t>
            </a:r>
            <a:r>
              <a:rPr lang="en-US" sz="1800" dirty="0"/>
              <a:t>.</a:t>
            </a:r>
          </a:p>
        </p:txBody>
      </p:sp>
    </p:spTree>
    <p:extLst>
      <p:ext uri="{BB962C8B-B14F-4D97-AF65-F5344CB8AC3E}">
        <p14:creationId xmlns:p14="http://schemas.microsoft.com/office/powerpoint/2010/main" val="1400623314"/>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9F318-EE79-D1D0-40EC-C9D2CE2A5C79}"/>
              </a:ext>
            </a:extLst>
          </p:cNvPr>
          <p:cNvSpPr>
            <a:spLocks noGrp="1"/>
          </p:cNvSpPr>
          <p:nvPr>
            <p:ph type="title"/>
          </p:nvPr>
        </p:nvSpPr>
        <p:spPr/>
        <p:txBody>
          <a:bodyPr/>
          <a:lstStyle/>
          <a:p>
            <a:r>
              <a:rPr lang="en-US" dirty="0"/>
              <a:t>Reporting Reminder</a:t>
            </a:r>
          </a:p>
        </p:txBody>
      </p:sp>
      <p:sp>
        <p:nvSpPr>
          <p:cNvPr id="7" name="Slide Number Placeholder 6">
            <a:extLst>
              <a:ext uri="{FF2B5EF4-FFF2-40B4-BE49-F238E27FC236}">
                <a16:creationId xmlns:a16="http://schemas.microsoft.com/office/drawing/2014/main" id="{9482E832-2310-A5D6-5D2B-6E6C48507D63}"/>
              </a:ext>
            </a:extLst>
          </p:cNvPr>
          <p:cNvSpPr>
            <a:spLocks noGrp="1"/>
          </p:cNvSpPr>
          <p:nvPr>
            <p:ph type="sldNum" sz="quarter" idx="12"/>
          </p:nvPr>
        </p:nvSpPr>
        <p:spPr/>
        <p:txBody>
          <a:bodyPr/>
          <a:lstStyle/>
          <a:p>
            <a:fld id="{B2102BAA-C61A-4A39-BDF1-4340D572B82C}" type="slidenum">
              <a:rPr lang="en-US" smtClean="0"/>
              <a:t>14</a:t>
            </a:fld>
            <a:endParaRPr lang="en-US"/>
          </a:p>
        </p:txBody>
      </p:sp>
      <p:sp>
        <p:nvSpPr>
          <p:cNvPr id="4" name="Content Placeholder 3">
            <a:extLst>
              <a:ext uri="{FF2B5EF4-FFF2-40B4-BE49-F238E27FC236}">
                <a16:creationId xmlns:a16="http://schemas.microsoft.com/office/drawing/2014/main" id="{0568C4C8-2F8B-0ED0-AB6F-C5CCA110ED91}"/>
              </a:ext>
            </a:extLst>
          </p:cNvPr>
          <p:cNvSpPr>
            <a:spLocks noGrp="1"/>
          </p:cNvSpPr>
          <p:nvPr>
            <p:ph idx="1"/>
          </p:nvPr>
        </p:nvSpPr>
        <p:spPr/>
        <p:txBody>
          <a:bodyPr>
            <a:normAutofit/>
          </a:bodyPr>
          <a:lstStyle/>
          <a:p>
            <a:pPr marL="0" indent="0">
              <a:buNone/>
            </a:pPr>
            <a:r>
              <a:rPr lang="en-US" sz="2400" b="1" dirty="0">
                <a:solidFill>
                  <a:schemeClr val="tx1"/>
                </a:solidFill>
              </a:rPr>
              <a:t>Using Exit Codes W960, W961, and W970</a:t>
            </a:r>
          </a:p>
          <a:p>
            <a:r>
              <a:rPr lang="en-US" sz="2400" dirty="0">
                <a:latin typeface="Calibri" panose="020F0502020204030204" pitchFamily="34" charset="0"/>
              </a:rPr>
              <a:t>These Exit Codes should only be reported when the division </a:t>
            </a:r>
            <a:r>
              <a:rPr lang="en-US" sz="2400" b="1" dirty="0">
                <a:latin typeface="Calibri" panose="020F0502020204030204" pitchFamily="34" charset="0"/>
              </a:rPr>
              <a:t>has an expected return date for the student.</a:t>
            </a:r>
          </a:p>
          <a:p>
            <a:r>
              <a:rPr lang="en-US" sz="2400" dirty="0">
                <a:latin typeface="Calibri" panose="020F0502020204030204" pitchFamily="34" charset="0"/>
              </a:rPr>
              <a:t>If they are reported on Fall SRC, a follow up record is required on EOY.</a:t>
            </a:r>
          </a:p>
          <a:p>
            <a:r>
              <a:rPr lang="en-US" sz="2400" dirty="0">
                <a:latin typeface="Calibri" panose="020F0502020204030204" pitchFamily="34" charset="0"/>
              </a:rPr>
              <a:t>If they are reported on EOY, a follow up record will be required on the Fall SRC.</a:t>
            </a:r>
          </a:p>
          <a:p>
            <a:r>
              <a:rPr lang="en-US" sz="2400" dirty="0">
                <a:latin typeface="Calibri" panose="020F0502020204030204" pitchFamily="34" charset="0"/>
              </a:rPr>
              <a:t>Their cohort status will remain “Unconfirmed” until their Exit Code is updated on a subsequent submission.</a:t>
            </a:r>
          </a:p>
          <a:p>
            <a:r>
              <a:rPr lang="en-US" sz="2400" dirty="0">
                <a:latin typeface="Calibri" panose="020F0502020204030204" pitchFamily="34" charset="0"/>
              </a:rPr>
              <a:t>These students will also appear on the Preliminary Dropout Report.</a:t>
            </a:r>
          </a:p>
        </p:txBody>
      </p:sp>
      <p:sp>
        <p:nvSpPr>
          <p:cNvPr id="9" name="TextBox 8">
            <a:extLst>
              <a:ext uri="{FF2B5EF4-FFF2-40B4-BE49-F238E27FC236}">
                <a16:creationId xmlns:a16="http://schemas.microsoft.com/office/drawing/2014/main" id="{A18AA687-EC86-6C5C-9270-E72EBFA70537}"/>
              </a:ext>
            </a:extLst>
          </p:cNvPr>
          <p:cNvSpPr txBox="1"/>
          <p:nvPr/>
        </p:nvSpPr>
        <p:spPr>
          <a:xfrm>
            <a:off x="2128494" y="6189663"/>
            <a:ext cx="7935012" cy="369332"/>
          </a:xfrm>
          <a:prstGeom prst="rect">
            <a:avLst/>
          </a:prstGeom>
          <a:noFill/>
        </p:spPr>
        <p:txBody>
          <a:bodyPr wrap="square">
            <a:spAutoFit/>
          </a:bodyPr>
          <a:lstStyle/>
          <a:p>
            <a:r>
              <a:rPr lang="en-US" sz="1800" dirty="0"/>
              <a:t>For the full list, please visit the </a:t>
            </a:r>
            <a:r>
              <a:rPr lang="en-US" sz="1800" dirty="0">
                <a:hlinkClick r:id="rId2"/>
              </a:rPr>
              <a:t>SRC Website </a:t>
            </a:r>
            <a:r>
              <a:rPr lang="en-US" sz="1800" dirty="0"/>
              <a:t>and select </a:t>
            </a:r>
            <a:r>
              <a:rPr lang="en-US" sz="1800" dirty="0">
                <a:hlinkClick r:id="rId3"/>
              </a:rPr>
              <a:t>Code Values</a:t>
            </a:r>
            <a:r>
              <a:rPr lang="en-US" sz="1800" dirty="0"/>
              <a:t>.</a:t>
            </a:r>
          </a:p>
        </p:txBody>
      </p:sp>
    </p:spTree>
    <p:extLst>
      <p:ext uri="{BB962C8B-B14F-4D97-AF65-F5344CB8AC3E}">
        <p14:creationId xmlns:p14="http://schemas.microsoft.com/office/powerpoint/2010/main" val="970887122"/>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CF7C-39B3-DCBA-767C-B12F6C53D9F3}"/>
              </a:ext>
            </a:extLst>
          </p:cNvPr>
          <p:cNvSpPr>
            <a:spLocks noGrp="1"/>
          </p:cNvSpPr>
          <p:nvPr>
            <p:ph type="title"/>
          </p:nvPr>
        </p:nvSpPr>
        <p:spPr/>
        <p:txBody>
          <a:bodyPr/>
          <a:lstStyle/>
          <a:p>
            <a:r>
              <a:rPr lang="en-US" dirty="0"/>
              <a:t>Reporting Reminder</a:t>
            </a:r>
          </a:p>
        </p:txBody>
      </p:sp>
      <p:sp>
        <p:nvSpPr>
          <p:cNvPr id="3" name="Slide Number Placeholder 2">
            <a:extLst>
              <a:ext uri="{FF2B5EF4-FFF2-40B4-BE49-F238E27FC236}">
                <a16:creationId xmlns:a16="http://schemas.microsoft.com/office/drawing/2014/main" id="{A55361DF-6EFA-E89A-AEB6-2A1AE01F558A}"/>
              </a:ext>
            </a:extLst>
          </p:cNvPr>
          <p:cNvSpPr>
            <a:spLocks noGrp="1"/>
          </p:cNvSpPr>
          <p:nvPr>
            <p:ph type="sldNum" sz="quarter" idx="12"/>
          </p:nvPr>
        </p:nvSpPr>
        <p:spPr/>
        <p:txBody>
          <a:bodyPr/>
          <a:lstStyle/>
          <a:p>
            <a:fld id="{B2102BAA-C61A-4A39-BDF1-4340D572B82C}" type="slidenum">
              <a:rPr lang="en-US" smtClean="0"/>
              <a:t>15</a:t>
            </a:fld>
            <a:endParaRPr lang="en-US"/>
          </a:p>
        </p:txBody>
      </p:sp>
      <p:graphicFrame>
        <p:nvGraphicFramePr>
          <p:cNvPr id="5" name="Table 5">
            <a:extLst>
              <a:ext uri="{FF2B5EF4-FFF2-40B4-BE49-F238E27FC236}">
                <a16:creationId xmlns:a16="http://schemas.microsoft.com/office/drawing/2014/main" id="{82F819A5-30CE-DAC6-5EE2-36818B6B2763}"/>
              </a:ext>
            </a:extLst>
          </p:cNvPr>
          <p:cNvGraphicFramePr>
            <a:graphicFrameLocks noGrp="1"/>
          </p:cNvGraphicFramePr>
          <p:nvPr>
            <p:ph idx="1"/>
            <p:extLst>
              <p:ext uri="{D42A27DB-BD31-4B8C-83A1-F6EECF244321}">
                <p14:modId xmlns:p14="http://schemas.microsoft.com/office/powerpoint/2010/main" val="3395988181"/>
              </p:ext>
            </p:extLst>
          </p:nvPr>
        </p:nvGraphicFramePr>
        <p:xfrm>
          <a:off x="704850" y="1390650"/>
          <a:ext cx="10496551" cy="5266559"/>
        </p:xfrm>
        <a:graphic>
          <a:graphicData uri="http://schemas.openxmlformats.org/drawingml/2006/table">
            <a:tbl>
              <a:tblPr firstRow="1" bandRow="1">
                <a:tableStyleId>{5C22544A-7EE6-4342-B048-85BDC9FD1C3A}</a:tableStyleId>
              </a:tblPr>
              <a:tblGrid>
                <a:gridCol w="1806472">
                  <a:extLst>
                    <a:ext uri="{9D8B030D-6E8A-4147-A177-3AD203B41FA5}">
                      <a16:colId xmlns:a16="http://schemas.microsoft.com/office/drawing/2014/main" val="3331464891"/>
                    </a:ext>
                  </a:extLst>
                </a:gridCol>
                <a:gridCol w="3441803">
                  <a:extLst>
                    <a:ext uri="{9D8B030D-6E8A-4147-A177-3AD203B41FA5}">
                      <a16:colId xmlns:a16="http://schemas.microsoft.com/office/drawing/2014/main" val="2264228669"/>
                    </a:ext>
                  </a:extLst>
                </a:gridCol>
                <a:gridCol w="2624138">
                  <a:extLst>
                    <a:ext uri="{9D8B030D-6E8A-4147-A177-3AD203B41FA5}">
                      <a16:colId xmlns:a16="http://schemas.microsoft.com/office/drawing/2014/main" val="619996638"/>
                    </a:ext>
                  </a:extLst>
                </a:gridCol>
                <a:gridCol w="2624138">
                  <a:extLst>
                    <a:ext uri="{9D8B030D-6E8A-4147-A177-3AD203B41FA5}">
                      <a16:colId xmlns:a16="http://schemas.microsoft.com/office/drawing/2014/main" val="94065930"/>
                    </a:ext>
                  </a:extLst>
                </a:gridCol>
              </a:tblGrid>
              <a:tr h="378717">
                <a:tc>
                  <a:txBody>
                    <a:bodyPr/>
                    <a:lstStyle/>
                    <a:p>
                      <a:r>
                        <a:rPr lang="en-US" dirty="0"/>
                        <a:t>School Number</a:t>
                      </a:r>
                    </a:p>
                  </a:txBody>
                  <a:tcPr/>
                </a:tc>
                <a:tc>
                  <a:txBody>
                    <a:bodyPr/>
                    <a:lstStyle/>
                    <a:p>
                      <a:r>
                        <a:rPr lang="en-US" dirty="0"/>
                        <a:t>Definition</a:t>
                      </a:r>
                    </a:p>
                  </a:txBody>
                  <a:tcPr/>
                </a:tc>
                <a:tc>
                  <a:txBody>
                    <a:bodyPr/>
                    <a:lstStyle/>
                    <a:p>
                      <a:r>
                        <a:rPr lang="en-US" dirty="0"/>
                        <a:t>Entry and Exit Codes</a:t>
                      </a:r>
                    </a:p>
                  </a:txBody>
                  <a:tcPr/>
                </a:tc>
                <a:tc>
                  <a:txBody>
                    <a:bodyPr/>
                    <a:lstStyle/>
                    <a:p>
                      <a:r>
                        <a:rPr lang="en-US" dirty="0"/>
                        <a:t>Chronic Absenteeism</a:t>
                      </a:r>
                    </a:p>
                  </a:txBody>
                  <a:tcPr/>
                </a:tc>
                <a:extLst>
                  <a:ext uri="{0D108BD9-81ED-4DB2-BD59-A6C34878D82A}">
                    <a16:rowId xmlns:a16="http://schemas.microsoft.com/office/drawing/2014/main" val="4061003517"/>
                  </a:ext>
                </a:extLst>
              </a:tr>
              <a:tr h="13570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latin typeface="+mn-lt"/>
                          <a:ea typeface="+mn-ea"/>
                          <a:cs typeface="+mn-cs"/>
                        </a:rPr>
                        <a:t>9991 = Home-education</a:t>
                      </a:r>
                    </a:p>
                  </a:txBody>
                  <a:tcPr/>
                </a:tc>
                <a:tc>
                  <a:txBody>
                    <a:bodyPr/>
                    <a:lstStyle/>
                    <a:p>
                      <a:r>
                        <a:rPr lang="en-US" sz="1600" kern="1200" dirty="0">
                          <a:solidFill>
                            <a:schemeClr val="dk1"/>
                          </a:solidFill>
                          <a:latin typeface="+mn-lt"/>
                          <a:ea typeface="+mn-ea"/>
                          <a:cs typeface="+mn-cs"/>
                        </a:rPr>
                        <a:t>instruction provided at the discretion of the LEA in the home setting as a result of a disciplinary action or other administrative decision unrelated to an IEP.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W223 – transfer to</a:t>
                      </a:r>
                    </a:p>
                    <a:p>
                      <a:endParaRPr lang="en-US" dirty="0"/>
                    </a:p>
                    <a:p>
                      <a:r>
                        <a:rPr lang="en-US" dirty="0"/>
                        <a:t>R220 – re-entry from</a:t>
                      </a:r>
                    </a:p>
                    <a:p>
                      <a:r>
                        <a:rPr lang="en-US" dirty="0"/>
                        <a:t>R221 – re-entry into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excluded from Chronic Absenteeism for the time in this setting</a:t>
                      </a:r>
                      <a:endParaRPr lang="en-US" dirty="0"/>
                    </a:p>
                    <a:p>
                      <a:endParaRPr lang="en-US" dirty="0"/>
                    </a:p>
                  </a:txBody>
                  <a:tcPr/>
                </a:tc>
                <a:extLst>
                  <a:ext uri="{0D108BD9-81ED-4DB2-BD59-A6C34878D82A}">
                    <a16:rowId xmlns:a16="http://schemas.microsoft.com/office/drawing/2014/main" val="3268615468"/>
                  </a:ext>
                </a:extLst>
              </a:tr>
              <a:tr h="19212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9998 = Homebound</a:t>
                      </a:r>
                    </a:p>
                  </a:txBody>
                  <a:tcPr/>
                </a:tc>
                <a:tc>
                  <a:txBody>
                    <a:bodyPr/>
                    <a:lstStyle/>
                    <a:p>
                      <a:pPr fontAlgn="base"/>
                      <a:r>
                        <a:rPr lang="en-US" sz="1600" b="0" kern="1200" dirty="0">
                          <a:solidFill>
                            <a:schemeClr val="dk1"/>
                          </a:solidFill>
                          <a:latin typeface="+mn-lt"/>
                          <a:ea typeface="+mn-ea"/>
                          <a:cs typeface="+mn-cs"/>
                        </a:rPr>
                        <a:t>Academic instruction provided to students who are confined at home or in a health care facility for periods of time that prevent normal school attendance, based upon certification of need by a licensed physician or a licensed clinical psychologist.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W217 – transfer to</a:t>
                      </a:r>
                    </a:p>
                    <a:p>
                      <a:endParaRPr lang="en-US" dirty="0"/>
                    </a:p>
                    <a:p>
                      <a:r>
                        <a:rPr lang="en-US" dirty="0"/>
                        <a:t>R216 – re-entry from</a:t>
                      </a:r>
                    </a:p>
                    <a:p>
                      <a:r>
                        <a:rPr lang="en-US" dirty="0"/>
                        <a:t>R217 – re-entry into</a:t>
                      </a:r>
                    </a:p>
                    <a:p>
                      <a:endParaRPr lang="en-US" dirty="0"/>
                    </a:p>
                  </a:txBody>
                  <a:tcPr/>
                </a:tc>
                <a:tc>
                  <a:txBody>
                    <a:bodyPr/>
                    <a:lstStyle/>
                    <a:p>
                      <a:r>
                        <a:rPr lang="en-US" sz="1800" dirty="0"/>
                        <a:t>excluded from Chronic Absenteeism all year</a:t>
                      </a:r>
                      <a:endParaRPr lang="en-US" dirty="0"/>
                    </a:p>
                  </a:txBody>
                  <a:tcPr/>
                </a:tc>
                <a:extLst>
                  <a:ext uri="{0D108BD9-81ED-4DB2-BD59-A6C34878D82A}">
                    <a16:rowId xmlns:a16="http://schemas.microsoft.com/office/drawing/2014/main" val="2310294133"/>
                  </a:ext>
                </a:extLst>
              </a:tr>
              <a:tr h="16095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t>9999 = Home-based</a:t>
                      </a:r>
                    </a:p>
                  </a:txBody>
                  <a:tcPr/>
                </a:tc>
                <a:tc>
                  <a:txBody>
                    <a:bodyPr/>
                    <a:lstStyle/>
                    <a:p>
                      <a:r>
                        <a:rPr lang="en-US" sz="1600" b="1" dirty="0"/>
                        <a:t>8VAC20-81-10. </a:t>
                      </a:r>
                      <a:r>
                        <a:rPr lang="en-US" sz="1600" dirty="0"/>
                        <a:t>services that are delivered in the home setting (or other agreed upon setting) in accordance with the child's individualized education program.</a:t>
                      </a:r>
                    </a:p>
                    <a:p>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W222 – transfer to</a:t>
                      </a:r>
                    </a:p>
                    <a:p>
                      <a:endParaRPr lang="en-US" dirty="0"/>
                    </a:p>
                    <a:p>
                      <a:r>
                        <a:rPr lang="en-US" dirty="0"/>
                        <a:t>R218 – re-entry from</a:t>
                      </a:r>
                    </a:p>
                    <a:p>
                      <a:r>
                        <a:rPr lang="en-US" dirty="0"/>
                        <a:t>R219 – re-entry into</a:t>
                      </a:r>
                    </a:p>
                  </a:txBody>
                  <a:tcPr/>
                </a:tc>
                <a:tc>
                  <a:txBody>
                    <a:bodyPr/>
                    <a:lstStyle/>
                    <a:p>
                      <a:r>
                        <a:rPr lang="en-US" sz="1800" dirty="0"/>
                        <a:t>excluded from Chronic Absenteeism for the time in this setting</a:t>
                      </a:r>
                      <a:endParaRPr lang="en-US" dirty="0"/>
                    </a:p>
                  </a:txBody>
                  <a:tcPr/>
                </a:tc>
                <a:extLst>
                  <a:ext uri="{0D108BD9-81ED-4DB2-BD59-A6C34878D82A}">
                    <a16:rowId xmlns:a16="http://schemas.microsoft.com/office/drawing/2014/main" val="886419342"/>
                  </a:ext>
                </a:extLst>
              </a:tr>
            </a:tbl>
          </a:graphicData>
        </a:graphic>
      </p:graphicFrame>
    </p:spTree>
    <p:extLst>
      <p:ext uri="{BB962C8B-B14F-4D97-AF65-F5344CB8AC3E}">
        <p14:creationId xmlns:p14="http://schemas.microsoft.com/office/powerpoint/2010/main" val="1978899830"/>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p:txBody>
          <a:bodyPr>
            <a:noAutofit/>
          </a:bodyPr>
          <a:lstStyle/>
          <a:p>
            <a:r>
              <a:rPr lang="en-US" sz="3600" dirty="0"/>
              <a:t>Primary Products from Fall</a:t>
            </a:r>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p:txBody>
          <a:bodyPr>
            <a:normAutofit/>
          </a:bodyPr>
          <a:lstStyle/>
          <a:p>
            <a:r>
              <a:rPr lang="en-US" sz="1800" dirty="0"/>
              <a:t>These reports and datasets come the data submitted on the Fall SRC. </a:t>
            </a:r>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a:xfrm>
            <a:off x="5183188" y="903767"/>
            <a:ext cx="6172200" cy="5452583"/>
          </a:xfrm>
        </p:spPr>
        <p:txBody>
          <a:bodyPr>
            <a:normAutofit fontScale="92500" lnSpcReduction="20000"/>
          </a:bodyPr>
          <a:lstStyle/>
          <a:p>
            <a:pPr marL="514350" indent="-514350">
              <a:buFont typeface="+mj-lt"/>
              <a:buAutoNum type="arabicPeriod"/>
            </a:pPr>
            <a:r>
              <a:rPr lang="en-US" dirty="0">
                <a:hlinkClick r:id="rId3"/>
              </a:rPr>
              <a:t>Fall Membership Build-a-Table Tool</a:t>
            </a:r>
            <a:endParaRPr lang="en-US" dirty="0"/>
          </a:p>
          <a:p>
            <a:pPr marL="514350" indent="-514350">
              <a:buFont typeface="+mj-lt"/>
              <a:buAutoNum type="arabicPeriod"/>
            </a:pPr>
            <a:r>
              <a:rPr lang="en-US" dirty="0"/>
              <a:t>K-3 Class Size Reduction Program</a:t>
            </a:r>
          </a:p>
          <a:p>
            <a:pPr marL="514350" indent="-514350">
              <a:buFont typeface="+mj-lt"/>
              <a:buAutoNum type="arabicPeriod"/>
            </a:pPr>
            <a:r>
              <a:rPr lang="en-US" dirty="0"/>
              <a:t>Annual Dropouts</a:t>
            </a:r>
          </a:p>
          <a:p>
            <a:pPr marL="514350" indent="-514350">
              <a:buFont typeface="+mj-lt"/>
              <a:buAutoNum type="arabicPeriod"/>
            </a:pPr>
            <a:r>
              <a:rPr lang="en-US" dirty="0" err="1"/>
              <a:t>PreSchool</a:t>
            </a:r>
            <a:r>
              <a:rPr lang="en-US" dirty="0"/>
              <a:t> Program Data</a:t>
            </a:r>
          </a:p>
          <a:p>
            <a:pPr marL="514350" indent="-514350">
              <a:buFont typeface="+mj-lt"/>
              <a:buAutoNum type="arabicPeriod"/>
            </a:pPr>
            <a:r>
              <a:rPr lang="en-US" dirty="0"/>
              <a:t>Retentions</a:t>
            </a:r>
          </a:p>
          <a:p>
            <a:pPr marL="514350" indent="-514350">
              <a:buFont typeface="+mj-lt"/>
              <a:buAutoNum type="arabicPeriod"/>
            </a:pPr>
            <a:r>
              <a:rPr lang="en-US" dirty="0"/>
              <a:t>Title III, Part A (EL and Immigrant Students)</a:t>
            </a:r>
          </a:p>
          <a:p>
            <a:pPr marL="514350" indent="-514350">
              <a:buFont typeface="+mj-lt"/>
              <a:buAutoNum type="arabicPeriod"/>
            </a:pPr>
            <a:r>
              <a:rPr lang="en-US" dirty="0"/>
              <a:t>Internet and Device Access for Remote Instruction</a:t>
            </a:r>
          </a:p>
          <a:p>
            <a:pPr marL="514350" indent="-514350">
              <a:buFont typeface="+mj-lt"/>
              <a:buAutoNum type="arabicPeriod"/>
            </a:pPr>
            <a:r>
              <a:rPr lang="en-US" dirty="0"/>
              <a:t>Other Program Office Reports</a:t>
            </a:r>
          </a:p>
          <a:p>
            <a:pPr marL="514350" indent="-514350">
              <a:buFont typeface="+mj-lt"/>
              <a:buAutoNum type="arabicPeriod"/>
            </a:pPr>
            <a:r>
              <a:rPr lang="en-US" dirty="0"/>
              <a:t>Military Directory Data</a:t>
            </a:r>
          </a:p>
          <a:p>
            <a:pPr marL="514350" indent="-514350">
              <a:buFont typeface="+mj-lt"/>
              <a:buAutoNum type="arabicPeriod"/>
            </a:pPr>
            <a:r>
              <a:rPr lang="en-US" dirty="0"/>
              <a:t>EL Teacher Funding</a:t>
            </a:r>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fld id="{B2102BAA-C61A-4A39-BDF1-4340D572B82C}" type="slidenum">
              <a:rPr lang="en-US" smtClean="0"/>
              <a:t>16</a:t>
            </a:fld>
            <a:endParaRPr lang="en-US"/>
          </a:p>
        </p:txBody>
      </p:sp>
    </p:spTree>
    <p:extLst>
      <p:ext uri="{BB962C8B-B14F-4D97-AF65-F5344CB8AC3E}">
        <p14:creationId xmlns:p14="http://schemas.microsoft.com/office/powerpoint/2010/main" val="512947832"/>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p:txBody>
          <a:bodyPr/>
          <a:lstStyle/>
          <a:p>
            <a:r>
              <a:rPr lang="en-US" dirty="0"/>
              <a:t>Products from Spring</a:t>
            </a:r>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p:txBody>
          <a:bodyPr/>
          <a:lstStyle/>
          <a:p>
            <a:r>
              <a:rPr lang="en-US" dirty="0"/>
              <a:t>These reports and datasets come the data submitted on the Spring SRC. </a:t>
            </a:r>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a:xfrm>
            <a:off x="5183188" y="987425"/>
            <a:ext cx="6172200" cy="5111717"/>
          </a:xfrm>
        </p:spPr>
        <p:txBody>
          <a:bodyPr>
            <a:normAutofit fontScale="92500"/>
          </a:bodyPr>
          <a:lstStyle/>
          <a:p>
            <a:pPr marL="514350" indent="-514350">
              <a:buFont typeface="+mj-lt"/>
              <a:buAutoNum type="arabicPeriod"/>
            </a:pPr>
            <a:r>
              <a:rPr lang="en-US" dirty="0"/>
              <a:t>March 31 ADM</a:t>
            </a:r>
          </a:p>
          <a:p>
            <a:pPr marL="514350" indent="-514350">
              <a:buFont typeface="+mj-lt"/>
              <a:buAutoNum type="arabicPeriod"/>
            </a:pPr>
            <a:r>
              <a:rPr lang="en-US" dirty="0"/>
              <a:t>Special Education Regional Tuition Reimbursement Claims (First Semester)</a:t>
            </a:r>
          </a:p>
          <a:p>
            <a:pPr marL="514350" indent="-514350">
              <a:buFont typeface="+mj-lt"/>
              <a:buAutoNum type="arabicPeriod"/>
            </a:pPr>
            <a:r>
              <a:rPr lang="en-US" dirty="0"/>
              <a:t>Early College Scholar Certificates</a:t>
            </a:r>
          </a:p>
          <a:p>
            <a:pPr marL="514350" indent="-514350">
              <a:buFont typeface="+mj-lt"/>
              <a:buAutoNum type="arabicPeriod"/>
            </a:pPr>
            <a:r>
              <a:rPr lang="en-US" dirty="0"/>
              <a:t>Virginia High School League (membership)</a:t>
            </a:r>
          </a:p>
          <a:p>
            <a:pPr marL="514350" indent="-514350">
              <a:buFont typeface="+mj-lt"/>
              <a:buAutoNum type="arabicPeriod"/>
            </a:pPr>
            <a:r>
              <a:rPr lang="en-US" dirty="0"/>
              <a:t>Comprehensive Services Act (CSA)</a:t>
            </a:r>
          </a:p>
          <a:p>
            <a:pPr marL="514350" indent="-514350">
              <a:buFont typeface="+mj-lt"/>
              <a:buAutoNum type="arabicPeriod"/>
            </a:pPr>
            <a:r>
              <a:rPr lang="en-US" dirty="0"/>
              <a:t>Other Program Office Reports</a:t>
            </a:r>
          </a:p>
          <a:p>
            <a:pPr marL="514350" indent="-514350">
              <a:buFont typeface="+mj-lt"/>
              <a:buAutoNum type="arabicPeriod"/>
            </a:pPr>
            <a:r>
              <a:rPr lang="en-US" dirty="0"/>
              <a:t>Military Directory Data</a:t>
            </a:r>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fld id="{B2102BAA-C61A-4A39-BDF1-4340D572B82C}" type="slidenum">
              <a:rPr lang="en-US" smtClean="0"/>
              <a:t>17</a:t>
            </a:fld>
            <a:endParaRPr lang="en-US"/>
          </a:p>
        </p:txBody>
      </p:sp>
    </p:spTree>
    <p:extLst>
      <p:ext uri="{BB962C8B-B14F-4D97-AF65-F5344CB8AC3E}">
        <p14:creationId xmlns:p14="http://schemas.microsoft.com/office/powerpoint/2010/main" val="3042758975"/>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a:xfrm>
            <a:off x="839788" y="457200"/>
            <a:ext cx="4155958" cy="1828800"/>
          </a:xfrm>
        </p:spPr>
        <p:txBody>
          <a:bodyPr/>
          <a:lstStyle/>
          <a:p>
            <a:r>
              <a:rPr lang="en-US" dirty="0"/>
              <a:t>Products from EOY</a:t>
            </a:r>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a:xfrm>
            <a:off x="836612" y="2134394"/>
            <a:ext cx="3932237" cy="3811588"/>
          </a:xfrm>
        </p:spPr>
        <p:txBody>
          <a:bodyPr/>
          <a:lstStyle/>
          <a:p>
            <a:r>
              <a:rPr lang="en-US" dirty="0"/>
              <a:t>These reports and datasets come the data submitted on the EOY SRC. </a:t>
            </a:r>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a:xfrm>
            <a:off x="5183188" y="457200"/>
            <a:ext cx="6172200" cy="6264275"/>
          </a:xfrm>
        </p:spPr>
        <p:txBody>
          <a:bodyPr>
            <a:normAutofit fontScale="70000" lnSpcReduction="20000"/>
          </a:bodyPr>
          <a:lstStyle/>
          <a:p>
            <a:pPr marL="514350" indent="-514350">
              <a:buFont typeface="+mj-lt"/>
              <a:buAutoNum type="arabicPeriod"/>
            </a:pPr>
            <a:r>
              <a:rPr lang="en-US" dirty="0">
                <a:hlinkClick r:id="rId3"/>
              </a:rPr>
              <a:t>School Quality Profiles</a:t>
            </a:r>
            <a:endParaRPr lang="en-US" dirty="0"/>
          </a:p>
          <a:p>
            <a:pPr marL="971550" lvl="1" indent="-514350">
              <a:buFont typeface="+mj-lt"/>
              <a:buAutoNum type="arabicPeriod"/>
            </a:pPr>
            <a:r>
              <a:rPr lang="en-US" dirty="0"/>
              <a:t>Advanced Placement </a:t>
            </a:r>
          </a:p>
          <a:p>
            <a:pPr marL="514350" indent="-514350">
              <a:buFont typeface="+mj-lt"/>
              <a:buAutoNum type="arabicPeriod"/>
            </a:pPr>
            <a:r>
              <a:rPr lang="en-US" dirty="0"/>
              <a:t>EOY ADM/ADA</a:t>
            </a:r>
          </a:p>
          <a:p>
            <a:pPr marL="514350" indent="-514350">
              <a:buFont typeface="+mj-lt"/>
              <a:buAutoNum type="arabicPeriod"/>
            </a:pPr>
            <a:r>
              <a:rPr lang="en-US" dirty="0"/>
              <a:t>Accountability Calculations</a:t>
            </a:r>
          </a:p>
          <a:p>
            <a:pPr marL="971550" lvl="1" indent="-514350">
              <a:buFont typeface="+mj-lt"/>
              <a:buAutoNum type="arabicPeriod"/>
            </a:pPr>
            <a:r>
              <a:rPr lang="en-US" dirty="0"/>
              <a:t>Chronic Absenteeism</a:t>
            </a:r>
          </a:p>
          <a:p>
            <a:pPr marL="971550" lvl="1" indent="-514350">
              <a:buFont typeface="+mj-lt"/>
              <a:buAutoNum type="arabicPeriod"/>
            </a:pPr>
            <a:r>
              <a:rPr lang="en-US" dirty="0"/>
              <a:t>Cohort Graduates and Dropouts</a:t>
            </a:r>
          </a:p>
          <a:p>
            <a:pPr marL="971550" lvl="1" indent="-514350">
              <a:buFont typeface="+mj-lt"/>
              <a:buAutoNum type="arabicPeriod"/>
            </a:pPr>
            <a:r>
              <a:rPr lang="en-US" dirty="0"/>
              <a:t>CCCRI – Cambridge </a:t>
            </a:r>
            <a:r>
              <a:rPr lang="en-US" dirty="0" err="1"/>
              <a:t>Programme</a:t>
            </a:r>
            <a:r>
              <a:rPr lang="en-US" dirty="0"/>
              <a:t> Code and CTE Finishers</a:t>
            </a:r>
          </a:p>
          <a:p>
            <a:pPr marL="514350" indent="-514350">
              <a:buFont typeface="+mj-lt"/>
              <a:buAutoNum type="arabicPeriod"/>
            </a:pPr>
            <a:r>
              <a:rPr lang="en-US" dirty="0"/>
              <a:t>Annual Graduates and Completion</a:t>
            </a:r>
          </a:p>
          <a:p>
            <a:pPr marL="514350" indent="-514350">
              <a:buFont typeface="+mj-lt"/>
              <a:buAutoNum type="arabicPeriod"/>
            </a:pPr>
            <a:r>
              <a:rPr lang="en-US" dirty="0"/>
              <a:t>CTE Completer Demographics Report</a:t>
            </a:r>
          </a:p>
          <a:p>
            <a:pPr marL="514350" indent="-514350">
              <a:buFont typeface="+mj-lt"/>
              <a:buAutoNum type="arabicPeriod"/>
            </a:pPr>
            <a:r>
              <a:rPr lang="en-US" dirty="0"/>
              <a:t>Special Education Regional Tuition Reimbursement Claims (Second Semester)</a:t>
            </a:r>
          </a:p>
          <a:p>
            <a:pPr marL="514350" indent="-514350">
              <a:buFont typeface="+mj-lt"/>
              <a:buAutoNum type="arabicPeriod"/>
            </a:pPr>
            <a:r>
              <a:rPr lang="en-US" dirty="0">
                <a:hlinkClick r:id="rId4"/>
              </a:rPr>
              <a:t>Superintendent's Annual Reports (SAR)</a:t>
            </a:r>
            <a:endParaRPr lang="en-US" dirty="0"/>
          </a:p>
          <a:p>
            <a:pPr marL="514350" indent="-514350">
              <a:buFont typeface="+mj-lt"/>
              <a:buAutoNum type="arabicPeriod"/>
            </a:pPr>
            <a:r>
              <a:rPr lang="en-US" dirty="0"/>
              <a:t>Gifted Program</a:t>
            </a:r>
          </a:p>
          <a:p>
            <a:pPr marL="514350" indent="-514350">
              <a:buFont typeface="+mj-lt"/>
              <a:buAutoNum type="arabicPeriod"/>
            </a:pPr>
            <a:r>
              <a:rPr lang="en-US" dirty="0"/>
              <a:t>Seclusion and Restraint (all students)</a:t>
            </a:r>
          </a:p>
          <a:p>
            <a:pPr marL="514350" indent="-514350">
              <a:buFont typeface="+mj-lt"/>
              <a:buAutoNum type="arabicPeriod"/>
            </a:pPr>
            <a:r>
              <a:rPr lang="en-US" dirty="0"/>
              <a:t>Remote Instruction Percent of Time</a:t>
            </a:r>
          </a:p>
          <a:p>
            <a:pPr marL="514350" indent="-514350">
              <a:buFont typeface="+mj-lt"/>
              <a:buAutoNum type="arabicPeriod"/>
            </a:pPr>
            <a:r>
              <a:rPr lang="en-US" dirty="0">
                <a:hlinkClick r:id="rId5"/>
              </a:rPr>
              <a:t>Advanced Program Participation </a:t>
            </a:r>
            <a:r>
              <a:rPr lang="en-US" dirty="0"/>
              <a:t>(also includes EOY MSC data) </a:t>
            </a:r>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102BAA-C61A-4A39-BDF1-4340D572B82C}" type="slidenum">
              <a:rPr kumimoji="0" lang="en-US" sz="1200" b="0" i="0" u="none" strike="noStrike" kern="1200" cap="none" spc="0" normalizeH="0" baseline="0" noProof="0" smtClean="0">
                <a:ln>
                  <a:noFill/>
                </a:ln>
                <a:solidFill>
                  <a:srgbClr val="003C71">
                    <a:tint val="75000"/>
                  </a:srgb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srgbClr val="003C71">
                  <a:tint val="75000"/>
                </a:srgbClr>
              </a:solidFill>
              <a:effectLst/>
              <a:uLnTx/>
              <a:uFillTx/>
              <a:latin typeface="Calibri"/>
              <a:ea typeface="+mn-ea"/>
              <a:cs typeface="+mn-cs"/>
            </a:endParaRPr>
          </a:p>
        </p:txBody>
      </p:sp>
    </p:spTree>
    <p:extLst>
      <p:ext uri="{BB962C8B-B14F-4D97-AF65-F5344CB8AC3E}">
        <p14:creationId xmlns:p14="http://schemas.microsoft.com/office/powerpoint/2010/main" val="1433038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3F8E0-0F18-063B-6186-D31E14A57E70}"/>
              </a:ext>
            </a:extLst>
          </p:cNvPr>
          <p:cNvSpPr>
            <a:spLocks noGrp="1"/>
          </p:cNvSpPr>
          <p:nvPr>
            <p:ph type="title"/>
          </p:nvPr>
        </p:nvSpPr>
        <p:spPr/>
        <p:txBody>
          <a:bodyPr/>
          <a:lstStyle/>
          <a:p>
            <a:r>
              <a:rPr lang="en-US" dirty="0"/>
              <a:t>Products from Summer</a:t>
            </a:r>
          </a:p>
        </p:txBody>
      </p:sp>
      <p:sp>
        <p:nvSpPr>
          <p:cNvPr id="4" name="Text Placeholder 3">
            <a:extLst>
              <a:ext uri="{FF2B5EF4-FFF2-40B4-BE49-F238E27FC236}">
                <a16:creationId xmlns:a16="http://schemas.microsoft.com/office/drawing/2014/main" id="{56D2ED6A-B8DE-A4D8-A779-262252D1DA0B}"/>
              </a:ext>
            </a:extLst>
          </p:cNvPr>
          <p:cNvSpPr>
            <a:spLocks noGrp="1"/>
          </p:cNvSpPr>
          <p:nvPr>
            <p:ph type="body" sz="half" idx="2"/>
          </p:nvPr>
        </p:nvSpPr>
        <p:spPr/>
        <p:txBody>
          <a:bodyPr/>
          <a:lstStyle/>
          <a:p>
            <a:r>
              <a:rPr lang="en-US" dirty="0"/>
              <a:t>These reports and datasets come the data submitted on the Summer SRC. </a:t>
            </a:r>
          </a:p>
        </p:txBody>
      </p:sp>
      <p:sp>
        <p:nvSpPr>
          <p:cNvPr id="3" name="Content Placeholder 2">
            <a:extLst>
              <a:ext uri="{FF2B5EF4-FFF2-40B4-BE49-F238E27FC236}">
                <a16:creationId xmlns:a16="http://schemas.microsoft.com/office/drawing/2014/main" id="{8CA5CB78-5847-D1B3-640E-69974594C647}"/>
              </a:ext>
            </a:extLst>
          </p:cNvPr>
          <p:cNvSpPr>
            <a:spLocks noGrp="1"/>
          </p:cNvSpPr>
          <p:nvPr>
            <p:ph idx="1"/>
          </p:nvPr>
        </p:nvSpPr>
        <p:spPr/>
        <p:txBody>
          <a:bodyPr/>
          <a:lstStyle/>
          <a:p>
            <a:pPr marL="514350" indent="-514350">
              <a:buFont typeface="+mj-lt"/>
              <a:buAutoNum type="arabicPeriod"/>
            </a:pPr>
            <a:r>
              <a:rPr lang="en-US" dirty="0"/>
              <a:t>Final Graduates and Completers</a:t>
            </a:r>
          </a:p>
          <a:p>
            <a:pPr marL="514350" indent="-514350">
              <a:buFont typeface="+mj-lt"/>
              <a:buAutoNum type="arabicPeriod"/>
            </a:pPr>
            <a:r>
              <a:rPr lang="en-US" dirty="0"/>
              <a:t>Final CTE Completers</a:t>
            </a:r>
          </a:p>
          <a:p>
            <a:pPr marL="514350" indent="-514350">
              <a:buFont typeface="+mj-lt"/>
              <a:buAutoNum type="arabicPeriod"/>
            </a:pPr>
            <a:r>
              <a:rPr lang="en-US" dirty="0"/>
              <a:t>Triggers sliders in the Cohort</a:t>
            </a:r>
          </a:p>
          <a:p>
            <a:pPr marL="0" indent="0">
              <a:buNone/>
            </a:pPr>
            <a:endParaRPr lang="en-US" dirty="0"/>
          </a:p>
        </p:txBody>
      </p:sp>
      <p:sp>
        <p:nvSpPr>
          <p:cNvPr id="5" name="Slide Number Placeholder 4">
            <a:extLst>
              <a:ext uri="{FF2B5EF4-FFF2-40B4-BE49-F238E27FC236}">
                <a16:creationId xmlns:a16="http://schemas.microsoft.com/office/drawing/2014/main" id="{3A8E3C2B-84C3-878D-17C7-F167D8AF2047}"/>
              </a:ext>
            </a:extLst>
          </p:cNvPr>
          <p:cNvSpPr>
            <a:spLocks noGrp="1"/>
          </p:cNvSpPr>
          <p:nvPr>
            <p:ph type="sldNum" sz="quarter" idx="12"/>
          </p:nvPr>
        </p:nvSpPr>
        <p:spPr/>
        <p:txBody>
          <a:bodyPr/>
          <a:lstStyle/>
          <a:p>
            <a:fld id="{B2102BAA-C61A-4A39-BDF1-4340D572B82C}" type="slidenum">
              <a:rPr lang="en-US" smtClean="0"/>
              <a:t>19</a:t>
            </a:fld>
            <a:endParaRPr lang="en-US"/>
          </a:p>
        </p:txBody>
      </p:sp>
    </p:spTree>
    <p:extLst>
      <p:ext uri="{BB962C8B-B14F-4D97-AF65-F5344CB8AC3E}">
        <p14:creationId xmlns:p14="http://schemas.microsoft.com/office/powerpoint/2010/main" val="694879068"/>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0"/>
          <p:cNvSpPr txBox="1">
            <a:spLocks noGrp="1"/>
          </p:cNvSpPr>
          <p:nvPr>
            <p:ph type="title" idx="4294967295"/>
          </p:nvPr>
        </p:nvSpPr>
        <p:spPr>
          <a:xfrm>
            <a:off x="0" y="0"/>
            <a:ext cx="12192000" cy="1462524"/>
          </a:xfrm>
          <a:prstGeom prst="rect">
            <a:avLst/>
          </a:prstGeom>
          <a:solidFill>
            <a:schemeClr val="tx1"/>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sz="4300" dirty="0">
                <a:solidFill>
                  <a:schemeClr val="bg2"/>
                </a:solidFill>
              </a:rPr>
              <a:t>WEBINAR PARTICIPATION</a:t>
            </a:r>
            <a:endParaRPr sz="4300" dirty="0">
              <a:solidFill>
                <a:schemeClr val="bg2"/>
              </a:solidFill>
            </a:endParaRPr>
          </a:p>
        </p:txBody>
      </p:sp>
      <p:pic>
        <p:nvPicPr>
          <p:cNvPr id="232" name="Google Shape;232;p30"/>
          <p:cNvPicPr preferRelativeResize="0"/>
          <p:nvPr/>
        </p:nvPicPr>
        <p:blipFill rotWithShape="1">
          <a:blip r:embed="rId3">
            <a:alphaModFix/>
          </a:blip>
          <a:srcRect/>
          <a:stretch/>
        </p:blipFill>
        <p:spPr>
          <a:xfrm>
            <a:off x="1005301" y="2109802"/>
            <a:ext cx="4110274" cy="2842409"/>
          </a:xfrm>
          <a:prstGeom prst="rect">
            <a:avLst/>
          </a:prstGeom>
          <a:noFill/>
          <a:ln>
            <a:noFill/>
          </a:ln>
        </p:spPr>
      </p:pic>
      <p:pic>
        <p:nvPicPr>
          <p:cNvPr id="233" name="Google Shape;233;p30"/>
          <p:cNvPicPr preferRelativeResize="0"/>
          <p:nvPr/>
        </p:nvPicPr>
        <p:blipFill rotWithShape="1">
          <a:blip r:embed="rId4">
            <a:alphaModFix/>
          </a:blip>
          <a:srcRect/>
          <a:stretch/>
        </p:blipFill>
        <p:spPr>
          <a:xfrm>
            <a:off x="7951206" y="3179892"/>
            <a:ext cx="1786375" cy="1237600"/>
          </a:xfrm>
          <a:prstGeom prst="rect">
            <a:avLst/>
          </a:prstGeom>
          <a:noFill/>
          <a:ln>
            <a:noFill/>
          </a:ln>
        </p:spPr>
      </p:pic>
      <p:pic>
        <p:nvPicPr>
          <p:cNvPr id="234" name="Google Shape;234;p30"/>
          <p:cNvPicPr preferRelativeResize="0"/>
          <p:nvPr/>
        </p:nvPicPr>
        <p:blipFill rotWithShape="1">
          <a:blip r:embed="rId5">
            <a:alphaModFix/>
          </a:blip>
          <a:srcRect/>
          <a:stretch/>
        </p:blipFill>
        <p:spPr>
          <a:xfrm>
            <a:off x="5378948" y="3179892"/>
            <a:ext cx="1507625" cy="656954"/>
          </a:xfrm>
          <a:prstGeom prst="rect">
            <a:avLst/>
          </a:prstGeom>
          <a:noFill/>
          <a:ln>
            <a:noFill/>
          </a:ln>
        </p:spPr>
      </p:pic>
      <p:sp>
        <p:nvSpPr>
          <p:cNvPr id="235" name="Google Shape;235;p30"/>
          <p:cNvSpPr txBox="1"/>
          <p:nvPr/>
        </p:nvSpPr>
        <p:spPr>
          <a:xfrm>
            <a:off x="1125049" y="6139372"/>
            <a:ext cx="10015425" cy="718628"/>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0"/>
              </a:spcBef>
              <a:spcAft>
                <a:spcPts val="0"/>
              </a:spcAft>
              <a:buClr>
                <a:srgbClr val="000000"/>
              </a:buClr>
              <a:buSzPts val="1800"/>
              <a:buFont typeface="Arial"/>
              <a:buNone/>
            </a:pPr>
            <a:r>
              <a:rPr lang="en-US" sz="1800" b="1" i="0" u="none" strike="noStrike" cap="none" dirty="0">
                <a:solidFill>
                  <a:srgbClr val="000000"/>
                </a:solidFill>
                <a:latin typeface="Trebuchet MS"/>
                <a:ea typeface="Trebuchet MS"/>
                <a:cs typeface="Trebuchet MS"/>
                <a:sym typeface="Trebuchet MS"/>
              </a:rPr>
              <a:t>This presentation will be available to participants once </a:t>
            </a:r>
            <a:r>
              <a:rPr lang="en-US" b="1" dirty="0">
                <a:solidFill>
                  <a:srgbClr val="000000"/>
                </a:solidFill>
                <a:latin typeface="Trebuchet MS"/>
                <a:ea typeface="Trebuchet MS"/>
                <a:cs typeface="Trebuchet MS"/>
                <a:sym typeface="Trebuchet MS"/>
              </a:rPr>
              <a:t>this </a:t>
            </a:r>
            <a:r>
              <a:rPr lang="en-US" sz="1800" b="1" i="0" u="none" strike="noStrike" cap="none" dirty="0">
                <a:solidFill>
                  <a:srgbClr val="000000"/>
                </a:solidFill>
                <a:latin typeface="Trebuchet MS"/>
                <a:ea typeface="Trebuchet MS"/>
                <a:cs typeface="Trebuchet MS"/>
                <a:sym typeface="Trebuchet MS"/>
              </a:rPr>
              <a:t>webinar has been completed</a:t>
            </a:r>
            <a:endParaRPr sz="1800" b="1" i="0" u="none" strike="noStrike" cap="none" dirty="0">
              <a:solidFill>
                <a:srgbClr val="000000"/>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Trebuchet MS"/>
              <a:ea typeface="Trebuchet MS"/>
              <a:cs typeface="Trebuchet MS"/>
              <a:sym typeface="Trebuchet MS"/>
            </a:endParaRPr>
          </a:p>
        </p:txBody>
      </p:sp>
    </p:spTree>
    <p:extLst>
      <p:ext uri="{BB962C8B-B14F-4D97-AF65-F5344CB8AC3E}">
        <p14:creationId xmlns:p14="http://schemas.microsoft.com/office/powerpoint/2010/main" val="511060325"/>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11">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DB5668-8198-77A1-4E63-20C574A5E38E}"/>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dirty="0">
                <a:latin typeface="+mn-lt"/>
                <a:ea typeface="+mj-ea"/>
                <a:cs typeface="+mj-cs"/>
              </a:rPr>
              <a:t>Reporting Timeline</a:t>
            </a:r>
          </a:p>
        </p:txBody>
      </p:sp>
      <p:sp>
        <p:nvSpPr>
          <p:cNvPr id="4" name="Slide Number Placeholder 3">
            <a:extLst>
              <a:ext uri="{FF2B5EF4-FFF2-40B4-BE49-F238E27FC236}">
                <a16:creationId xmlns:a16="http://schemas.microsoft.com/office/drawing/2014/main" id="{3A93AD4C-F1B4-FFBF-F67D-E24D63C27CB8}"/>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102BAA-C61A-4A39-BDF1-4340D572B82C}" type="slidenum">
              <a:rPr lang="en-US"/>
              <a:pPr>
                <a:spcAft>
                  <a:spcPts val="600"/>
                </a:spcAft>
              </a:pPr>
              <a:t>20</a:t>
            </a:fld>
            <a:endParaRPr lang="en-US"/>
          </a:p>
        </p:txBody>
      </p:sp>
      <p:graphicFrame>
        <p:nvGraphicFramePr>
          <p:cNvPr id="22" name="Table 5">
            <a:extLst>
              <a:ext uri="{FF2B5EF4-FFF2-40B4-BE49-F238E27FC236}">
                <a16:creationId xmlns:a16="http://schemas.microsoft.com/office/drawing/2014/main" id="{4489A845-1063-AA1C-7DB5-28E95F7753BA}"/>
              </a:ext>
            </a:extLst>
          </p:cNvPr>
          <p:cNvGraphicFramePr>
            <a:graphicFrameLocks noGrp="1"/>
          </p:cNvGraphicFramePr>
          <p:nvPr>
            <p:extLst>
              <p:ext uri="{D42A27DB-BD31-4B8C-83A1-F6EECF244321}">
                <p14:modId xmlns:p14="http://schemas.microsoft.com/office/powerpoint/2010/main" val="2086685771"/>
              </p:ext>
            </p:extLst>
          </p:nvPr>
        </p:nvGraphicFramePr>
        <p:xfrm>
          <a:off x="1630707" y="1675226"/>
          <a:ext cx="9322427" cy="4273290"/>
        </p:xfrm>
        <a:graphic>
          <a:graphicData uri="http://schemas.openxmlformats.org/drawingml/2006/table">
            <a:tbl>
              <a:tblPr firstRow="1" bandRow="1">
                <a:tableStyleId>{8EC20E35-A176-4012-BC5E-935CFFF8708E}</a:tableStyleId>
              </a:tblPr>
              <a:tblGrid>
                <a:gridCol w="2027391">
                  <a:extLst>
                    <a:ext uri="{9D8B030D-6E8A-4147-A177-3AD203B41FA5}">
                      <a16:colId xmlns:a16="http://schemas.microsoft.com/office/drawing/2014/main" val="2117391432"/>
                    </a:ext>
                  </a:extLst>
                </a:gridCol>
                <a:gridCol w="2296557">
                  <a:extLst>
                    <a:ext uri="{9D8B030D-6E8A-4147-A177-3AD203B41FA5}">
                      <a16:colId xmlns:a16="http://schemas.microsoft.com/office/drawing/2014/main" val="642570269"/>
                    </a:ext>
                  </a:extLst>
                </a:gridCol>
                <a:gridCol w="2648939">
                  <a:extLst>
                    <a:ext uri="{9D8B030D-6E8A-4147-A177-3AD203B41FA5}">
                      <a16:colId xmlns:a16="http://schemas.microsoft.com/office/drawing/2014/main" val="717356128"/>
                    </a:ext>
                  </a:extLst>
                </a:gridCol>
                <a:gridCol w="2349540">
                  <a:extLst>
                    <a:ext uri="{9D8B030D-6E8A-4147-A177-3AD203B41FA5}">
                      <a16:colId xmlns:a16="http://schemas.microsoft.com/office/drawing/2014/main" val="4072637345"/>
                    </a:ext>
                  </a:extLst>
                </a:gridCol>
              </a:tblGrid>
              <a:tr h="718212">
                <a:tc>
                  <a:txBody>
                    <a:bodyPr/>
                    <a:lstStyle/>
                    <a:p>
                      <a:pPr algn="ctr"/>
                      <a:r>
                        <a:rPr lang="en-US" sz="2800" dirty="0"/>
                        <a:t>FST</a:t>
                      </a:r>
                    </a:p>
                  </a:txBody>
                  <a:tcPr marL="186368" marR="186368" marT="93184" marB="93184" anchor="ctr"/>
                </a:tc>
                <a:tc>
                  <a:txBody>
                    <a:bodyPr/>
                    <a:lstStyle/>
                    <a:p>
                      <a:pPr algn="ctr"/>
                      <a:r>
                        <a:rPr lang="en-US" sz="2800" dirty="0"/>
                        <a:t>Opens</a:t>
                      </a:r>
                    </a:p>
                  </a:txBody>
                  <a:tcPr marL="186368" marR="186368" marT="93184" marB="93184" anchor="ctr"/>
                </a:tc>
                <a:tc>
                  <a:txBody>
                    <a:bodyPr/>
                    <a:lstStyle/>
                    <a:p>
                      <a:pPr algn="ctr"/>
                      <a:r>
                        <a:rPr lang="en-US" sz="2800"/>
                        <a:t>Successful</a:t>
                      </a:r>
                    </a:p>
                  </a:txBody>
                  <a:tcPr marL="186368" marR="186368" marT="93184" marB="93184" anchor="ctr"/>
                </a:tc>
                <a:tc>
                  <a:txBody>
                    <a:bodyPr/>
                    <a:lstStyle/>
                    <a:p>
                      <a:pPr algn="ctr"/>
                      <a:r>
                        <a:rPr lang="en-US" sz="2800" dirty="0"/>
                        <a:t>Closes</a:t>
                      </a:r>
                    </a:p>
                  </a:txBody>
                  <a:tcPr marL="186368" marR="186368" marT="93184" marB="93184" anchor="ctr"/>
                </a:tc>
                <a:extLst>
                  <a:ext uri="{0D108BD9-81ED-4DB2-BD59-A6C34878D82A}">
                    <a16:rowId xmlns:a16="http://schemas.microsoft.com/office/drawing/2014/main" val="3019184874"/>
                  </a:ext>
                </a:extLst>
              </a:tr>
              <a:tr h="718212">
                <a:tc>
                  <a:txBody>
                    <a:bodyPr/>
                    <a:lstStyle/>
                    <a:p>
                      <a:pPr algn="l"/>
                      <a:r>
                        <a:rPr lang="en-US" sz="2300" dirty="0"/>
                        <a:t>Pre-sub (9)</a:t>
                      </a:r>
                    </a:p>
                  </a:txBody>
                  <a:tcPr marL="186368" marR="186368" marT="93184" marB="93184" anchor="ctr"/>
                </a:tc>
                <a:tc>
                  <a:txBody>
                    <a:bodyPr/>
                    <a:lstStyle/>
                    <a:p>
                      <a:pPr algn="l"/>
                      <a:r>
                        <a:rPr lang="en-US" sz="2800" dirty="0"/>
                        <a:t>8/12/2024</a:t>
                      </a:r>
                    </a:p>
                  </a:txBody>
                  <a:tcPr marL="186368" marR="186368" marT="93184" marB="93184" anchor="ctr"/>
                </a:tc>
                <a:tc>
                  <a:txBody>
                    <a:bodyPr/>
                    <a:lstStyle/>
                    <a:p>
                      <a:pPr algn="l"/>
                      <a:r>
                        <a:rPr lang="en-US" sz="2800" dirty="0"/>
                        <a:t>Not Required</a:t>
                      </a:r>
                    </a:p>
                  </a:txBody>
                  <a:tcPr marL="186368" marR="186368" marT="93184" marB="93184" anchor="ctr"/>
                </a:tc>
                <a:tc>
                  <a:txBody>
                    <a:bodyPr/>
                    <a:lstStyle/>
                    <a:p>
                      <a:pPr algn="l"/>
                      <a:r>
                        <a:rPr lang="en-US" sz="2800" dirty="0"/>
                        <a:t>9/30/2024</a:t>
                      </a:r>
                    </a:p>
                  </a:txBody>
                  <a:tcPr marL="186368" marR="186368" marT="93184" marB="93184" anchor="ctr"/>
                </a:tc>
                <a:extLst>
                  <a:ext uri="{0D108BD9-81ED-4DB2-BD59-A6C34878D82A}">
                    <a16:rowId xmlns:a16="http://schemas.microsoft.com/office/drawing/2014/main" val="1639771476"/>
                  </a:ext>
                </a:extLst>
              </a:tr>
              <a:tr h="706218">
                <a:tc>
                  <a:txBody>
                    <a:bodyPr/>
                    <a:lstStyle/>
                    <a:p>
                      <a:pPr algn="l"/>
                      <a:r>
                        <a:rPr lang="en-US" sz="2300" dirty="0"/>
                        <a:t>Fall (1)</a:t>
                      </a:r>
                    </a:p>
                  </a:txBody>
                  <a:tcPr marL="186368" marR="186368" marT="93184" marB="93184" anchor="ctr"/>
                </a:tc>
                <a:tc>
                  <a:txBody>
                    <a:bodyPr/>
                    <a:lstStyle/>
                    <a:p>
                      <a:pPr algn="l"/>
                      <a:r>
                        <a:rPr lang="en-US" sz="2800" dirty="0"/>
                        <a:t>10/1/2024</a:t>
                      </a:r>
                    </a:p>
                  </a:txBody>
                  <a:tcPr marL="186368" marR="186368" marT="93184" marB="93184" anchor="ctr"/>
                </a:tc>
                <a:tc>
                  <a:txBody>
                    <a:bodyPr/>
                    <a:lstStyle/>
                    <a:p>
                      <a:pPr algn="l"/>
                      <a:r>
                        <a:rPr lang="en-US" sz="2800" dirty="0"/>
                        <a:t>10/15/2024</a:t>
                      </a:r>
                    </a:p>
                  </a:txBody>
                  <a:tcPr marL="186368" marR="186368" marT="93184" marB="93184" anchor="ctr"/>
                </a:tc>
                <a:tc>
                  <a:txBody>
                    <a:bodyPr/>
                    <a:lstStyle/>
                    <a:p>
                      <a:pPr algn="l"/>
                      <a:r>
                        <a:rPr lang="en-US" sz="2800" dirty="0"/>
                        <a:t>10/29/2024</a:t>
                      </a:r>
                    </a:p>
                  </a:txBody>
                  <a:tcPr marL="186368" marR="186368" marT="93184" marB="93184" anchor="ctr"/>
                </a:tc>
                <a:extLst>
                  <a:ext uri="{0D108BD9-81ED-4DB2-BD59-A6C34878D82A}">
                    <a16:rowId xmlns:a16="http://schemas.microsoft.com/office/drawing/2014/main" val="3506021201"/>
                  </a:ext>
                </a:extLst>
              </a:tr>
              <a:tr h="706218">
                <a:tc>
                  <a:txBody>
                    <a:bodyPr/>
                    <a:lstStyle/>
                    <a:p>
                      <a:pPr algn="l"/>
                      <a:r>
                        <a:rPr lang="en-US" sz="2300" dirty="0"/>
                        <a:t>*Spring (2)</a:t>
                      </a:r>
                    </a:p>
                  </a:txBody>
                  <a:tcPr marL="186368" marR="186368" marT="93184" marB="93184" anchor="ctr"/>
                </a:tc>
                <a:tc>
                  <a:txBody>
                    <a:bodyPr/>
                    <a:lstStyle/>
                    <a:p>
                      <a:pPr algn="l"/>
                      <a:r>
                        <a:rPr lang="en-US" sz="2800" dirty="0"/>
                        <a:t>4/1/2025</a:t>
                      </a:r>
                    </a:p>
                  </a:txBody>
                  <a:tcPr marL="186368" marR="186368" marT="93184" marB="93184"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4/11/2025</a:t>
                      </a:r>
                    </a:p>
                  </a:txBody>
                  <a:tcPr marL="186368" marR="186368" marT="93184" marB="93184" anchor="ctr"/>
                </a:tc>
                <a:tc>
                  <a:txBody>
                    <a:bodyPr/>
                    <a:lstStyle/>
                    <a:p>
                      <a:pPr algn="l"/>
                      <a:r>
                        <a:rPr lang="en-US" sz="2800" dirty="0"/>
                        <a:t>4/25/2025</a:t>
                      </a:r>
                    </a:p>
                  </a:txBody>
                  <a:tcPr marL="186368" marR="186368" marT="93184" marB="93184" anchor="ctr"/>
                </a:tc>
                <a:extLst>
                  <a:ext uri="{0D108BD9-81ED-4DB2-BD59-A6C34878D82A}">
                    <a16:rowId xmlns:a16="http://schemas.microsoft.com/office/drawing/2014/main" val="2599149975"/>
                  </a:ext>
                </a:extLst>
              </a:tr>
              <a:tr h="706218">
                <a:tc>
                  <a:txBody>
                    <a:bodyPr/>
                    <a:lstStyle/>
                    <a:p>
                      <a:pPr algn="l"/>
                      <a:r>
                        <a:rPr lang="en-US" sz="2300" dirty="0"/>
                        <a:t>*EOY (3)</a:t>
                      </a:r>
                    </a:p>
                  </a:txBody>
                  <a:tcPr marL="186368" marR="186368" marT="93184" marB="93184" anchor="ctr"/>
                </a:tc>
                <a:tc>
                  <a:txBody>
                    <a:bodyPr/>
                    <a:lstStyle/>
                    <a:p>
                      <a:pPr algn="l"/>
                      <a:r>
                        <a:rPr lang="en-US" sz="2800" dirty="0"/>
                        <a:t>5/12/2025</a:t>
                      </a:r>
                    </a:p>
                  </a:txBody>
                  <a:tcPr marL="186368" marR="186368" marT="93184" marB="93184" anchor="ctr"/>
                </a:tc>
                <a:tc>
                  <a:txBody>
                    <a:bodyPr/>
                    <a:lstStyle/>
                    <a:p>
                      <a:pPr algn="l"/>
                      <a:r>
                        <a:rPr lang="en-US" sz="2800" dirty="0"/>
                        <a:t>7/11/2025</a:t>
                      </a:r>
                    </a:p>
                  </a:txBody>
                  <a:tcPr marL="186368" marR="186368" marT="93184" marB="93184" anchor="ctr"/>
                </a:tc>
                <a:tc>
                  <a:txBody>
                    <a:bodyPr/>
                    <a:lstStyle/>
                    <a:p>
                      <a:pPr algn="l"/>
                      <a:r>
                        <a:rPr lang="en-US" sz="2800" dirty="0"/>
                        <a:t>7/18/2025</a:t>
                      </a:r>
                    </a:p>
                  </a:txBody>
                  <a:tcPr marL="186368" marR="186368" marT="93184" marB="93184" anchor="ctr"/>
                </a:tc>
                <a:extLst>
                  <a:ext uri="{0D108BD9-81ED-4DB2-BD59-A6C34878D82A}">
                    <a16:rowId xmlns:a16="http://schemas.microsoft.com/office/drawing/2014/main" val="3476545992"/>
                  </a:ext>
                </a:extLst>
              </a:tr>
              <a:tr h="718212">
                <a:tc>
                  <a:txBody>
                    <a:bodyPr/>
                    <a:lstStyle/>
                    <a:p>
                      <a:pPr algn="l"/>
                      <a:r>
                        <a:rPr lang="en-US" sz="2300" dirty="0"/>
                        <a:t>*Summer (4)</a:t>
                      </a:r>
                    </a:p>
                  </a:txBody>
                  <a:tcPr marL="186368" marR="186368" marT="93184" marB="93184" anchor="ctr"/>
                </a:tc>
                <a:tc>
                  <a:txBody>
                    <a:bodyPr/>
                    <a:lstStyle/>
                    <a:p>
                      <a:pPr algn="l"/>
                      <a:r>
                        <a:rPr lang="en-US" sz="2800" dirty="0"/>
                        <a:t>7/28/2025</a:t>
                      </a:r>
                    </a:p>
                  </a:txBody>
                  <a:tcPr marL="186368" marR="186368" marT="93184" marB="93184" anchor="ctr"/>
                </a:tc>
                <a:tc>
                  <a:txBody>
                    <a:bodyPr/>
                    <a:lstStyle/>
                    <a:p>
                      <a:pPr algn="l"/>
                      <a:r>
                        <a:rPr lang="en-US" sz="2800" dirty="0"/>
                        <a:t>8/8/2025</a:t>
                      </a:r>
                    </a:p>
                  </a:txBody>
                  <a:tcPr marL="186368" marR="186368" marT="93184" marB="93184" anchor="ctr"/>
                </a:tc>
                <a:tc>
                  <a:txBody>
                    <a:bodyPr/>
                    <a:lstStyle/>
                    <a:p>
                      <a:pPr algn="l"/>
                      <a:r>
                        <a:rPr lang="en-US" sz="2800" dirty="0"/>
                        <a:t>8/15/2025</a:t>
                      </a:r>
                    </a:p>
                  </a:txBody>
                  <a:tcPr marL="186368" marR="186368" marT="93184" marB="93184" anchor="ctr"/>
                </a:tc>
                <a:extLst>
                  <a:ext uri="{0D108BD9-81ED-4DB2-BD59-A6C34878D82A}">
                    <a16:rowId xmlns:a16="http://schemas.microsoft.com/office/drawing/2014/main" val="1850856395"/>
                  </a:ext>
                </a:extLst>
              </a:tr>
            </a:tbl>
          </a:graphicData>
        </a:graphic>
      </p:graphicFrame>
      <p:sp>
        <p:nvSpPr>
          <p:cNvPr id="3" name="TextBox 2">
            <a:extLst>
              <a:ext uri="{FF2B5EF4-FFF2-40B4-BE49-F238E27FC236}">
                <a16:creationId xmlns:a16="http://schemas.microsoft.com/office/drawing/2014/main" id="{957D3F85-6493-B6AA-75DF-AE42B83B045C}"/>
              </a:ext>
            </a:extLst>
          </p:cNvPr>
          <p:cNvSpPr txBox="1"/>
          <p:nvPr/>
        </p:nvSpPr>
        <p:spPr>
          <a:xfrm>
            <a:off x="1630706" y="6214533"/>
            <a:ext cx="3422060" cy="369332"/>
          </a:xfrm>
          <a:prstGeom prst="rect">
            <a:avLst/>
          </a:prstGeom>
          <a:noFill/>
        </p:spPr>
        <p:txBody>
          <a:bodyPr wrap="square" rtlCol="0">
            <a:spAutoFit/>
          </a:bodyPr>
          <a:lstStyle/>
          <a:p>
            <a:r>
              <a:rPr lang="en-US" dirty="0"/>
              <a:t>*Anticipated dates</a:t>
            </a:r>
          </a:p>
        </p:txBody>
      </p:sp>
    </p:spTree>
    <p:extLst>
      <p:ext uri="{BB962C8B-B14F-4D97-AF65-F5344CB8AC3E}">
        <p14:creationId xmlns:p14="http://schemas.microsoft.com/office/powerpoint/2010/main" val="3998134511"/>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Resources</a:t>
            </a:r>
          </a:p>
        </p:txBody>
      </p:sp>
      <p:sp>
        <p:nvSpPr>
          <p:cNvPr id="3" name="Subtitle 2"/>
          <p:cNvSpPr>
            <a:spLocks noGrp="1"/>
          </p:cNvSpPr>
          <p:nvPr>
            <p:ph type="subTitle" idx="1"/>
          </p:nvPr>
        </p:nvSpPr>
        <p:spPr/>
        <p:txBody>
          <a:bodyPr>
            <a:normAutofit/>
          </a:bodyPr>
          <a:lstStyle/>
          <a:p>
            <a:r>
              <a:rPr lang="en-US" dirty="0"/>
              <a:t>Support Documents</a:t>
            </a:r>
          </a:p>
        </p:txBody>
      </p:sp>
      <p:sp>
        <p:nvSpPr>
          <p:cNvPr id="4" name="Slide Number Placeholder 3"/>
          <p:cNvSpPr>
            <a:spLocks noGrp="1"/>
          </p:cNvSpPr>
          <p:nvPr>
            <p:ph type="sldNum" sz="quarter" idx="12"/>
          </p:nvPr>
        </p:nvSpPr>
        <p:spPr/>
        <p:txBody>
          <a:bodyPr/>
          <a:lstStyle/>
          <a:p>
            <a:fld id="{B2102BAA-C61A-4A39-BDF1-4340D572B82C}" type="slidenum">
              <a:rPr lang="en-US" smtClean="0"/>
              <a:t>21</a:t>
            </a:fld>
            <a:endParaRPr lang="en-US"/>
          </a:p>
        </p:txBody>
      </p:sp>
    </p:spTree>
    <p:extLst>
      <p:ext uri="{BB962C8B-B14F-4D97-AF65-F5344CB8AC3E}">
        <p14:creationId xmlns:p14="http://schemas.microsoft.com/office/powerpoint/2010/main" val="3160557128"/>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a:t>Support Documents</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22</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116958" y="1458930"/>
            <a:ext cx="11961628" cy="5262545"/>
          </a:xfrm>
        </p:spPr>
        <p:txBody>
          <a:bodyPr>
            <a:normAutofit lnSpcReduction="10000"/>
          </a:bodyPr>
          <a:lstStyle/>
          <a:p>
            <a:r>
              <a:rPr lang="en-US" dirty="0"/>
              <a:t>The </a:t>
            </a:r>
            <a:r>
              <a:rPr lang="en-US" dirty="0">
                <a:hlinkClick r:id="rId3"/>
              </a:rPr>
              <a:t>SRC web page </a:t>
            </a:r>
            <a:r>
              <a:rPr lang="en-US" dirty="0"/>
              <a:t>contains all current documentation.</a:t>
            </a:r>
          </a:p>
          <a:p>
            <a:r>
              <a:rPr lang="en-US" dirty="0"/>
              <a:t>Introduction to SRC Presentation</a:t>
            </a:r>
          </a:p>
          <a:p>
            <a:r>
              <a:rPr lang="en-US" dirty="0"/>
              <a:t>Specifications for Completing the Student Record Collection</a:t>
            </a:r>
          </a:p>
          <a:p>
            <a:pPr lvl="1"/>
            <a:r>
              <a:rPr lang="en-US" dirty="0"/>
              <a:t>Details every data element, contains data edits, and reporting rules.</a:t>
            </a:r>
          </a:p>
          <a:p>
            <a:r>
              <a:rPr lang="en-US" dirty="0"/>
              <a:t>Data Elements</a:t>
            </a:r>
          </a:p>
          <a:p>
            <a:pPr lvl="1"/>
            <a:r>
              <a:rPr lang="en-US" dirty="0"/>
              <a:t>Excel and PDF table containing the data elements, similar to the Specifications Document. </a:t>
            </a:r>
          </a:p>
          <a:p>
            <a:pPr lvl="1"/>
            <a:r>
              <a:rPr lang="en-US" dirty="0"/>
              <a:t>Use for quick reference and for file submission type information</a:t>
            </a:r>
          </a:p>
          <a:p>
            <a:r>
              <a:rPr lang="en-US" dirty="0"/>
              <a:t>Data File Template</a:t>
            </a:r>
          </a:p>
          <a:p>
            <a:pPr lvl="1"/>
            <a:r>
              <a:rPr lang="en-US" dirty="0"/>
              <a:t>Follows the layout of the text file submitted.</a:t>
            </a:r>
          </a:p>
          <a:p>
            <a:pPr lvl="1"/>
            <a:r>
              <a:rPr lang="en-US" dirty="0"/>
              <a:t>Used to find students and resolve errors.</a:t>
            </a:r>
          </a:p>
          <a:p>
            <a:r>
              <a:rPr lang="en-US" dirty="0"/>
              <a:t>Specifications for Completing the Miscellaneous Collection</a:t>
            </a:r>
          </a:p>
          <a:p>
            <a:r>
              <a:rPr lang="en-US" dirty="0"/>
              <a:t>Layout for Tab Delimited File</a:t>
            </a:r>
          </a:p>
          <a:p>
            <a:pPr lvl="1"/>
            <a:endParaRPr lang="en-US" dirty="0"/>
          </a:p>
          <a:p>
            <a:pPr lvl="1"/>
            <a:endParaRPr lang="en-US" dirty="0"/>
          </a:p>
        </p:txBody>
      </p:sp>
    </p:spTree>
    <p:extLst>
      <p:ext uri="{BB962C8B-B14F-4D97-AF65-F5344CB8AC3E}">
        <p14:creationId xmlns:p14="http://schemas.microsoft.com/office/powerpoint/2010/main" val="173243420"/>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0"/>
          <p:cNvSpPr txBox="1">
            <a:spLocks noGrp="1"/>
          </p:cNvSpPr>
          <p:nvPr>
            <p:ph type="title" idx="4294967295"/>
          </p:nvPr>
        </p:nvSpPr>
        <p:spPr>
          <a:xfrm>
            <a:off x="0" y="0"/>
            <a:ext cx="12192000" cy="1462524"/>
          </a:xfrm>
          <a:prstGeom prst="rect">
            <a:avLst/>
          </a:prstGeom>
          <a:solidFill>
            <a:schemeClr val="tx1"/>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en-US" sz="4300" dirty="0">
                <a:solidFill>
                  <a:schemeClr val="bg2"/>
                </a:solidFill>
              </a:rPr>
              <a:t>Questions</a:t>
            </a:r>
            <a:endParaRPr sz="4300" dirty="0">
              <a:solidFill>
                <a:schemeClr val="bg2"/>
              </a:solidFill>
            </a:endParaRPr>
          </a:p>
        </p:txBody>
      </p:sp>
      <p:pic>
        <p:nvPicPr>
          <p:cNvPr id="232" name="Google Shape;232;p30"/>
          <p:cNvPicPr preferRelativeResize="0"/>
          <p:nvPr/>
        </p:nvPicPr>
        <p:blipFill rotWithShape="1">
          <a:blip r:embed="rId3">
            <a:alphaModFix/>
          </a:blip>
          <a:srcRect/>
          <a:stretch/>
        </p:blipFill>
        <p:spPr>
          <a:xfrm>
            <a:off x="1005301" y="2109802"/>
            <a:ext cx="4110274" cy="2842409"/>
          </a:xfrm>
          <a:prstGeom prst="rect">
            <a:avLst/>
          </a:prstGeom>
          <a:noFill/>
          <a:ln>
            <a:noFill/>
          </a:ln>
        </p:spPr>
      </p:pic>
      <p:pic>
        <p:nvPicPr>
          <p:cNvPr id="233" name="Google Shape;233;p30"/>
          <p:cNvPicPr preferRelativeResize="0"/>
          <p:nvPr/>
        </p:nvPicPr>
        <p:blipFill rotWithShape="1">
          <a:blip r:embed="rId4">
            <a:alphaModFix/>
          </a:blip>
          <a:srcRect/>
          <a:stretch/>
        </p:blipFill>
        <p:spPr>
          <a:xfrm>
            <a:off x="7951206" y="3179892"/>
            <a:ext cx="1786375" cy="1237600"/>
          </a:xfrm>
          <a:prstGeom prst="rect">
            <a:avLst/>
          </a:prstGeom>
          <a:noFill/>
          <a:ln>
            <a:noFill/>
          </a:ln>
        </p:spPr>
      </p:pic>
      <p:pic>
        <p:nvPicPr>
          <p:cNvPr id="234" name="Google Shape;234;p30"/>
          <p:cNvPicPr preferRelativeResize="0"/>
          <p:nvPr/>
        </p:nvPicPr>
        <p:blipFill rotWithShape="1">
          <a:blip r:embed="rId5">
            <a:alphaModFix/>
          </a:blip>
          <a:srcRect/>
          <a:stretch/>
        </p:blipFill>
        <p:spPr>
          <a:xfrm>
            <a:off x="5378948" y="3179892"/>
            <a:ext cx="1507625" cy="656954"/>
          </a:xfrm>
          <a:prstGeom prst="rect">
            <a:avLst/>
          </a:prstGeom>
          <a:noFill/>
          <a:ln>
            <a:noFill/>
          </a:ln>
        </p:spPr>
      </p:pic>
      <p:sp>
        <p:nvSpPr>
          <p:cNvPr id="235" name="Google Shape;235;p30"/>
          <p:cNvSpPr txBox="1"/>
          <p:nvPr/>
        </p:nvSpPr>
        <p:spPr>
          <a:xfrm>
            <a:off x="858359" y="5599489"/>
            <a:ext cx="10548801" cy="824811"/>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0"/>
              </a:spcBef>
              <a:spcAft>
                <a:spcPts val="0"/>
              </a:spcAft>
              <a:buClr>
                <a:srgbClr val="000000"/>
              </a:buClr>
              <a:buSzPts val="1800"/>
              <a:buFont typeface="Arial"/>
              <a:buNone/>
            </a:pPr>
            <a:r>
              <a:rPr lang="en-US" sz="2400" b="1" i="1" u="none" strike="noStrike" cap="none" dirty="0">
                <a:solidFill>
                  <a:srgbClr val="000000"/>
                </a:solidFill>
                <a:latin typeface="Trebuchet MS"/>
                <a:ea typeface="Trebuchet MS"/>
                <a:cs typeface="Trebuchet MS"/>
                <a:sym typeface="Trebuchet MS"/>
              </a:rPr>
              <a:t>This presentation will be available to participants on the SRC website.</a:t>
            </a:r>
            <a:endParaRPr sz="2400" b="1" i="1" u="none" strike="noStrike" cap="none" dirty="0">
              <a:solidFill>
                <a:srgbClr val="000000"/>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Trebuchet MS"/>
              <a:ea typeface="Trebuchet MS"/>
              <a:cs typeface="Trebuchet MS"/>
              <a:sym typeface="Trebuchet MS"/>
            </a:endParaRPr>
          </a:p>
        </p:txBody>
      </p:sp>
    </p:spTree>
    <p:extLst>
      <p:ext uri="{BB962C8B-B14F-4D97-AF65-F5344CB8AC3E}">
        <p14:creationId xmlns:p14="http://schemas.microsoft.com/office/powerpoint/2010/main" val="3846838009"/>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BDE44-0E2E-5DEA-5547-C3F92E69DC68}"/>
              </a:ext>
            </a:extLst>
          </p:cNvPr>
          <p:cNvSpPr>
            <a:spLocks noGrp="1"/>
          </p:cNvSpPr>
          <p:nvPr>
            <p:ph type="title"/>
          </p:nvPr>
        </p:nvSpPr>
        <p:spPr/>
        <p:txBody>
          <a:bodyPr>
            <a:normAutofit/>
          </a:bodyPr>
          <a:lstStyle/>
          <a:p>
            <a:r>
              <a:rPr lang="en-US" dirty="0"/>
              <a:t>Contact Information</a:t>
            </a:r>
          </a:p>
        </p:txBody>
      </p:sp>
      <p:sp>
        <p:nvSpPr>
          <p:cNvPr id="3" name="Content Placeholder 2">
            <a:extLst>
              <a:ext uri="{FF2B5EF4-FFF2-40B4-BE49-F238E27FC236}">
                <a16:creationId xmlns:a16="http://schemas.microsoft.com/office/drawing/2014/main" id="{C618B58E-6C32-D557-5E53-11EB8A99D5E9}"/>
              </a:ext>
            </a:extLst>
          </p:cNvPr>
          <p:cNvSpPr>
            <a:spLocks noGrp="1"/>
          </p:cNvSpPr>
          <p:nvPr>
            <p:ph idx="1"/>
          </p:nvPr>
        </p:nvSpPr>
        <p:spPr/>
        <p:txBody>
          <a:bodyPr>
            <a:normAutofit/>
          </a:bodyPr>
          <a:lstStyle/>
          <a:p>
            <a:pPr marL="0" indent="0">
              <a:buNone/>
            </a:pPr>
            <a:r>
              <a:rPr lang="en-US" sz="2000" dirty="0">
                <a:hlinkClick r:id="rId2"/>
              </a:rPr>
              <a:t>Student Record Collection | Virginia Department of Education</a:t>
            </a:r>
            <a:endParaRPr lang="en-US" sz="2000" dirty="0"/>
          </a:p>
          <a:p>
            <a:pPr marL="0" indent="0">
              <a:buNone/>
            </a:pPr>
            <a:endParaRPr lang="en-US" sz="3200" dirty="0"/>
          </a:p>
          <a:p>
            <a:pPr marL="0" indent="0">
              <a:buNone/>
            </a:pPr>
            <a:r>
              <a:rPr lang="en-US" sz="2000" b="1" dirty="0"/>
              <a:t>Brittney Kanard, Education Data Specialist Team Lead</a:t>
            </a:r>
          </a:p>
          <a:p>
            <a:pPr marL="0" indent="0">
              <a:buNone/>
            </a:pPr>
            <a:r>
              <a:rPr lang="en-US" sz="1900" dirty="0"/>
              <a:t>Phone: 804-750-8107</a:t>
            </a:r>
          </a:p>
          <a:p>
            <a:pPr marL="0" indent="0">
              <a:buNone/>
            </a:pPr>
            <a:r>
              <a:rPr lang="en-US" sz="1900" dirty="0"/>
              <a:t>Email: </a:t>
            </a:r>
            <a:r>
              <a:rPr lang="en-US" sz="1900" dirty="0">
                <a:hlinkClick r:id="rId3"/>
              </a:rPr>
              <a:t>Brittney.Kanard@doe.virginia.gov</a:t>
            </a:r>
            <a:r>
              <a:rPr lang="en-US" sz="1900" dirty="0"/>
              <a:t>  or</a:t>
            </a:r>
          </a:p>
          <a:p>
            <a:pPr marL="0" indent="0">
              <a:buNone/>
            </a:pPr>
            <a:r>
              <a:rPr lang="en-US" sz="1900" dirty="0"/>
              <a:t>           </a:t>
            </a:r>
            <a:r>
              <a:rPr lang="en-US" sz="1900" dirty="0">
                <a:hlinkClick r:id="rId4"/>
              </a:rPr>
              <a:t>resultshelp@doe.virginia.gov</a:t>
            </a:r>
            <a:r>
              <a:rPr lang="en-US" sz="1900" dirty="0"/>
              <a:t> </a:t>
            </a:r>
            <a:r>
              <a:rPr lang="en-US" sz="1500" i="1" dirty="0"/>
              <a:t>Monitored: 7:30 am to 4:00 pm, Monday through Friday except for state holidays</a:t>
            </a:r>
          </a:p>
          <a:p>
            <a:pPr marL="0" indent="0">
              <a:buNone/>
            </a:pPr>
            <a:endParaRPr lang="en-US" sz="1900" dirty="0"/>
          </a:p>
          <a:p>
            <a:pPr marL="0" indent="0">
              <a:buNone/>
            </a:pPr>
            <a:r>
              <a:rPr lang="nl-NL" sz="2000" b="1" dirty="0"/>
              <a:t>Carol Wells Bazzichi, Director of Data Servics</a:t>
            </a:r>
          </a:p>
          <a:p>
            <a:pPr marL="0" indent="0">
              <a:buNone/>
            </a:pPr>
            <a:r>
              <a:rPr lang="nl-NL" sz="1900" dirty="0"/>
              <a:t>Email: </a:t>
            </a:r>
            <a:r>
              <a:rPr lang="nl-NL" sz="1900" dirty="0">
                <a:hlinkClick r:id="rId5"/>
              </a:rPr>
              <a:t>Carol.WellsBazzichi@doe.virginia.gov</a:t>
            </a:r>
            <a:endParaRPr lang="nl-NL" sz="1900" dirty="0"/>
          </a:p>
          <a:p>
            <a:pPr marL="0" indent="0">
              <a:buNone/>
            </a:pPr>
            <a:endParaRPr lang="nl-NL" sz="1900" dirty="0"/>
          </a:p>
        </p:txBody>
      </p:sp>
      <p:sp>
        <p:nvSpPr>
          <p:cNvPr id="4" name="Slide Number Placeholder 3">
            <a:extLst>
              <a:ext uri="{FF2B5EF4-FFF2-40B4-BE49-F238E27FC236}">
                <a16:creationId xmlns:a16="http://schemas.microsoft.com/office/drawing/2014/main" id="{343214DC-4715-2D67-FCD9-35244C2A0A82}"/>
              </a:ext>
            </a:extLst>
          </p:cNvPr>
          <p:cNvSpPr>
            <a:spLocks noGrp="1"/>
          </p:cNvSpPr>
          <p:nvPr>
            <p:ph type="sldNum" sz="quarter" idx="12"/>
          </p:nvPr>
        </p:nvSpPr>
        <p:spPr/>
        <p:txBody>
          <a:bodyPr/>
          <a:lstStyle/>
          <a:p>
            <a:fld id="{B2102BAA-C61A-4A39-BDF1-4340D572B82C}" type="slidenum">
              <a:rPr lang="en-US" smtClean="0"/>
              <a:t>24</a:t>
            </a:fld>
            <a:endParaRPr lang="en-US"/>
          </a:p>
        </p:txBody>
      </p:sp>
    </p:spTree>
    <p:extLst>
      <p:ext uri="{BB962C8B-B14F-4D97-AF65-F5344CB8AC3E}">
        <p14:creationId xmlns:p14="http://schemas.microsoft.com/office/powerpoint/2010/main" val="742571750"/>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lstStyle/>
          <a:p>
            <a:r>
              <a:rPr lang="en-US" dirty="0"/>
              <a:t>Agenda</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3</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a:normAutofit/>
          </a:bodyPr>
          <a:lstStyle/>
          <a:p>
            <a:r>
              <a:rPr lang="en-US" sz="4400" dirty="0"/>
              <a:t>2024-2025 Changes</a:t>
            </a:r>
          </a:p>
          <a:p>
            <a:r>
              <a:rPr lang="en-US" sz="4400" dirty="0"/>
              <a:t>Reporting Reminders</a:t>
            </a:r>
          </a:p>
          <a:p>
            <a:r>
              <a:rPr lang="en-US" sz="4400" dirty="0"/>
              <a:t>Timeline and Resources </a:t>
            </a:r>
          </a:p>
          <a:p>
            <a:r>
              <a:rPr lang="en-US" sz="4400" dirty="0"/>
              <a:t>Questions</a:t>
            </a:r>
          </a:p>
          <a:p>
            <a:endParaRPr lang="en-US" dirty="0"/>
          </a:p>
        </p:txBody>
      </p:sp>
    </p:spTree>
    <p:extLst>
      <p:ext uri="{BB962C8B-B14F-4D97-AF65-F5344CB8AC3E}">
        <p14:creationId xmlns:p14="http://schemas.microsoft.com/office/powerpoint/2010/main" val="1664294180"/>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2024-2025 Changes</a:t>
            </a:r>
          </a:p>
        </p:txBody>
      </p:sp>
      <p:sp>
        <p:nvSpPr>
          <p:cNvPr id="3" name="Subtitle 2"/>
          <p:cNvSpPr>
            <a:spLocks noGrp="1"/>
          </p:cNvSpPr>
          <p:nvPr>
            <p:ph type="subTitle" idx="1"/>
          </p:nvPr>
        </p:nvSpPr>
        <p:spPr/>
        <p:txBody>
          <a:bodyPr>
            <a:normAutofit fontScale="92500" lnSpcReduction="10000"/>
          </a:bodyPr>
          <a:lstStyle/>
          <a:p>
            <a:r>
              <a:rPr lang="en-US" dirty="0"/>
              <a:t>New Data Element</a:t>
            </a:r>
          </a:p>
          <a:p>
            <a:r>
              <a:rPr lang="en-US" dirty="0"/>
              <a:t>Code Value Changes</a:t>
            </a:r>
          </a:p>
          <a:p>
            <a:r>
              <a:rPr lang="en-US" dirty="0"/>
              <a:t>New Edits</a:t>
            </a:r>
          </a:p>
          <a:p>
            <a:r>
              <a:rPr lang="en-US" dirty="0"/>
              <a:t>Report Updates</a:t>
            </a:r>
          </a:p>
          <a:p>
            <a:endParaRPr lang="en-US" dirty="0"/>
          </a:p>
        </p:txBody>
      </p:sp>
      <p:sp>
        <p:nvSpPr>
          <p:cNvPr id="4" name="Slide Number Placeholder 3"/>
          <p:cNvSpPr>
            <a:spLocks noGrp="1"/>
          </p:cNvSpPr>
          <p:nvPr>
            <p:ph type="sldNum" sz="quarter" idx="12"/>
          </p:nvPr>
        </p:nvSpPr>
        <p:spPr/>
        <p:txBody>
          <a:bodyPr/>
          <a:lstStyle/>
          <a:p>
            <a:fld id="{B2102BAA-C61A-4A39-BDF1-4340D572B82C}" type="slidenum">
              <a:rPr lang="en-US" smtClean="0"/>
              <a:t>4</a:t>
            </a:fld>
            <a:endParaRPr lang="en-US"/>
          </a:p>
        </p:txBody>
      </p:sp>
    </p:spTree>
    <p:extLst>
      <p:ext uri="{BB962C8B-B14F-4D97-AF65-F5344CB8AC3E}">
        <p14:creationId xmlns:p14="http://schemas.microsoft.com/office/powerpoint/2010/main" val="1780537888"/>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normAutofit/>
          </a:bodyPr>
          <a:lstStyle/>
          <a:p>
            <a:r>
              <a:rPr lang="en-US" dirty="0"/>
              <a:t>New Data element</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5</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838200" y="1458931"/>
            <a:ext cx="10515600" cy="5176046"/>
          </a:xfrm>
        </p:spPr>
        <p:txBody>
          <a:bodyPr>
            <a:normAutofit fontScale="92500" lnSpcReduction="10000"/>
          </a:bodyPr>
          <a:lstStyle/>
          <a:p>
            <a:r>
              <a:rPr lang="en-US" sz="3900" dirty="0">
                <a:solidFill>
                  <a:srgbClr val="002060"/>
                </a:solidFill>
              </a:rPr>
              <a:t>Parent Opt-out Flag</a:t>
            </a:r>
          </a:p>
          <a:p>
            <a:pPr lvl="1"/>
            <a:r>
              <a:rPr lang="en-US" sz="2700" dirty="0">
                <a:solidFill>
                  <a:srgbClr val="002060"/>
                </a:solidFill>
              </a:rPr>
              <a:t>A flag to indicate that the parent has opted out of the Military directory data exchange (U.S.C. Title 10). </a:t>
            </a:r>
          </a:p>
          <a:p>
            <a:pPr lvl="1"/>
            <a:r>
              <a:rPr lang="en-US" sz="2700" dirty="0">
                <a:solidFill>
                  <a:srgbClr val="002060"/>
                </a:solidFill>
              </a:rPr>
              <a:t>Student directory data such as name, telephone number and address will NOT be shared with the Military if this flag is Y. </a:t>
            </a:r>
          </a:p>
          <a:p>
            <a:pPr lvl="1"/>
            <a:r>
              <a:rPr lang="en-US" sz="2700" dirty="0">
                <a:solidFill>
                  <a:srgbClr val="002060"/>
                </a:solidFill>
              </a:rPr>
              <a:t>The LEA must inform parents/guardians that data will be sharing will be based on this flag as of the Fall and Spring submissions. (10/1 and 4/1)</a:t>
            </a:r>
          </a:p>
          <a:p>
            <a:pPr lvl="1"/>
            <a:r>
              <a:rPr lang="en-US" sz="2700" dirty="0">
                <a:solidFill>
                  <a:srgbClr val="002060"/>
                </a:solidFill>
              </a:rPr>
              <a:t>For more information, see </a:t>
            </a:r>
            <a:r>
              <a:rPr lang="en-US" sz="2700" dirty="0">
                <a:solidFill>
                  <a:srgbClr val="002060"/>
                </a:solidFill>
                <a:hlinkClick r:id="rId3"/>
              </a:rPr>
              <a:t>Superintendent’s Newsletter 2024-27</a:t>
            </a:r>
            <a:r>
              <a:rPr lang="en-US" sz="2700" dirty="0">
                <a:solidFill>
                  <a:srgbClr val="002060"/>
                </a:solidFill>
              </a:rPr>
              <a:t>.</a:t>
            </a:r>
          </a:p>
          <a:p>
            <a:pPr marL="457200" lvl="1" indent="0">
              <a:buNone/>
            </a:pPr>
            <a:endParaRPr lang="en-US" sz="2700" dirty="0">
              <a:solidFill>
                <a:srgbClr val="002060"/>
              </a:solidFill>
            </a:endParaRPr>
          </a:p>
          <a:p>
            <a:r>
              <a:rPr lang="en-US" sz="3900" dirty="0">
                <a:solidFill>
                  <a:srgbClr val="002060"/>
                </a:solidFill>
              </a:rPr>
              <a:t>Edits for the Parent Opt-out Flag</a:t>
            </a:r>
          </a:p>
          <a:p>
            <a:pPr lvl="1"/>
            <a:r>
              <a:rPr lang="en-US" sz="2700" dirty="0">
                <a:solidFill>
                  <a:srgbClr val="002060"/>
                </a:solidFill>
              </a:rPr>
              <a:t>Must be ‘Y’ or ‘N’</a:t>
            </a:r>
          </a:p>
          <a:p>
            <a:pPr lvl="1"/>
            <a:r>
              <a:rPr lang="en-US" sz="2700" dirty="0">
                <a:solidFill>
                  <a:srgbClr val="002060"/>
                </a:solidFill>
              </a:rPr>
              <a:t>Required for all 11th and 12th grade students where Active Status Code is not ‘N’.</a:t>
            </a:r>
          </a:p>
          <a:p>
            <a:endParaRPr lang="en-US" sz="2400" dirty="0"/>
          </a:p>
          <a:p>
            <a:endParaRPr lang="en-US" sz="2400" dirty="0"/>
          </a:p>
          <a:p>
            <a:endParaRPr lang="en-US" dirty="0"/>
          </a:p>
          <a:p>
            <a:pPr lvl="1"/>
            <a:endParaRPr lang="en-US" dirty="0"/>
          </a:p>
        </p:txBody>
      </p:sp>
    </p:spTree>
    <p:extLst>
      <p:ext uri="{BB962C8B-B14F-4D97-AF65-F5344CB8AC3E}">
        <p14:creationId xmlns:p14="http://schemas.microsoft.com/office/powerpoint/2010/main" val="1554899242"/>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a:xfrm>
            <a:off x="838200" y="609600"/>
            <a:ext cx="3739341" cy="1330839"/>
          </a:xfrm>
        </p:spPr>
        <p:txBody>
          <a:bodyPr vert="horz" lIns="91440" tIns="45720" rIns="91440" bIns="45720" rtlCol="0" anchor="ctr">
            <a:normAutofit/>
          </a:bodyPr>
          <a:lstStyle/>
          <a:p>
            <a:r>
              <a:rPr lang="en-US" sz="4400" kern="1200" dirty="0">
                <a:solidFill>
                  <a:schemeClr val="bg2"/>
                </a:solidFill>
                <a:latin typeface="+mj-lt"/>
                <a:ea typeface="+mj-ea"/>
                <a:cs typeface="+mj-cs"/>
              </a:rPr>
              <a:t>Code Value Change</a:t>
            </a:r>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757084" y="2194102"/>
            <a:ext cx="3532283" cy="3908586"/>
          </a:xfrm>
        </p:spPr>
        <p:txBody>
          <a:bodyPr vert="horz" lIns="91440" tIns="45720" rIns="91440" bIns="45720" rtlCol="0">
            <a:normAutofit fontScale="70000" lnSpcReduction="20000"/>
          </a:bodyPr>
          <a:lstStyle/>
          <a:p>
            <a:pPr marL="0" indent="0">
              <a:buNone/>
            </a:pPr>
            <a:r>
              <a:rPr lang="en-US" sz="2900" b="1" dirty="0">
                <a:solidFill>
                  <a:schemeClr val="tx1"/>
                </a:solidFill>
              </a:rPr>
              <a:t>Military Connected Codes</a:t>
            </a:r>
          </a:p>
          <a:p>
            <a:r>
              <a:rPr lang="en-US" sz="2900" dirty="0">
                <a:solidFill>
                  <a:schemeClr val="tx1"/>
                </a:solidFill>
              </a:rPr>
              <a:t>Two (2) new codes have been added to comply with </a:t>
            </a:r>
            <a:r>
              <a:rPr lang="en-US" sz="2900" dirty="0">
                <a:solidFill>
                  <a:schemeClr val="tx2">
                    <a:lumMod val="60000"/>
                    <a:lumOff val="40000"/>
                  </a:schemeClr>
                </a:solidFill>
                <a:hlinkClick r:id="rId3">
                  <a:extLst>
                    <a:ext uri="{A12FA001-AC4F-418D-AE19-62706E023703}">
                      <ahyp:hlinkClr xmlns:ahyp="http://schemas.microsoft.com/office/drawing/2018/hyperlinkcolor" val="tx"/>
                    </a:ext>
                  </a:extLst>
                </a:hlinkClick>
              </a:rPr>
              <a:t>10 U.S.C. 101(d)(3)</a:t>
            </a:r>
            <a:r>
              <a:rPr lang="en-US" sz="2900" dirty="0">
                <a:solidFill>
                  <a:schemeClr val="tx1"/>
                </a:solidFill>
              </a:rPr>
              <a:t>. This requires VDOE to distinguish Active Service from National Guard Reserve.</a:t>
            </a:r>
          </a:p>
          <a:p>
            <a:r>
              <a:rPr lang="en-US" sz="2900" dirty="0">
                <a:solidFill>
                  <a:schemeClr val="tx1"/>
                </a:solidFill>
              </a:rPr>
              <a:t>One (1) code retired and split into the two new codes.</a:t>
            </a:r>
          </a:p>
          <a:p>
            <a:pPr marL="457200" lvl="1" indent="0">
              <a:buNone/>
            </a:pPr>
            <a:endParaRPr lang="en-US" sz="2900" dirty="0">
              <a:solidFill>
                <a:schemeClr val="tx1"/>
              </a:solidFill>
            </a:endParaRPr>
          </a:p>
          <a:p>
            <a:pPr marL="0" indent="0">
              <a:buNone/>
            </a:pPr>
            <a:endParaRPr lang="en-US" sz="1100" dirty="0">
              <a:solidFill>
                <a:schemeClr val="tx1"/>
              </a:solidFill>
            </a:endParaRPr>
          </a:p>
          <a:p>
            <a:pPr marL="0" indent="0">
              <a:buNone/>
            </a:pPr>
            <a:endParaRPr lang="en-US" sz="1100" dirty="0">
              <a:solidFill>
                <a:schemeClr val="tx1"/>
              </a:solidFill>
            </a:endParaRPr>
          </a:p>
          <a:p>
            <a:pPr marL="0" indent="0">
              <a:buNone/>
            </a:pPr>
            <a:endParaRPr lang="en-US" sz="1100" dirty="0">
              <a:solidFill>
                <a:schemeClr val="tx1"/>
              </a:solidFill>
            </a:endParaRPr>
          </a:p>
          <a:p>
            <a:pPr marL="0" indent="0">
              <a:buNone/>
            </a:pPr>
            <a:endParaRPr lang="en-US" sz="1100" dirty="0">
              <a:solidFill>
                <a:schemeClr val="tx1"/>
              </a:solidFill>
            </a:endParaRPr>
          </a:p>
          <a:p>
            <a:pPr marL="0" indent="0">
              <a:buNone/>
            </a:pPr>
            <a:r>
              <a:rPr lang="en-US" sz="2100" dirty="0">
                <a:solidFill>
                  <a:schemeClr val="tx1"/>
                </a:solidFill>
              </a:rPr>
              <a:t>For the full list, please visit the </a:t>
            </a:r>
            <a:r>
              <a:rPr lang="en-US" sz="2100" dirty="0">
                <a:solidFill>
                  <a:schemeClr val="tx1"/>
                </a:solidFill>
                <a:hlinkClick r:id="rId4"/>
              </a:rPr>
              <a:t>SRC Website </a:t>
            </a:r>
            <a:r>
              <a:rPr lang="en-US" sz="2100" dirty="0">
                <a:solidFill>
                  <a:schemeClr val="tx1"/>
                </a:solidFill>
              </a:rPr>
              <a:t>and select </a:t>
            </a:r>
            <a:r>
              <a:rPr lang="en-US" sz="2100" dirty="0">
                <a:solidFill>
                  <a:schemeClr val="tx1"/>
                </a:solidFill>
                <a:hlinkClick r:id="rId5"/>
              </a:rPr>
              <a:t>Code Values</a:t>
            </a:r>
            <a:r>
              <a:rPr lang="en-US" sz="2100" dirty="0">
                <a:solidFill>
                  <a:schemeClr val="tx1"/>
                </a:solidFill>
              </a:rPr>
              <a:t>.</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102BAA-C61A-4A39-BDF1-4340D572B82C}" type="slidenum">
              <a:rPr lang="en-US" sz="1000">
                <a:solidFill>
                  <a:schemeClr val="tx1">
                    <a:lumMod val="50000"/>
                    <a:lumOff val="50000"/>
                  </a:schemeClr>
                </a:solidFill>
              </a:rPr>
              <a:pPr>
                <a:spcAft>
                  <a:spcPts val="600"/>
                </a:spcAft>
              </a:pPr>
              <a:t>6</a:t>
            </a:fld>
            <a:endParaRPr lang="en-US" sz="1000">
              <a:solidFill>
                <a:schemeClr val="tx1">
                  <a:lumMod val="50000"/>
                  <a:lumOff val="50000"/>
                </a:schemeClr>
              </a:solidFill>
            </a:endParaRPr>
          </a:p>
        </p:txBody>
      </p:sp>
      <p:graphicFrame>
        <p:nvGraphicFramePr>
          <p:cNvPr id="5" name="Table 4">
            <a:extLst>
              <a:ext uri="{FF2B5EF4-FFF2-40B4-BE49-F238E27FC236}">
                <a16:creationId xmlns:a16="http://schemas.microsoft.com/office/drawing/2014/main" id="{804CB6BE-144B-4018-52D9-734E5B553792}"/>
              </a:ext>
            </a:extLst>
          </p:cNvPr>
          <p:cNvGraphicFramePr>
            <a:graphicFrameLocks noGrp="1"/>
          </p:cNvGraphicFramePr>
          <p:nvPr>
            <p:extLst>
              <p:ext uri="{D42A27DB-BD31-4B8C-83A1-F6EECF244321}">
                <p14:modId xmlns:p14="http://schemas.microsoft.com/office/powerpoint/2010/main" val="70920016"/>
              </p:ext>
            </p:extLst>
          </p:nvPr>
        </p:nvGraphicFramePr>
        <p:xfrm>
          <a:off x="5445457" y="1756125"/>
          <a:ext cx="6155142" cy="3369494"/>
        </p:xfrm>
        <a:graphic>
          <a:graphicData uri="http://schemas.openxmlformats.org/drawingml/2006/table">
            <a:tbl>
              <a:tblPr firstRow="1" bandRow="1">
                <a:tableStyleId>{5C22544A-7EE6-4342-B048-85BDC9FD1C3A}</a:tableStyleId>
              </a:tblPr>
              <a:tblGrid>
                <a:gridCol w="680576">
                  <a:extLst>
                    <a:ext uri="{9D8B030D-6E8A-4147-A177-3AD203B41FA5}">
                      <a16:colId xmlns:a16="http://schemas.microsoft.com/office/drawing/2014/main" val="4253247945"/>
                    </a:ext>
                  </a:extLst>
                </a:gridCol>
                <a:gridCol w="5474566">
                  <a:extLst>
                    <a:ext uri="{9D8B030D-6E8A-4147-A177-3AD203B41FA5}">
                      <a16:colId xmlns:a16="http://schemas.microsoft.com/office/drawing/2014/main" val="2403759128"/>
                    </a:ext>
                  </a:extLst>
                </a:gridCol>
              </a:tblGrid>
              <a:tr h="246549">
                <a:tc>
                  <a:txBody>
                    <a:bodyPr/>
                    <a:lstStyle/>
                    <a:p>
                      <a:pPr marL="0" marR="0" algn="ctr">
                        <a:spcBef>
                          <a:spcPts val="0"/>
                        </a:spcBef>
                        <a:spcAft>
                          <a:spcPts val="0"/>
                        </a:spcAft>
                      </a:pPr>
                      <a:r>
                        <a:rPr lang="en-US" sz="1300">
                          <a:effectLst/>
                        </a:rPr>
                        <a:t>Code</a:t>
                      </a:r>
                      <a:endParaRPr lang="en-US" sz="1300">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a:spcBef>
                          <a:spcPts val="0"/>
                        </a:spcBef>
                        <a:spcAft>
                          <a:spcPts val="0"/>
                        </a:spcAft>
                      </a:pPr>
                      <a:r>
                        <a:rPr lang="en-US" sz="1300" dirty="0">
                          <a:effectLst/>
                        </a:rPr>
                        <a:t>Description</a:t>
                      </a:r>
                      <a:endParaRPr lang="en-US" sz="1300" dirty="0">
                        <a:effectLst/>
                        <a:latin typeface="Times New Roman" panose="02020603050405020304" pitchFamily="18" charset="0"/>
                        <a:ea typeface="Times New Roman" panose="02020603050405020304" pitchFamily="18" charset="0"/>
                      </a:endParaRPr>
                    </a:p>
                  </a:txBody>
                  <a:tcPr marL="77046" marR="77046" marT="0" marB="0"/>
                </a:tc>
                <a:extLst>
                  <a:ext uri="{0D108BD9-81ED-4DB2-BD59-A6C34878D82A}">
                    <a16:rowId xmlns:a16="http://schemas.microsoft.com/office/drawing/2014/main" val="3784805336"/>
                  </a:ext>
                </a:extLst>
              </a:tr>
              <a:tr h="246549">
                <a:tc>
                  <a:txBody>
                    <a:bodyPr/>
                    <a:lstStyle/>
                    <a:p>
                      <a:pPr marL="0" marR="0" algn="ctr">
                        <a:spcBef>
                          <a:spcPts val="0"/>
                        </a:spcBef>
                        <a:spcAft>
                          <a:spcPts val="0"/>
                        </a:spcAft>
                      </a:pPr>
                      <a:r>
                        <a:rPr lang="en-US" sz="1300">
                          <a:effectLst/>
                        </a:rPr>
                        <a:t>1</a:t>
                      </a:r>
                      <a:endParaRPr lang="en-US" sz="1300">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a:spcBef>
                          <a:spcPts val="200"/>
                        </a:spcBef>
                        <a:spcAft>
                          <a:spcPts val="200"/>
                        </a:spcAft>
                      </a:pPr>
                      <a:r>
                        <a:rPr lang="en-US" sz="1300">
                          <a:effectLst/>
                        </a:rPr>
                        <a:t>Student is not military connected</a:t>
                      </a:r>
                      <a:endParaRPr lang="en-US" sz="1200">
                        <a:effectLst/>
                        <a:latin typeface="Arial" panose="020B0604020202020204" pitchFamily="34" charset="0"/>
                        <a:ea typeface="Times New Roman" panose="02020603050405020304" pitchFamily="18" charset="0"/>
                      </a:endParaRPr>
                    </a:p>
                  </a:txBody>
                  <a:tcPr marL="77046" marR="77046" marT="0" marB="0"/>
                </a:tc>
                <a:extLst>
                  <a:ext uri="{0D108BD9-81ED-4DB2-BD59-A6C34878D82A}">
                    <a16:rowId xmlns:a16="http://schemas.microsoft.com/office/drawing/2014/main" val="299192773"/>
                  </a:ext>
                </a:extLst>
              </a:tr>
              <a:tr h="1068375">
                <a:tc>
                  <a:txBody>
                    <a:bodyPr/>
                    <a:lstStyle/>
                    <a:p>
                      <a:pPr marL="0" marR="0" algn="ctr">
                        <a:spcBef>
                          <a:spcPts val="0"/>
                        </a:spcBef>
                        <a:spcAft>
                          <a:spcPts val="0"/>
                        </a:spcAft>
                      </a:pPr>
                      <a:r>
                        <a:rPr lang="en-US" sz="1300" dirty="0">
                          <a:effectLst/>
                        </a:rPr>
                        <a:t>2</a:t>
                      </a:r>
                      <a:endParaRPr lang="en-US" sz="1300" dirty="0">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a:spcBef>
                          <a:spcPts val="200"/>
                        </a:spcBef>
                        <a:spcAft>
                          <a:spcPts val="200"/>
                        </a:spcAft>
                      </a:pPr>
                      <a:r>
                        <a:rPr lang="en-US" sz="1300" dirty="0">
                          <a:effectLst/>
                        </a:rPr>
                        <a:t>Active duty; student is a dependent of a member of the Active Duty Forces (Army, Navy, Air Force, Marine Corps, Coast Guard, Space Force, the Commissioned Corps of the National Oceanic and Atmospheric Administration, or the Commissioned Corps of the U.S. Public Health Services)</a:t>
                      </a:r>
                      <a:endParaRPr lang="en-US" sz="1200" dirty="0">
                        <a:effectLst/>
                        <a:latin typeface="Arial" panose="020B0604020202020204" pitchFamily="34" charset="0"/>
                        <a:ea typeface="Times New Roman" panose="02020603050405020304" pitchFamily="18" charset="0"/>
                      </a:endParaRPr>
                    </a:p>
                  </a:txBody>
                  <a:tcPr marL="77046" marR="77046" marT="0" marB="0"/>
                </a:tc>
                <a:extLst>
                  <a:ext uri="{0D108BD9-81ED-4DB2-BD59-A6C34878D82A}">
                    <a16:rowId xmlns:a16="http://schemas.microsoft.com/office/drawing/2014/main" val="3723998174"/>
                  </a:ext>
                </a:extLst>
              </a:tr>
              <a:tr h="452005">
                <a:tc>
                  <a:txBody>
                    <a:bodyPr/>
                    <a:lstStyle/>
                    <a:p>
                      <a:pPr marL="0" marR="0" algn="ctr">
                        <a:spcBef>
                          <a:spcPts val="0"/>
                        </a:spcBef>
                        <a:spcAft>
                          <a:spcPts val="0"/>
                        </a:spcAft>
                      </a:pPr>
                      <a:r>
                        <a:rPr lang="en-US" sz="1300">
                          <a:effectLst/>
                        </a:rPr>
                        <a:t>3</a:t>
                      </a:r>
                      <a:endParaRPr lang="en-US" sz="1300">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a:spcBef>
                          <a:spcPts val="200"/>
                        </a:spcBef>
                        <a:spcAft>
                          <a:spcPts val="200"/>
                        </a:spcAft>
                      </a:pPr>
                      <a:r>
                        <a:rPr lang="en-US" sz="1300">
                          <a:effectLst/>
                        </a:rPr>
                        <a:t>Reserve; student is a dependent of a member of the Reserve Forces (Army, Navy, Air Force, Marine Corps, or Coast Guard)</a:t>
                      </a:r>
                      <a:endParaRPr lang="en-US" sz="1200">
                        <a:effectLst/>
                        <a:latin typeface="Arial" panose="020B0604020202020204" pitchFamily="34" charset="0"/>
                        <a:ea typeface="Times New Roman" panose="02020603050405020304" pitchFamily="18" charset="0"/>
                      </a:endParaRPr>
                    </a:p>
                  </a:txBody>
                  <a:tcPr marL="77046" marR="77046" marT="0" marB="0"/>
                </a:tc>
                <a:extLst>
                  <a:ext uri="{0D108BD9-81ED-4DB2-BD59-A6C34878D82A}">
                    <a16:rowId xmlns:a16="http://schemas.microsoft.com/office/drawing/2014/main" val="3784370485"/>
                  </a:ext>
                </a:extLst>
              </a:tr>
              <a:tr h="657462">
                <a:tc>
                  <a:txBody>
                    <a:bodyPr/>
                    <a:lstStyle/>
                    <a:p>
                      <a:pPr marL="0" marR="0" algn="ctr">
                        <a:spcBef>
                          <a:spcPts val="0"/>
                        </a:spcBef>
                        <a:spcAft>
                          <a:spcPts val="0"/>
                        </a:spcAft>
                      </a:pPr>
                      <a:r>
                        <a:rPr lang="en-US" sz="1300" strike="sngStrike">
                          <a:effectLst/>
                        </a:rPr>
                        <a:t>*4</a:t>
                      </a:r>
                      <a:endParaRPr lang="en-US" sz="1300">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a:spcBef>
                          <a:spcPts val="200"/>
                        </a:spcBef>
                        <a:spcAft>
                          <a:spcPts val="200"/>
                        </a:spcAft>
                      </a:pPr>
                      <a:r>
                        <a:rPr lang="en-US" sz="1300" strike="sngStrike" dirty="0">
                          <a:effectLst/>
                        </a:rPr>
                        <a:t>National Guard, active or reserve duty; student is a dependent of a member of the National Guard (and not a dependent of a member of the U.S. Armed Forces.)</a:t>
                      </a:r>
                      <a:endParaRPr lang="en-US" sz="1200" dirty="0">
                        <a:effectLst/>
                        <a:latin typeface="Arial" panose="020B0604020202020204" pitchFamily="34" charset="0"/>
                        <a:ea typeface="Times New Roman" panose="02020603050405020304" pitchFamily="18" charset="0"/>
                      </a:endParaRPr>
                    </a:p>
                  </a:txBody>
                  <a:tcPr marL="77046" marR="77046" marT="0" marB="0"/>
                </a:tc>
                <a:extLst>
                  <a:ext uri="{0D108BD9-81ED-4DB2-BD59-A6C34878D82A}">
                    <a16:rowId xmlns:a16="http://schemas.microsoft.com/office/drawing/2014/main" val="3540180428"/>
                  </a:ext>
                </a:extLst>
              </a:tr>
              <a:tr h="452005">
                <a:tc>
                  <a:txBody>
                    <a:bodyPr/>
                    <a:lstStyle/>
                    <a:p>
                      <a:pPr marL="0" marR="0" algn="ctr">
                        <a:spcBef>
                          <a:spcPts val="0"/>
                        </a:spcBef>
                        <a:spcAft>
                          <a:spcPts val="0"/>
                        </a:spcAft>
                      </a:pPr>
                      <a:r>
                        <a:rPr lang="en-US" sz="1300" b="1">
                          <a:effectLst/>
                        </a:rPr>
                        <a:t>5</a:t>
                      </a:r>
                      <a:endParaRPr lang="en-US" sz="1300" b="1">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a:spcBef>
                          <a:spcPts val="200"/>
                        </a:spcBef>
                        <a:spcAft>
                          <a:spcPts val="200"/>
                        </a:spcAft>
                      </a:pPr>
                      <a:r>
                        <a:rPr lang="en-US" sz="1300" b="1" dirty="0">
                          <a:effectLst/>
                        </a:rPr>
                        <a:t>Active Service; student is a dependent of a member of the full time National Guard</a:t>
                      </a:r>
                      <a:endParaRPr lang="en-US" sz="1200" b="1" dirty="0">
                        <a:effectLst/>
                        <a:latin typeface="Arial" panose="020B0604020202020204" pitchFamily="34" charset="0"/>
                        <a:ea typeface="Times New Roman" panose="02020603050405020304" pitchFamily="18" charset="0"/>
                      </a:endParaRPr>
                    </a:p>
                  </a:txBody>
                  <a:tcPr marL="77046" marR="77046" marT="0" marB="0"/>
                </a:tc>
                <a:extLst>
                  <a:ext uri="{0D108BD9-81ED-4DB2-BD59-A6C34878D82A}">
                    <a16:rowId xmlns:a16="http://schemas.microsoft.com/office/drawing/2014/main" val="1487413913"/>
                  </a:ext>
                </a:extLst>
              </a:tr>
              <a:tr h="246549">
                <a:tc>
                  <a:txBody>
                    <a:bodyPr/>
                    <a:lstStyle/>
                    <a:p>
                      <a:pPr marL="0" marR="0" algn="ctr">
                        <a:spcBef>
                          <a:spcPts val="0"/>
                        </a:spcBef>
                        <a:spcAft>
                          <a:spcPts val="0"/>
                        </a:spcAft>
                      </a:pPr>
                      <a:r>
                        <a:rPr lang="en-US" sz="1300" b="1">
                          <a:effectLst/>
                        </a:rPr>
                        <a:t>6</a:t>
                      </a:r>
                      <a:endParaRPr lang="en-US" sz="1300" b="1">
                        <a:effectLst/>
                        <a:latin typeface="Times New Roman" panose="02020603050405020304" pitchFamily="18" charset="0"/>
                        <a:ea typeface="Times New Roman" panose="02020603050405020304" pitchFamily="18" charset="0"/>
                      </a:endParaRPr>
                    </a:p>
                  </a:txBody>
                  <a:tcPr marL="77046" marR="77046" marT="0" marB="0"/>
                </a:tc>
                <a:tc>
                  <a:txBody>
                    <a:bodyPr/>
                    <a:lstStyle/>
                    <a:p>
                      <a:pPr marL="0" marR="0">
                        <a:spcBef>
                          <a:spcPts val="200"/>
                        </a:spcBef>
                        <a:spcAft>
                          <a:spcPts val="200"/>
                        </a:spcAft>
                      </a:pPr>
                      <a:r>
                        <a:rPr lang="en-US" sz="1300" b="1" dirty="0">
                          <a:effectLst/>
                        </a:rPr>
                        <a:t>Reserve; student is a dependent of a member of the National Guard</a:t>
                      </a:r>
                      <a:endParaRPr lang="en-US" sz="1200" b="1" dirty="0">
                        <a:effectLst/>
                        <a:latin typeface="Arial" panose="020B0604020202020204" pitchFamily="34" charset="0"/>
                        <a:ea typeface="Times New Roman" panose="02020603050405020304" pitchFamily="18" charset="0"/>
                      </a:endParaRPr>
                    </a:p>
                  </a:txBody>
                  <a:tcPr marL="77046" marR="77046" marT="0" marB="0"/>
                </a:tc>
                <a:extLst>
                  <a:ext uri="{0D108BD9-81ED-4DB2-BD59-A6C34878D82A}">
                    <a16:rowId xmlns:a16="http://schemas.microsoft.com/office/drawing/2014/main" val="4211901726"/>
                  </a:ext>
                </a:extLst>
              </a:tr>
            </a:tbl>
          </a:graphicData>
        </a:graphic>
      </p:graphicFrame>
    </p:spTree>
    <p:extLst>
      <p:ext uri="{BB962C8B-B14F-4D97-AF65-F5344CB8AC3E}">
        <p14:creationId xmlns:p14="http://schemas.microsoft.com/office/powerpoint/2010/main" val="756429084"/>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a:xfrm>
            <a:off x="573932" y="609600"/>
            <a:ext cx="4003609" cy="1330839"/>
          </a:xfrm>
        </p:spPr>
        <p:txBody>
          <a:bodyPr vert="horz" lIns="91440" tIns="45720" rIns="91440" bIns="45720" rtlCol="0" anchor="ctr">
            <a:normAutofit/>
          </a:bodyPr>
          <a:lstStyle/>
          <a:p>
            <a:r>
              <a:rPr lang="en-US" sz="4400" kern="1200" dirty="0">
                <a:solidFill>
                  <a:schemeClr val="bg2"/>
                </a:solidFill>
                <a:latin typeface="+mj-lt"/>
                <a:ea typeface="+mj-ea"/>
                <a:cs typeface="+mj-cs"/>
              </a:rPr>
              <a:t>Code Value Change</a:t>
            </a:r>
            <a:endParaRPr lang="en-US" sz="4400" kern="1200" dirty="0">
              <a:solidFill>
                <a:schemeClr val="tx1"/>
              </a:solidFill>
              <a:latin typeface="+mj-lt"/>
              <a:ea typeface="+mj-ea"/>
              <a:cs typeface="+mj-cs"/>
            </a:endParaRPr>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680936" y="2018055"/>
            <a:ext cx="3608431" cy="4338295"/>
          </a:xfrm>
        </p:spPr>
        <p:txBody>
          <a:bodyPr vert="horz" lIns="91440" tIns="45720" rIns="91440" bIns="45720" rtlCol="0">
            <a:normAutofit fontScale="70000" lnSpcReduction="20000"/>
          </a:bodyPr>
          <a:lstStyle/>
          <a:p>
            <a:pPr marL="0" indent="0">
              <a:buNone/>
            </a:pPr>
            <a:r>
              <a:rPr lang="en-US" b="1" dirty="0">
                <a:solidFill>
                  <a:schemeClr val="tx1"/>
                </a:solidFill>
              </a:rPr>
              <a:t>Language Instruction Educational Program Codes (LIEP)</a:t>
            </a:r>
          </a:p>
          <a:p>
            <a:r>
              <a:rPr lang="en-US" dirty="0">
                <a:solidFill>
                  <a:schemeClr val="tx1"/>
                </a:solidFill>
              </a:rPr>
              <a:t>Description updates to existing codes to add more information.</a:t>
            </a:r>
          </a:p>
          <a:p>
            <a:r>
              <a:rPr lang="en-US" dirty="0">
                <a:solidFill>
                  <a:schemeClr val="tx1"/>
                </a:solidFill>
                <a:hlinkClick r:id="rId3"/>
              </a:rPr>
              <a:t>DG849</a:t>
            </a:r>
            <a:r>
              <a:rPr lang="en-US" dirty="0">
                <a:solidFill>
                  <a:schemeClr val="tx1"/>
                </a:solidFill>
              </a:rPr>
              <a:t> was added to the Title III reporting requirements. This resulted in seven (7) additional combination codes to capture students in multiple program types.</a:t>
            </a:r>
          </a:p>
          <a:p>
            <a:pPr marL="0" indent="0">
              <a:buNone/>
            </a:pPr>
            <a:endParaRPr lang="en-US" dirty="0">
              <a:solidFill>
                <a:schemeClr val="tx1"/>
              </a:solidFill>
            </a:endParaRPr>
          </a:p>
          <a:p>
            <a:pPr marL="457200" lvl="1" indent="0">
              <a:buNone/>
            </a:pPr>
            <a:endParaRPr lang="en-US" dirty="0">
              <a:solidFill>
                <a:schemeClr val="tx1"/>
              </a:solidFill>
              <a:highlight>
                <a:srgbClr val="FFFF00"/>
              </a:highlight>
            </a:endParaRPr>
          </a:p>
          <a:p>
            <a:pPr marL="0" indent="0">
              <a:buNone/>
            </a:pPr>
            <a:r>
              <a:rPr lang="en-US" sz="1600" dirty="0">
                <a:solidFill>
                  <a:schemeClr val="tx1"/>
                </a:solidFill>
              </a:rPr>
              <a:t>For the full list, please visit the </a:t>
            </a:r>
            <a:r>
              <a:rPr lang="en-US" sz="1600" dirty="0">
                <a:solidFill>
                  <a:schemeClr val="tx1"/>
                </a:solidFill>
                <a:hlinkClick r:id="rId4"/>
              </a:rPr>
              <a:t>SRC Website </a:t>
            </a:r>
            <a:r>
              <a:rPr lang="en-US" sz="1600" dirty="0">
                <a:solidFill>
                  <a:schemeClr val="tx1"/>
                </a:solidFill>
              </a:rPr>
              <a:t>and select </a:t>
            </a:r>
            <a:r>
              <a:rPr lang="en-US" sz="1600" dirty="0">
                <a:solidFill>
                  <a:schemeClr val="tx1"/>
                </a:solidFill>
                <a:hlinkClick r:id="rId5"/>
              </a:rPr>
              <a:t>Code Values</a:t>
            </a:r>
            <a:r>
              <a:rPr lang="en-US" sz="1600" dirty="0">
                <a:solidFill>
                  <a:schemeClr val="tx1"/>
                </a:solidFill>
              </a:rPr>
              <a:t>.</a:t>
            </a:r>
          </a:p>
          <a:p>
            <a:pPr marL="0" indent="0">
              <a:buNone/>
            </a:pPr>
            <a:endParaRPr lang="en-US" sz="1600" dirty="0">
              <a:solidFill>
                <a:schemeClr val="tx1"/>
              </a:solidFill>
            </a:endParaRPr>
          </a:p>
          <a:p>
            <a:pPr marL="0" indent="0">
              <a:buNone/>
            </a:pPr>
            <a:endParaRPr lang="en-US" sz="1600" dirty="0">
              <a:solidFill>
                <a:schemeClr val="tx1"/>
              </a:solidFill>
            </a:endParaRPr>
          </a:p>
          <a:p>
            <a:endParaRPr lang="en-US" sz="1600" dirty="0">
              <a:solidFill>
                <a:schemeClr val="tx1"/>
              </a:solidFill>
            </a:endParaRPr>
          </a:p>
          <a:p>
            <a:endParaRPr lang="en-US" sz="1600" dirty="0">
              <a:solidFill>
                <a:schemeClr val="tx1"/>
              </a:solidFill>
            </a:endParaRPr>
          </a:p>
          <a:p>
            <a:endParaRPr lang="en-US" sz="1600" dirty="0">
              <a:solidFill>
                <a:schemeClr val="tx1"/>
              </a:solidFill>
            </a:endParaRPr>
          </a:p>
          <a:p>
            <a:pPr lvl="1">
              <a:buFont typeface="Arial" panose="020B0604020202020204" pitchFamily="34" charset="0"/>
              <a:buChar char="•"/>
            </a:pPr>
            <a:endParaRPr lang="en-US" sz="1600" dirty="0">
              <a:solidFill>
                <a:schemeClr val="tx1"/>
              </a:solidFill>
            </a:endParaRP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102BAA-C61A-4A39-BDF1-4340D572B82C}" type="slidenum">
              <a:rPr lang="en-US" sz="1000">
                <a:solidFill>
                  <a:schemeClr val="tx1">
                    <a:lumMod val="50000"/>
                    <a:lumOff val="50000"/>
                  </a:schemeClr>
                </a:solidFill>
              </a:rPr>
              <a:pPr>
                <a:spcAft>
                  <a:spcPts val="600"/>
                </a:spcAft>
              </a:pPr>
              <a:t>7</a:t>
            </a:fld>
            <a:endParaRPr lang="en-US" sz="1000">
              <a:solidFill>
                <a:schemeClr val="tx1">
                  <a:lumMod val="50000"/>
                  <a:lumOff val="50000"/>
                </a:schemeClr>
              </a:solidFill>
            </a:endParaRPr>
          </a:p>
        </p:txBody>
      </p:sp>
      <p:graphicFrame>
        <p:nvGraphicFramePr>
          <p:cNvPr id="6" name="Table 5">
            <a:extLst>
              <a:ext uri="{FF2B5EF4-FFF2-40B4-BE49-F238E27FC236}">
                <a16:creationId xmlns:a16="http://schemas.microsoft.com/office/drawing/2014/main" id="{E12CEEFD-5635-6EBD-C7C7-F16F69B55BA9}"/>
              </a:ext>
            </a:extLst>
          </p:cNvPr>
          <p:cNvGraphicFramePr>
            <a:graphicFrameLocks noGrp="1"/>
          </p:cNvGraphicFramePr>
          <p:nvPr>
            <p:extLst>
              <p:ext uri="{D42A27DB-BD31-4B8C-83A1-F6EECF244321}">
                <p14:modId xmlns:p14="http://schemas.microsoft.com/office/powerpoint/2010/main" val="76065296"/>
              </p:ext>
            </p:extLst>
          </p:nvPr>
        </p:nvGraphicFramePr>
        <p:xfrm>
          <a:off x="5445457" y="2018055"/>
          <a:ext cx="6155142" cy="3487798"/>
        </p:xfrm>
        <a:graphic>
          <a:graphicData uri="http://schemas.openxmlformats.org/drawingml/2006/table">
            <a:tbl>
              <a:tblPr firstRow="1" firstCol="1" bandRow="1">
                <a:tableStyleId>{5C22544A-7EE6-4342-B048-85BDC9FD1C3A}</a:tableStyleId>
              </a:tblPr>
              <a:tblGrid>
                <a:gridCol w="682969">
                  <a:extLst>
                    <a:ext uri="{9D8B030D-6E8A-4147-A177-3AD203B41FA5}">
                      <a16:colId xmlns:a16="http://schemas.microsoft.com/office/drawing/2014/main" val="2307650836"/>
                    </a:ext>
                  </a:extLst>
                </a:gridCol>
                <a:gridCol w="5472173">
                  <a:extLst>
                    <a:ext uri="{9D8B030D-6E8A-4147-A177-3AD203B41FA5}">
                      <a16:colId xmlns:a16="http://schemas.microsoft.com/office/drawing/2014/main" val="2037535637"/>
                    </a:ext>
                  </a:extLst>
                </a:gridCol>
              </a:tblGrid>
              <a:tr h="491869">
                <a:tc>
                  <a:txBody>
                    <a:bodyPr/>
                    <a:lstStyle/>
                    <a:p>
                      <a:pPr marL="0" marR="0" algn="ctr">
                        <a:spcBef>
                          <a:spcPts val="0"/>
                        </a:spcBef>
                        <a:spcAft>
                          <a:spcPts val="0"/>
                        </a:spcAft>
                      </a:pPr>
                      <a:r>
                        <a:rPr lang="en-US" sz="1400" dirty="0">
                          <a:effectLst/>
                          <a:latin typeface="+mn-lt"/>
                          <a:ea typeface="Times New Roman" panose="02020603050405020304" pitchFamily="18" charset="0"/>
                        </a:rPr>
                        <a:t>New Code</a:t>
                      </a:r>
                    </a:p>
                  </a:txBody>
                  <a:tcPr marL="68405" marR="68405" marT="0" marB="0" anchor="ctr"/>
                </a:tc>
                <a:tc>
                  <a:txBody>
                    <a:bodyPr/>
                    <a:lstStyle/>
                    <a:p>
                      <a:pPr marL="0" marR="0" algn="ctr">
                        <a:spcBef>
                          <a:spcPts val="200"/>
                        </a:spcBef>
                        <a:spcAft>
                          <a:spcPts val="200"/>
                        </a:spcAft>
                      </a:pPr>
                      <a:r>
                        <a:rPr lang="en-US" sz="1800" dirty="0">
                          <a:effectLst/>
                        </a:rPr>
                        <a:t>Description</a:t>
                      </a:r>
                      <a:endParaRPr lang="en-US" sz="1600" dirty="0">
                        <a:effectLst/>
                        <a:latin typeface="Arial" panose="020B0604020202020204" pitchFamily="34" charset="0"/>
                        <a:ea typeface="Times New Roman" panose="02020603050405020304" pitchFamily="18" charset="0"/>
                      </a:endParaRPr>
                    </a:p>
                  </a:txBody>
                  <a:tcPr marL="68405" marR="68405" marT="0" marB="0" anchor="ctr"/>
                </a:tc>
                <a:extLst>
                  <a:ext uri="{0D108BD9-81ED-4DB2-BD59-A6C34878D82A}">
                    <a16:rowId xmlns:a16="http://schemas.microsoft.com/office/drawing/2014/main" val="1167901494"/>
                  </a:ext>
                </a:extLst>
              </a:tr>
              <a:tr h="491869">
                <a:tc>
                  <a:txBody>
                    <a:bodyPr/>
                    <a:lstStyle/>
                    <a:p>
                      <a:pPr marL="0" marR="0" algn="ctr">
                        <a:spcBef>
                          <a:spcPts val="0"/>
                        </a:spcBef>
                        <a:spcAft>
                          <a:spcPts val="0"/>
                        </a:spcAft>
                      </a:pPr>
                      <a:r>
                        <a:rPr lang="en-US" sz="1400">
                          <a:effectLst/>
                        </a:rPr>
                        <a:t>12</a:t>
                      </a:r>
                      <a:endParaRPr lang="en-US" sz="1400">
                        <a:effectLst/>
                        <a:latin typeface="Times New Roman" panose="02020603050405020304" pitchFamily="18" charset="0"/>
                        <a:ea typeface="Times New Roman" panose="02020603050405020304" pitchFamily="18" charset="0"/>
                      </a:endParaRPr>
                    </a:p>
                  </a:txBody>
                  <a:tcPr marL="68405" marR="68405" marT="0" marB="0"/>
                </a:tc>
                <a:tc>
                  <a:txBody>
                    <a:bodyPr/>
                    <a:lstStyle/>
                    <a:p>
                      <a:pPr marL="0" marR="0">
                        <a:spcBef>
                          <a:spcPts val="200"/>
                        </a:spcBef>
                        <a:spcAft>
                          <a:spcPts val="200"/>
                        </a:spcAft>
                      </a:pPr>
                      <a:r>
                        <a:rPr lang="en-US" sz="1400" dirty="0">
                          <a:effectLst/>
                        </a:rPr>
                        <a:t>English as Second Language (ESL) or English Language Development (ELD) and Content Classes with integrated ESL support</a:t>
                      </a:r>
                      <a:endParaRPr lang="en-US" sz="1200" dirty="0">
                        <a:effectLst/>
                        <a:latin typeface="Arial" panose="020B0604020202020204" pitchFamily="34" charset="0"/>
                        <a:ea typeface="Times New Roman" panose="02020603050405020304" pitchFamily="18" charset="0"/>
                      </a:endParaRPr>
                    </a:p>
                  </a:txBody>
                  <a:tcPr marL="68405" marR="68405" marT="0" marB="0"/>
                </a:tc>
                <a:extLst>
                  <a:ext uri="{0D108BD9-81ED-4DB2-BD59-A6C34878D82A}">
                    <a16:rowId xmlns:a16="http://schemas.microsoft.com/office/drawing/2014/main" val="3937964073"/>
                  </a:ext>
                </a:extLst>
              </a:tr>
              <a:tr h="491869">
                <a:tc>
                  <a:txBody>
                    <a:bodyPr/>
                    <a:lstStyle/>
                    <a:p>
                      <a:pPr marL="0" marR="0" algn="ctr">
                        <a:spcBef>
                          <a:spcPts val="0"/>
                        </a:spcBef>
                        <a:spcAft>
                          <a:spcPts val="0"/>
                        </a:spcAft>
                      </a:pPr>
                      <a:r>
                        <a:rPr lang="en-US" sz="1400">
                          <a:effectLst/>
                        </a:rPr>
                        <a:t>13</a:t>
                      </a:r>
                      <a:endParaRPr lang="en-US" sz="1400">
                        <a:effectLst/>
                        <a:latin typeface="Times New Roman" panose="02020603050405020304" pitchFamily="18" charset="0"/>
                        <a:ea typeface="Times New Roman" panose="02020603050405020304" pitchFamily="18" charset="0"/>
                      </a:endParaRPr>
                    </a:p>
                  </a:txBody>
                  <a:tcPr marL="68405" marR="68405" marT="0" marB="0"/>
                </a:tc>
                <a:tc>
                  <a:txBody>
                    <a:bodyPr/>
                    <a:lstStyle/>
                    <a:p>
                      <a:pPr marL="0" marR="0">
                        <a:spcBef>
                          <a:spcPts val="200"/>
                        </a:spcBef>
                        <a:spcAft>
                          <a:spcPts val="200"/>
                        </a:spcAft>
                      </a:pPr>
                      <a:r>
                        <a:rPr lang="en-US" sz="1400">
                          <a:effectLst/>
                        </a:rPr>
                        <a:t>English as Second Language (ESL) or English Language Development (ELD) and Newcomer Program</a:t>
                      </a:r>
                      <a:endParaRPr lang="en-US" sz="1200">
                        <a:effectLst/>
                        <a:latin typeface="Arial" panose="020B0604020202020204" pitchFamily="34" charset="0"/>
                        <a:ea typeface="Times New Roman" panose="02020603050405020304" pitchFamily="18" charset="0"/>
                      </a:endParaRPr>
                    </a:p>
                  </a:txBody>
                  <a:tcPr marL="68405" marR="68405" marT="0" marB="0"/>
                </a:tc>
                <a:extLst>
                  <a:ext uri="{0D108BD9-81ED-4DB2-BD59-A6C34878D82A}">
                    <a16:rowId xmlns:a16="http://schemas.microsoft.com/office/drawing/2014/main" val="351315212"/>
                  </a:ext>
                </a:extLst>
              </a:tr>
              <a:tr h="491869">
                <a:tc>
                  <a:txBody>
                    <a:bodyPr/>
                    <a:lstStyle/>
                    <a:p>
                      <a:pPr marL="0" marR="0" algn="ctr">
                        <a:spcBef>
                          <a:spcPts val="0"/>
                        </a:spcBef>
                        <a:spcAft>
                          <a:spcPts val="0"/>
                        </a:spcAft>
                      </a:pPr>
                      <a:r>
                        <a:rPr lang="en-US" sz="1400">
                          <a:effectLst/>
                        </a:rPr>
                        <a:t>14</a:t>
                      </a:r>
                      <a:endParaRPr lang="en-US" sz="1400">
                        <a:effectLst/>
                        <a:latin typeface="Times New Roman" panose="02020603050405020304" pitchFamily="18" charset="0"/>
                        <a:ea typeface="Times New Roman" panose="02020603050405020304" pitchFamily="18" charset="0"/>
                      </a:endParaRPr>
                    </a:p>
                  </a:txBody>
                  <a:tcPr marL="68405" marR="68405" marT="0" marB="0"/>
                </a:tc>
                <a:tc>
                  <a:txBody>
                    <a:bodyPr/>
                    <a:lstStyle/>
                    <a:p>
                      <a:pPr marL="0" marR="0">
                        <a:spcBef>
                          <a:spcPts val="200"/>
                        </a:spcBef>
                        <a:spcAft>
                          <a:spcPts val="200"/>
                        </a:spcAft>
                      </a:pPr>
                      <a:r>
                        <a:rPr lang="en-US" sz="1400">
                          <a:effectLst/>
                        </a:rPr>
                        <a:t>English as Second Language (ESL) or English Language Development (ELD) and Transitional Bilingual</a:t>
                      </a:r>
                      <a:endParaRPr lang="en-US" sz="1200">
                        <a:effectLst/>
                        <a:latin typeface="Arial" panose="020B0604020202020204" pitchFamily="34" charset="0"/>
                        <a:ea typeface="Times New Roman" panose="02020603050405020304" pitchFamily="18" charset="0"/>
                      </a:endParaRPr>
                    </a:p>
                  </a:txBody>
                  <a:tcPr marL="68405" marR="68405" marT="0" marB="0"/>
                </a:tc>
                <a:extLst>
                  <a:ext uri="{0D108BD9-81ED-4DB2-BD59-A6C34878D82A}">
                    <a16:rowId xmlns:a16="http://schemas.microsoft.com/office/drawing/2014/main" val="662578182"/>
                  </a:ext>
                </a:extLst>
              </a:tr>
              <a:tr h="491869">
                <a:tc>
                  <a:txBody>
                    <a:bodyPr/>
                    <a:lstStyle/>
                    <a:p>
                      <a:pPr marL="0" marR="0" algn="ctr">
                        <a:spcBef>
                          <a:spcPts val="0"/>
                        </a:spcBef>
                        <a:spcAft>
                          <a:spcPts val="0"/>
                        </a:spcAft>
                      </a:pPr>
                      <a:r>
                        <a:rPr lang="en-US" sz="1400">
                          <a:effectLst/>
                        </a:rPr>
                        <a:t>15</a:t>
                      </a:r>
                      <a:endParaRPr lang="en-US" sz="1400">
                        <a:effectLst/>
                        <a:latin typeface="Times New Roman" panose="02020603050405020304" pitchFamily="18" charset="0"/>
                        <a:ea typeface="Times New Roman" panose="02020603050405020304" pitchFamily="18" charset="0"/>
                      </a:endParaRPr>
                    </a:p>
                  </a:txBody>
                  <a:tcPr marL="68405" marR="68405" marT="0" marB="0"/>
                </a:tc>
                <a:tc>
                  <a:txBody>
                    <a:bodyPr/>
                    <a:lstStyle/>
                    <a:p>
                      <a:pPr marL="0" marR="0">
                        <a:spcBef>
                          <a:spcPts val="200"/>
                        </a:spcBef>
                        <a:spcAft>
                          <a:spcPts val="200"/>
                        </a:spcAft>
                      </a:pPr>
                      <a:r>
                        <a:rPr lang="en-US" sz="1400">
                          <a:effectLst/>
                        </a:rPr>
                        <a:t>English as Second Language (ESL) or English Language Development (ELD) and Dual Language or Two-way Immersion</a:t>
                      </a:r>
                      <a:endParaRPr lang="en-US" sz="1200">
                        <a:effectLst/>
                        <a:latin typeface="Arial" panose="020B0604020202020204" pitchFamily="34" charset="0"/>
                        <a:ea typeface="Times New Roman" panose="02020603050405020304" pitchFamily="18" charset="0"/>
                      </a:endParaRPr>
                    </a:p>
                  </a:txBody>
                  <a:tcPr marL="68405" marR="68405" marT="0" marB="0"/>
                </a:tc>
                <a:extLst>
                  <a:ext uri="{0D108BD9-81ED-4DB2-BD59-A6C34878D82A}">
                    <a16:rowId xmlns:a16="http://schemas.microsoft.com/office/drawing/2014/main" val="1893088912"/>
                  </a:ext>
                </a:extLst>
              </a:tr>
              <a:tr h="268292">
                <a:tc>
                  <a:txBody>
                    <a:bodyPr/>
                    <a:lstStyle/>
                    <a:p>
                      <a:pPr marL="0" marR="0" algn="ctr">
                        <a:spcBef>
                          <a:spcPts val="0"/>
                        </a:spcBef>
                        <a:spcAft>
                          <a:spcPts val="0"/>
                        </a:spcAft>
                      </a:pPr>
                      <a:r>
                        <a:rPr lang="en-US" sz="1400">
                          <a:effectLst/>
                        </a:rPr>
                        <a:t>23</a:t>
                      </a:r>
                      <a:endParaRPr lang="en-US" sz="1400">
                        <a:effectLst/>
                        <a:latin typeface="Times New Roman" panose="02020603050405020304" pitchFamily="18" charset="0"/>
                        <a:ea typeface="Times New Roman" panose="02020603050405020304" pitchFamily="18" charset="0"/>
                      </a:endParaRPr>
                    </a:p>
                  </a:txBody>
                  <a:tcPr marL="68405" marR="68405" marT="0" marB="0"/>
                </a:tc>
                <a:tc>
                  <a:txBody>
                    <a:bodyPr/>
                    <a:lstStyle/>
                    <a:p>
                      <a:pPr marL="0" marR="0">
                        <a:spcBef>
                          <a:spcPts val="200"/>
                        </a:spcBef>
                        <a:spcAft>
                          <a:spcPts val="200"/>
                        </a:spcAft>
                      </a:pPr>
                      <a:r>
                        <a:rPr lang="en-US" sz="1400">
                          <a:effectLst/>
                        </a:rPr>
                        <a:t>Content Classes with integrated ESL support and Newcomer Program</a:t>
                      </a:r>
                      <a:endParaRPr lang="en-US" sz="1200">
                        <a:effectLst/>
                        <a:latin typeface="Arial" panose="020B0604020202020204" pitchFamily="34" charset="0"/>
                        <a:ea typeface="Times New Roman" panose="02020603050405020304" pitchFamily="18" charset="0"/>
                      </a:endParaRPr>
                    </a:p>
                  </a:txBody>
                  <a:tcPr marL="68405" marR="68405" marT="0" marB="0"/>
                </a:tc>
                <a:extLst>
                  <a:ext uri="{0D108BD9-81ED-4DB2-BD59-A6C34878D82A}">
                    <a16:rowId xmlns:a16="http://schemas.microsoft.com/office/drawing/2014/main" val="856262215"/>
                  </a:ext>
                </a:extLst>
              </a:tr>
              <a:tr h="268292">
                <a:tc>
                  <a:txBody>
                    <a:bodyPr/>
                    <a:lstStyle/>
                    <a:p>
                      <a:pPr marL="0" marR="0" algn="ctr">
                        <a:spcBef>
                          <a:spcPts val="0"/>
                        </a:spcBef>
                        <a:spcAft>
                          <a:spcPts val="0"/>
                        </a:spcAft>
                      </a:pPr>
                      <a:r>
                        <a:rPr lang="en-US" sz="1400">
                          <a:effectLst/>
                        </a:rPr>
                        <a:t>24</a:t>
                      </a:r>
                      <a:endParaRPr lang="en-US" sz="1400">
                        <a:effectLst/>
                        <a:latin typeface="Times New Roman" panose="02020603050405020304" pitchFamily="18" charset="0"/>
                        <a:ea typeface="Times New Roman" panose="02020603050405020304" pitchFamily="18" charset="0"/>
                      </a:endParaRPr>
                    </a:p>
                  </a:txBody>
                  <a:tcPr marL="68405" marR="68405" marT="0" marB="0"/>
                </a:tc>
                <a:tc>
                  <a:txBody>
                    <a:bodyPr/>
                    <a:lstStyle/>
                    <a:p>
                      <a:pPr marL="0" marR="0">
                        <a:spcBef>
                          <a:spcPts val="200"/>
                        </a:spcBef>
                        <a:spcAft>
                          <a:spcPts val="200"/>
                        </a:spcAft>
                      </a:pPr>
                      <a:r>
                        <a:rPr lang="en-US" sz="1400">
                          <a:effectLst/>
                        </a:rPr>
                        <a:t>Content Classes with integrated ESL support and Transitional Bilingual </a:t>
                      </a:r>
                      <a:endParaRPr lang="en-US" sz="1200">
                        <a:effectLst/>
                        <a:latin typeface="Arial" panose="020B0604020202020204" pitchFamily="34" charset="0"/>
                        <a:ea typeface="Times New Roman" panose="02020603050405020304" pitchFamily="18" charset="0"/>
                      </a:endParaRPr>
                    </a:p>
                  </a:txBody>
                  <a:tcPr marL="68405" marR="68405" marT="0" marB="0"/>
                </a:tc>
                <a:extLst>
                  <a:ext uri="{0D108BD9-81ED-4DB2-BD59-A6C34878D82A}">
                    <a16:rowId xmlns:a16="http://schemas.microsoft.com/office/drawing/2014/main" val="1365869040"/>
                  </a:ext>
                </a:extLst>
              </a:tr>
              <a:tr h="491869">
                <a:tc>
                  <a:txBody>
                    <a:bodyPr/>
                    <a:lstStyle/>
                    <a:p>
                      <a:pPr marL="0" marR="0" algn="ctr">
                        <a:spcBef>
                          <a:spcPts val="0"/>
                        </a:spcBef>
                        <a:spcAft>
                          <a:spcPts val="0"/>
                        </a:spcAft>
                      </a:pPr>
                      <a:r>
                        <a:rPr lang="en-US" sz="1400">
                          <a:effectLst/>
                        </a:rPr>
                        <a:t>25</a:t>
                      </a:r>
                      <a:endParaRPr lang="en-US" sz="1400">
                        <a:effectLst/>
                        <a:latin typeface="Times New Roman" panose="02020603050405020304" pitchFamily="18" charset="0"/>
                        <a:ea typeface="Times New Roman" panose="02020603050405020304" pitchFamily="18" charset="0"/>
                      </a:endParaRPr>
                    </a:p>
                  </a:txBody>
                  <a:tcPr marL="68405" marR="68405" marT="0" marB="0"/>
                </a:tc>
                <a:tc>
                  <a:txBody>
                    <a:bodyPr/>
                    <a:lstStyle/>
                    <a:p>
                      <a:pPr marL="0" marR="0">
                        <a:spcBef>
                          <a:spcPts val="200"/>
                        </a:spcBef>
                        <a:spcAft>
                          <a:spcPts val="200"/>
                        </a:spcAft>
                      </a:pPr>
                      <a:r>
                        <a:rPr lang="en-US" sz="1400" dirty="0">
                          <a:effectLst/>
                        </a:rPr>
                        <a:t>Content Classes with integrated ESL support and Dual Language or Two-way Immersion</a:t>
                      </a:r>
                      <a:endParaRPr lang="en-US" sz="1200" dirty="0">
                        <a:effectLst/>
                        <a:latin typeface="Arial" panose="020B0604020202020204" pitchFamily="34" charset="0"/>
                        <a:ea typeface="Times New Roman" panose="02020603050405020304" pitchFamily="18" charset="0"/>
                      </a:endParaRPr>
                    </a:p>
                  </a:txBody>
                  <a:tcPr marL="68405" marR="68405" marT="0" marB="0"/>
                </a:tc>
                <a:extLst>
                  <a:ext uri="{0D108BD9-81ED-4DB2-BD59-A6C34878D82A}">
                    <a16:rowId xmlns:a16="http://schemas.microsoft.com/office/drawing/2014/main" val="1080704041"/>
                  </a:ext>
                </a:extLst>
              </a:tr>
            </a:tbl>
          </a:graphicData>
        </a:graphic>
      </p:graphicFrame>
    </p:spTree>
    <p:extLst>
      <p:ext uri="{BB962C8B-B14F-4D97-AF65-F5344CB8AC3E}">
        <p14:creationId xmlns:p14="http://schemas.microsoft.com/office/powerpoint/2010/main" val="2157576900"/>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550BE34-C2B8-49B8-8519-67A8CAD51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A7457DD9-5A45-400A-AB4B-4B4EDECA2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a:xfrm>
            <a:off x="1046746" y="586822"/>
            <a:ext cx="3560252" cy="1645920"/>
          </a:xfrm>
        </p:spPr>
        <p:txBody>
          <a:bodyPr vert="horz" lIns="91440" tIns="45720" rIns="91440" bIns="45720" rtlCol="0" anchor="ctr">
            <a:normAutofit/>
          </a:bodyPr>
          <a:lstStyle/>
          <a:p>
            <a:r>
              <a:rPr lang="en-US" sz="3200" kern="1200" dirty="0">
                <a:solidFill>
                  <a:schemeClr val="bg2"/>
                </a:solidFill>
                <a:latin typeface="+mj-lt"/>
                <a:ea typeface="+mj-ea"/>
                <a:cs typeface="+mj-cs"/>
              </a:rPr>
              <a:t>Code Value Changes</a:t>
            </a:r>
          </a:p>
        </p:txBody>
      </p:sp>
      <p:sp>
        <p:nvSpPr>
          <p:cNvPr id="15" name="Rectangle 14">
            <a:extLst>
              <a:ext uri="{FF2B5EF4-FFF2-40B4-BE49-F238E27FC236}">
                <a16:creationId xmlns:a16="http://schemas.microsoft.com/office/drawing/2014/main" id="{441CF7D6-A660-431A-B0BB-140A0D555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7" name="Rectangle 16">
            <a:extLst>
              <a:ext uri="{FF2B5EF4-FFF2-40B4-BE49-F238E27FC236}">
                <a16:creationId xmlns:a16="http://schemas.microsoft.com/office/drawing/2014/main" id="{0570A85B-3810-4F95-97B0-CBF4CCDB3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5351164" y="518474"/>
            <a:ext cx="6002636" cy="1714268"/>
          </a:xfrm>
        </p:spPr>
        <p:txBody>
          <a:bodyPr vert="horz" lIns="91440" tIns="45720" rIns="91440" bIns="45720" rtlCol="0" anchor="ctr">
            <a:normAutofit/>
          </a:bodyPr>
          <a:lstStyle/>
          <a:p>
            <a:pPr marL="0" indent="0">
              <a:buNone/>
            </a:pPr>
            <a:r>
              <a:rPr lang="en-US" sz="2300" b="1" dirty="0">
                <a:solidFill>
                  <a:schemeClr val="tx1"/>
                </a:solidFill>
              </a:rPr>
              <a:t>Head Start Provider Codes</a:t>
            </a:r>
          </a:p>
          <a:p>
            <a:pPr lvl="1">
              <a:buFont typeface="Arial" panose="020B0604020202020204" pitchFamily="34" charset="0"/>
              <a:buChar char="•"/>
            </a:pPr>
            <a:r>
              <a:rPr lang="en-US" sz="2300" dirty="0">
                <a:solidFill>
                  <a:schemeClr val="tx1"/>
                </a:solidFill>
              </a:rPr>
              <a:t>Program changes elicited the need for four (4) new provider codes and four (4) codes were retired. </a:t>
            </a:r>
            <a:endParaRPr lang="en-US" sz="500" dirty="0">
              <a:solidFill>
                <a:schemeClr val="tx1"/>
              </a:solidFill>
            </a:endParaRP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102BAA-C61A-4A39-BDF1-4340D572B82C}" type="slidenum">
              <a:rPr lang="en-US">
                <a:solidFill>
                  <a:schemeClr val="tx1">
                    <a:lumMod val="50000"/>
                    <a:lumOff val="50000"/>
                  </a:schemeClr>
                </a:solidFill>
              </a:rPr>
              <a:pPr>
                <a:spcAft>
                  <a:spcPts val="600"/>
                </a:spcAft>
              </a:pPr>
              <a:t>8</a:t>
            </a:fld>
            <a:endParaRPr lang="en-US">
              <a:solidFill>
                <a:schemeClr val="tx1">
                  <a:lumMod val="50000"/>
                  <a:lumOff val="50000"/>
                </a:schemeClr>
              </a:solidFill>
            </a:endParaRPr>
          </a:p>
        </p:txBody>
      </p:sp>
      <p:graphicFrame>
        <p:nvGraphicFramePr>
          <p:cNvPr id="6" name="Table 5">
            <a:extLst>
              <a:ext uri="{FF2B5EF4-FFF2-40B4-BE49-F238E27FC236}">
                <a16:creationId xmlns:a16="http://schemas.microsoft.com/office/drawing/2014/main" id="{60C1F461-5D5E-7BD4-7D21-2F26ECB8DAFB}"/>
              </a:ext>
            </a:extLst>
          </p:cNvPr>
          <p:cNvGraphicFramePr>
            <a:graphicFrameLocks noGrp="1"/>
          </p:cNvGraphicFramePr>
          <p:nvPr>
            <p:extLst>
              <p:ext uri="{D42A27DB-BD31-4B8C-83A1-F6EECF244321}">
                <p14:modId xmlns:p14="http://schemas.microsoft.com/office/powerpoint/2010/main" val="472789928"/>
              </p:ext>
            </p:extLst>
          </p:nvPr>
        </p:nvGraphicFramePr>
        <p:xfrm>
          <a:off x="557784" y="2785679"/>
          <a:ext cx="11164825" cy="3434144"/>
        </p:xfrm>
        <a:graphic>
          <a:graphicData uri="http://schemas.openxmlformats.org/drawingml/2006/table">
            <a:tbl>
              <a:tblPr firstRow="1" bandRow="1">
                <a:tableStyleId>{5C22544A-7EE6-4342-B048-85BDC9FD1C3A}</a:tableStyleId>
              </a:tblPr>
              <a:tblGrid>
                <a:gridCol w="1057712">
                  <a:extLst>
                    <a:ext uri="{9D8B030D-6E8A-4147-A177-3AD203B41FA5}">
                      <a16:colId xmlns:a16="http://schemas.microsoft.com/office/drawing/2014/main" val="3747022319"/>
                    </a:ext>
                  </a:extLst>
                </a:gridCol>
                <a:gridCol w="3757782">
                  <a:extLst>
                    <a:ext uri="{9D8B030D-6E8A-4147-A177-3AD203B41FA5}">
                      <a16:colId xmlns:a16="http://schemas.microsoft.com/office/drawing/2014/main" val="1157598253"/>
                    </a:ext>
                  </a:extLst>
                </a:gridCol>
                <a:gridCol w="4967926">
                  <a:extLst>
                    <a:ext uri="{9D8B030D-6E8A-4147-A177-3AD203B41FA5}">
                      <a16:colId xmlns:a16="http://schemas.microsoft.com/office/drawing/2014/main" val="1801134033"/>
                    </a:ext>
                  </a:extLst>
                </a:gridCol>
                <a:gridCol w="1381405">
                  <a:extLst>
                    <a:ext uri="{9D8B030D-6E8A-4147-A177-3AD203B41FA5}">
                      <a16:colId xmlns:a16="http://schemas.microsoft.com/office/drawing/2014/main" val="1232341053"/>
                    </a:ext>
                  </a:extLst>
                </a:gridCol>
              </a:tblGrid>
              <a:tr h="310123">
                <a:tc>
                  <a:txBody>
                    <a:bodyPr/>
                    <a:lstStyle/>
                    <a:p>
                      <a:r>
                        <a:rPr lang="en-US" sz="1400"/>
                        <a:t>Code</a:t>
                      </a:r>
                    </a:p>
                  </a:txBody>
                  <a:tcPr marL="70744" marR="70744" marT="35372" marB="35372"/>
                </a:tc>
                <a:tc>
                  <a:txBody>
                    <a:bodyPr/>
                    <a:lstStyle/>
                    <a:p>
                      <a:r>
                        <a:rPr lang="en-US" sz="1400"/>
                        <a:t>Head Start Provider Name</a:t>
                      </a:r>
                    </a:p>
                  </a:txBody>
                  <a:tcPr marL="70744" marR="70744" marT="35372" marB="35372"/>
                </a:tc>
                <a:tc>
                  <a:txBody>
                    <a:bodyPr/>
                    <a:lstStyle/>
                    <a:p>
                      <a:r>
                        <a:rPr lang="en-US" sz="1400"/>
                        <a:t>Participating Divisions</a:t>
                      </a:r>
                    </a:p>
                  </a:txBody>
                  <a:tcPr marL="70744" marR="70744" marT="35372" marB="35372"/>
                </a:tc>
                <a:tc>
                  <a:txBody>
                    <a:bodyPr/>
                    <a:lstStyle/>
                    <a:p>
                      <a:r>
                        <a:rPr lang="en-US" sz="1400"/>
                        <a:t>Status</a:t>
                      </a:r>
                    </a:p>
                  </a:txBody>
                  <a:tcPr marL="70744" marR="70744" marT="35372" marB="35372"/>
                </a:tc>
                <a:extLst>
                  <a:ext uri="{0D108BD9-81ED-4DB2-BD59-A6C34878D82A}">
                    <a16:rowId xmlns:a16="http://schemas.microsoft.com/office/drawing/2014/main" val="860970962"/>
                  </a:ext>
                </a:extLst>
              </a:tr>
              <a:tr h="310123">
                <a:tc>
                  <a:txBody>
                    <a:bodyPr/>
                    <a:lstStyle/>
                    <a:p>
                      <a:r>
                        <a:rPr lang="en-US" sz="1400" i="1" dirty="0"/>
                        <a:t>3</a:t>
                      </a:r>
                    </a:p>
                  </a:txBody>
                  <a:tcPr marL="70744" marR="70744" marT="35372" marB="35372" anchor="ctr"/>
                </a:tc>
                <a:tc>
                  <a:txBody>
                    <a:bodyPr/>
                    <a:lstStyle/>
                    <a:p>
                      <a:pPr marL="0" marR="0" algn="l" defTabSz="914400" rtl="0" eaLnBrk="1" latinLnBrk="0" hangingPunct="1">
                        <a:lnSpc>
                          <a:spcPct val="107000"/>
                        </a:lnSpc>
                        <a:spcBef>
                          <a:spcPts val="0"/>
                        </a:spcBef>
                        <a:spcAft>
                          <a:spcPts val="0"/>
                        </a:spcAft>
                      </a:pPr>
                      <a:r>
                        <a:rPr lang="en-US" sz="1400" kern="1200" dirty="0">
                          <a:solidFill>
                            <a:schemeClr val="dk1"/>
                          </a:solidFill>
                          <a:latin typeface="+mn-lt"/>
                          <a:ea typeface="+mn-ea"/>
                          <a:cs typeface="+mn-cs"/>
                        </a:rPr>
                        <a:t>CDI HS/ East Virginia</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a:solidFill>
                            <a:schemeClr val="dk1"/>
                          </a:solidFill>
                          <a:latin typeface="+mn-lt"/>
                          <a:ea typeface="+mn-ea"/>
                          <a:cs typeface="+mn-cs"/>
                        </a:rPr>
                        <a:t>Essex, Lancaster, Westmoreland</a:t>
                      </a:r>
                    </a:p>
                  </a:txBody>
                  <a:tcPr marL="53058" marR="53058" marT="0" marB="0" anchor="ctr"/>
                </a:tc>
                <a:tc>
                  <a:txBody>
                    <a:bodyPr/>
                    <a:lstStyle/>
                    <a:p>
                      <a:r>
                        <a:rPr lang="en-US" sz="1400" i="1"/>
                        <a:t>Retired</a:t>
                      </a:r>
                    </a:p>
                  </a:txBody>
                  <a:tcPr marL="70744" marR="70744" marT="35372" marB="35372" anchor="ctr"/>
                </a:tc>
                <a:extLst>
                  <a:ext uri="{0D108BD9-81ED-4DB2-BD59-A6C34878D82A}">
                    <a16:rowId xmlns:a16="http://schemas.microsoft.com/office/drawing/2014/main" val="993994135"/>
                  </a:ext>
                </a:extLst>
              </a:tr>
              <a:tr h="310123">
                <a:tc>
                  <a:txBody>
                    <a:bodyPr/>
                    <a:lstStyle/>
                    <a:p>
                      <a:r>
                        <a:rPr lang="en-US" sz="1400" i="1"/>
                        <a:t>4</a:t>
                      </a:r>
                    </a:p>
                  </a:txBody>
                  <a:tcPr marL="70744" marR="70744" marT="35372" marB="35372" anchor="ctr"/>
                </a:tc>
                <a:tc>
                  <a:txBody>
                    <a:bodyPr/>
                    <a:lstStyle/>
                    <a:p>
                      <a:pPr marL="0" marR="0" algn="l" defTabSz="914400" rtl="0" eaLnBrk="1" latinLnBrk="0" hangingPunct="1">
                        <a:lnSpc>
                          <a:spcPct val="107000"/>
                        </a:lnSpc>
                        <a:spcBef>
                          <a:spcPts val="0"/>
                        </a:spcBef>
                        <a:spcAft>
                          <a:spcPts val="0"/>
                        </a:spcAft>
                      </a:pPr>
                      <a:r>
                        <a:rPr lang="en-US" sz="1400" kern="1200">
                          <a:solidFill>
                            <a:schemeClr val="dk1"/>
                          </a:solidFill>
                          <a:latin typeface="+mn-lt"/>
                          <a:ea typeface="+mn-ea"/>
                          <a:cs typeface="+mn-cs"/>
                        </a:rPr>
                        <a:t>CDI HS/ Frederick and Clarke Counties</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a:solidFill>
                            <a:schemeClr val="dk1"/>
                          </a:solidFill>
                          <a:latin typeface="+mn-lt"/>
                          <a:ea typeface="+mn-ea"/>
                          <a:cs typeface="+mn-cs"/>
                        </a:rPr>
                        <a:t>Clarke, Frederick, Winchester</a:t>
                      </a:r>
                    </a:p>
                  </a:txBody>
                  <a:tcPr marL="53058" marR="53058" marT="0" marB="0" anchor="ctr"/>
                </a:tc>
                <a:tc>
                  <a:txBody>
                    <a:bodyPr/>
                    <a:lstStyle/>
                    <a:p>
                      <a:r>
                        <a:rPr lang="en-US" sz="1400" i="1"/>
                        <a:t>Retired</a:t>
                      </a:r>
                    </a:p>
                  </a:txBody>
                  <a:tcPr marL="70744" marR="70744" marT="35372" marB="35372" anchor="ctr"/>
                </a:tc>
                <a:extLst>
                  <a:ext uri="{0D108BD9-81ED-4DB2-BD59-A6C34878D82A}">
                    <a16:rowId xmlns:a16="http://schemas.microsoft.com/office/drawing/2014/main" val="3771159352"/>
                  </a:ext>
                </a:extLst>
              </a:tr>
              <a:tr h="543024">
                <a:tc>
                  <a:txBody>
                    <a:bodyPr/>
                    <a:lstStyle/>
                    <a:p>
                      <a:pPr marL="0" marR="0" algn="l" defTabSz="914400" rtl="0" eaLnBrk="1" latinLnBrk="0" hangingPunct="1">
                        <a:lnSpc>
                          <a:spcPct val="107000"/>
                        </a:lnSpc>
                        <a:spcBef>
                          <a:spcPts val="0"/>
                        </a:spcBef>
                        <a:spcAft>
                          <a:spcPts val="0"/>
                        </a:spcAft>
                      </a:pPr>
                      <a:r>
                        <a:rPr lang="en-US" sz="1400" i="1" kern="1200">
                          <a:solidFill>
                            <a:schemeClr val="dk1"/>
                          </a:solidFill>
                          <a:latin typeface="+mn-lt"/>
                          <a:ea typeface="+mn-ea"/>
                          <a:cs typeface="+mn-cs"/>
                        </a:rPr>
                        <a:t>27</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dirty="0">
                          <a:solidFill>
                            <a:schemeClr val="dk1"/>
                          </a:solidFill>
                          <a:latin typeface="+mn-lt"/>
                          <a:ea typeface="+mn-ea"/>
                          <a:cs typeface="+mn-cs"/>
                        </a:rPr>
                        <a:t>Monticello Area Community Action Agency</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a:solidFill>
                            <a:schemeClr val="dk1"/>
                          </a:solidFill>
                          <a:latin typeface="+mn-lt"/>
                          <a:ea typeface="+mn-ea"/>
                          <a:cs typeface="+mn-cs"/>
                        </a:rPr>
                        <a:t>Albemarle, Fluvanna, Louisa, Nelson</a:t>
                      </a:r>
                    </a:p>
                  </a:txBody>
                  <a:tcPr marL="53058" marR="53058"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i="1"/>
                        <a:t>Retired</a:t>
                      </a:r>
                    </a:p>
                    <a:p>
                      <a:endParaRPr lang="en-US" sz="1400" i="1"/>
                    </a:p>
                  </a:txBody>
                  <a:tcPr marL="70744" marR="70744" marT="35372" marB="35372" anchor="ctr"/>
                </a:tc>
                <a:extLst>
                  <a:ext uri="{0D108BD9-81ED-4DB2-BD59-A6C34878D82A}">
                    <a16:rowId xmlns:a16="http://schemas.microsoft.com/office/drawing/2014/main" val="2690818320"/>
                  </a:ext>
                </a:extLst>
              </a:tr>
              <a:tr h="543024">
                <a:tc>
                  <a:txBody>
                    <a:bodyPr/>
                    <a:lstStyle/>
                    <a:p>
                      <a:pPr marL="0" marR="0" algn="l" defTabSz="914400" rtl="0" eaLnBrk="1" latinLnBrk="0" hangingPunct="1">
                        <a:lnSpc>
                          <a:spcPct val="107000"/>
                        </a:lnSpc>
                        <a:spcBef>
                          <a:spcPts val="0"/>
                        </a:spcBef>
                        <a:spcAft>
                          <a:spcPts val="0"/>
                        </a:spcAft>
                      </a:pPr>
                      <a:r>
                        <a:rPr lang="en-US" sz="1400" i="1" kern="1200" dirty="0">
                          <a:solidFill>
                            <a:schemeClr val="dk1"/>
                          </a:solidFill>
                          <a:latin typeface="+mn-lt"/>
                          <a:ea typeface="+mn-ea"/>
                          <a:cs typeface="+mn-cs"/>
                        </a:rPr>
                        <a:t>37</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dirty="0">
                          <a:solidFill>
                            <a:schemeClr val="dk1"/>
                          </a:solidFill>
                          <a:latin typeface="+mn-lt"/>
                          <a:ea typeface="+mn-ea"/>
                          <a:cs typeface="+mn-cs"/>
                        </a:rPr>
                        <a:t>Rural Family Development</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dirty="0">
                          <a:solidFill>
                            <a:schemeClr val="dk1"/>
                          </a:solidFill>
                          <a:latin typeface="+mn-lt"/>
                          <a:ea typeface="+mn-ea"/>
                          <a:cs typeface="+mn-cs"/>
                        </a:rPr>
                        <a:t>Caroline</a:t>
                      </a:r>
                    </a:p>
                  </a:txBody>
                  <a:tcPr marL="53058" marR="53058"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i="1" dirty="0"/>
                        <a:t>Retired</a:t>
                      </a:r>
                    </a:p>
                    <a:p>
                      <a:endParaRPr lang="en-US" sz="1400" i="1" dirty="0"/>
                    </a:p>
                  </a:txBody>
                  <a:tcPr marL="70744" marR="70744" marT="35372" marB="35372" anchor="ctr"/>
                </a:tc>
                <a:extLst>
                  <a:ext uri="{0D108BD9-81ED-4DB2-BD59-A6C34878D82A}">
                    <a16:rowId xmlns:a16="http://schemas.microsoft.com/office/drawing/2014/main" val="1979236118"/>
                  </a:ext>
                </a:extLst>
              </a:tr>
              <a:tr h="310123">
                <a:tc>
                  <a:txBody>
                    <a:bodyPr/>
                    <a:lstStyle/>
                    <a:p>
                      <a:pPr marL="0" marR="0" algn="l" defTabSz="914400" rtl="0" eaLnBrk="1" latinLnBrk="0" hangingPunct="1">
                        <a:lnSpc>
                          <a:spcPct val="107000"/>
                        </a:lnSpc>
                        <a:spcBef>
                          <a:spcPts val="0"/>
                        </a:spcBef>
                        <a:spcAft>
                          <a:spcPts val="0"/>
                        </a:spcAft>
                      </a:pPr>
                      <a:r>
                        <a:rPr lang="en-US" sz="1400" b="1" kern="1200">
                          <a:solidFill>
                            <a:schemeClr val="dk1"/>
                          </a:solidFill>
                          <a:latin typeface="+mn-lt"/>
                          <a:ea typeface="+mn-ea"/>
                          <a:cs typeface="+mn-cs"/>
                        </a:rPr>
                        <a:t>50</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dirty="0">
                          <a:solidFill>
                            <a:schemeClr val="dk1"/>
                          </a:solidFill>
                          <a:latin typeface="+mn-lt"/>
                          <a:ea typeface="+mn-ea"/>
                          <a:cs typeface="+mn-cs"/>
                        </a:rPr>
                        <a:t>Caroline County Public Schools</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dirty="0">
                          <a:solidFill>
                            <a:schemeClr val="dk1"/>
                          </a:solidFill>
                          <a:latin typeface="+mn-lt"/>
                          <a:ea typeface="+mn-ea"/>
                          <a:cs typeface="+mn-cs"/>
                        </a:rPr>
                        <a:t>Caroline</a:t>
                      </a:r>
                    </a:p>
                  </a:txBody>
                  <a:tcPr marL="53058" marR="53058" marT="0" marB="0" anchor="ctr"/>
                </a:tc>
                <a:tc>
                  <a:txBody>
                    <a:bodyPr/>
                    <a:lstStyle/>
                    <a:p>
                      <a:r>
                        <a:rPr lang="en-US" sz="1400" b="1"/>
                        <a:t>NEW</a:t>
                      </a:r>
                    </a:p>
                  </a:txBody>
                  <a:tcPr marL="70744" marR="70744" marT="35372" marB="35372" anchor="ctr"/>
                </a:tc>
                <a:extLst>
                  <a:ext uri="{0D108BD9-81ED-4DB2-BD59-A6C34878D82A}">
                    <a16:rowId xmlns:a16="http://schemas.microsoft.com/office/drawing/2014/main" val="4230872975"/>
                  </a:ext>
                </a:extLst>
              </a:tr>
              <a:tr h="487358">
                <a:tc>
                  <a:txBody>
                    <a:bodyPr/>
                    <a:lstStyle/>
                    <a:p>
                      <a:pPr marL="0" marR="0" algn="l" defTabSz="914400" rtl="0" eaLnBrk="1" latinLnBrk="0" hangingPunct="1">
                        <a:lnSpc>
                          <a:spcPct val="107000"/>
                        </a:lnSpc>
                        <a:spcBef>
                          <a:spcPts val="0"/>
                        </a:spcBef>
                        <a:spcAft>
                          <a:spcPts val="0"/>
                        </a:spcAft>
                      </a:pPr>
                      <a:r>
                        <a:rPr lang="en-US" sz="1400" b="1" kern="1200">
                          <a:solidFill>
                            <a:schemeClr val="dk1"/>
                          </a:solidFill>
                          <a:latin typeface="+mn-lt"/>
                          <a:ea typeface="+mn-ea"/>
                          <a:cs typeface="+mn-cs"/>
                        </a:rPr>
                        <a:t>51</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a:solidFill>
                            <a:schemeClr val="dk1"/>
                          </a:solidFill>
                          <a:latin typeface="+mn-lt"/>
                          <a:ea typeface="+mn-ea"/>
                          <a:cs typeface="+mn-cs"/>
                        </a:rPr>
                        <a:t>Mile High Kids and Community Development</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dirty="0">
                          <a:solidFill>
                            <a:schemeClr val="dk1"/>
                          </a:solidFill>
                          <a:latin typeface="+mn-lt"/>
                          <a:ea typeface="+mn-ea"/>
                          <a:cs typeface="+mn-cs"/>
                        </a:rPr>
                        <a:t>Colonial Beach, Essex, Lancaster, Northumberland, Richmond, Westmoreland</a:t>
                      </a:r>
                    </a:p>
                  </a:txBody>
                  <a:tcPr marL="53058" marR="53058" marT="0" marB="0" anchor="ctr"/>
                </a:tc>
                <a:tc>
                  <a:txBody>
                    <a:bodyPr/>
                    <a:lstStyle/>
                    <a:p>
                      <a:r>
                        <a:rPr lang="en-US" sz="1400" b="1"/>
                        <a:t>NEW</a:t>
                      </a:r>
                    </a:p>
                  </a:txBody>
                  <a:tcPr marL="70744" marR="70744" marT="35372" marB="35372" anchor="ctr"/>
                </a:tc>
                <a:extLst>
                  <a:ext uri="{0D108BD9-81ED-4DB2-BD59-A6C34878D82A}">
                    <a16:rowId xmlns:a16="http://schemas.microsoft.com/office/drawing/2014/main" val="585269116"/>
                  </a:ext>
                </a:extLst>
              </a:tr>
              <a:tr h="310123">
                <a:tc>
                  <a:txBody>
                    <a:bodyPr/>
                    <a:lstStyle/>
                    <a:p>
                      <a:pPr marL="0" marR="0" algn="l" defTabSz="914400" rtl="0" eaLnBrk="1" latinLnBrk="0" hangingPunct="1">
                        <a:lnSpc>
                          <a:spcPct val="107000"/>
                        </a:lnSpc>
                        <a:spcBef>
                          <a:spcPts val="0"/>
                        </a:spcBef>
                        <a:spcAft>
                          <a:spcPts val="0"/>
                        </a:spcAft>
                      </a:pPr>
                      <a:r>
                        <a:rPr lang="en-US" sz="1400" b="1" kern="1200">
                          <a:solidFill>
                            <a:schemeClr val="dk1"/>
                          </a:solidFill>
                          <a:latin typeface="+mn-lt"/>
                          <a:ea typeface="+mn-ea"/>
                          <a:cs typeface="+mn-cs"/>
                        </a:rPr>
                        <a:t>52</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a:solidFill>
                            <a:schemeClr val="dk1"/>
                          </a:solidFill>
                          <a:latin typeface="+mn-lt"/>
                          <a:ea typeface="+mn-ea"/>
                          <a:cs typeface="+mn-cs"/>
                        </a:rPr>
                        <a:t>People Incorporated of Virginia</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a:solidFill>
                            <a:schemeClr val="dk1"/>
                          </a:solidFill>
                          <a:latin typeface="+mn-lt"/>
                          <a:ea typeface="+mn-ea"/>
                          <a:cs typeface="+mn-cs"/>
                        </a:rPr>
                        <a:t>Clarke, Frederick, Winchester</a:t>
                      </a:r>
                    </a:p>
                  </a:txBody>
                  <a:tcPr marL="53058" marR="53058" marT="0" marB="0" anchor="ctr"/>
                </a:tc>
                <a:tc>
                  <a:txBody>
                    <a:bodyPr/>
                    <a:lstStyle/>
                    <a:p>
                      <a:r>
                        <a:rPr lang="en-US" sz="1400" b="1" dirty="0"/>
                        <a:t>NEW</a:t>
                      </a:r>
                    </a:p>
                  </a:txBody>
                  <a:tcPr marL="70744" marR="70744" marT="35372" marB="35372" anchor="ctr"/>
                </a:tc>
                <a:extLst>
                  <a:ext uri="{0D108BD9-81ED-4DB2-BD59-A6C34878D82A}">
                    <a16:rowId xmlns:a16="http://schemas.microsoft.com/office/drawing/2014/main" val="3345096593"/>
                  </a:ext>
                </a:extLst>
              </a:tr>
              <a:tr h="310123">
                <a:tc>
                  <a:txBody>
                    <a:bodyPr/>
                    <a:lstStyle/>
                    <a:p>
                      <a:pPr marL="0" marR="0" algn="l" defTabSz="914400" rtl="0" eaLnBrk="1" latinLnBrk="0" hangingPunct="1">
                        <a:lnSpc>
                          <a:spcPct val="107000"/>
                        </a:lnSpc>
                        <a:spcBef>
                          <a:spcPts val="0"/>
                        </a:spcBef>
                        <a:spcAft>
                          <a:spcPts val="0"/>
                        </a:spcAft>
                      </a:pPr>
                      <a:r>
                        <a:rPr lang="en-US" sz="1400" b="1" kern="1200" dirty="0">
                          <a:solidFill>
                            <a:schemeClr val="dk1"/>
                          </a:solidFill>
                          <a:latin typeface="+mn-lt"/>
                          <a:ea typeface="+mn-ea"/>
                          <a:cs typeface="+mn-cs"/>
                        </a:rPr>
                        <a:t>53</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a:solidFill>
                            <a:schemeClr val="dk1"/>
                          </a:solidFill>
                          <a:latin typeface="+mn-lt"/>
                          <a:ea typeface="+mn-ea"/>
                          <a:cs typeface="+mn-cs"/>
                        </a:rPr>
                        <a:t>CDI HS</a:t>
                      </a:r>
                    </a:p>
                  </a:txBody>
                  <a:tcPr marL="53058" marR="53058" marT="0" marB="0" anchor="ctr"/>
                </a:tc>
                <a:tc>
                  <a:txBody>
                    <a:bodyPr/>
                    <a:lstStyle/>
                    <a:p>
                      <a:pPr marL="0" marR="0" algn="l" defTabSz="914400" rtl="0" eaLnBrk="1" latinLnBrk="0" hangingPunct="1">
                        <a:lnSpc>
                          <a:spcPct val="107000"/>
                        </a:lnSpc>
                        <a:spcBef>
                          <a:spcPts val="0"/>
                        </a:spcBef>
                        <a:spcAft>
                          <a:spcPts val="0"/>
                        </a:spcAft>
                      </a:pPr>
                      <a:r>
                        <a:rPr lang="en-US" sz="1400" kern="1200">
                          <a:solidFill>
                            <a:schemeClr val="dk1"/>
                          </a:solidFill>
                          <a:latin typeface="+mn-lt"/>
                          <a:ea typeface="+mn-ea"/>
                          <a:cs typeface="+mn-cs"/>
                        </a:rPr>
                        <a:t>Fluvanna, Louisa, Albemarle, and Nelson</a:t>
                      </a:r>
                    </a:p>
                  </a:txBody>
                  <a:tcPr marL="53058" marR="53058" marT="0" marB="0" anchor="ctr"/>
                </a:tc>
                <a:tc>
                  <a:txBody>
                    <a:bodyPr/>
                    <a:lstStyle/>
                    <a:p>
                      <a:r>
                        <a:rPr lang="en-US" sz="1400" b="1" dirty="0"/>
                        <a:t>NEW</a:t>
                      </a:r>
                    </a:p>
                  </a:txBody>
                  <a:tcPr marL="70744" marR="70744" marT="35372" marB="35372" anchor="ctr"/>
                </a:tc>
                <a:extLst>
                  <a:ext uri="{0D108BD9-81ED-4DB2-BD59-A6C34878D82A}">
                    <a16:rowId xmlns:a16="http://schemas.microsoft.com/office/drawing/2014/main" val="1183852640"/>
                  </a:ext>
                </a:extLst>
              </a:tr>
            </a:tbl>
          </a:graphicData>
        </a:graphic>
      </p:graphicFrame>
      <p:sp>
        <p:nvSpPr>
          <p:cNvPr id="9" name="TextBox 8">
            <a:extLst>
              <a:ext uri="{FF2B5EF4-FFF2-40B4-BE49-F238E27FC236}">
                <a16:creationId xmlns:a16="http://schemas.microsoft.com/office/drawing/2014/main" id="{97AEEF1A-B627-ACCD-CEF3-DCCABCE495E8}"/>
              </a:ext>
            </a:extLst>
          </p:cNvPr>
          <p:cNvSpPr txBox="1"/>
          <p:nvPr/>
        </p:nvSpPr>
        <p:spPr>
          <a:xfrm>
            <a:off x="838200" y="6308209"/>
            <a:ext cx="7466814" cy="369332"/>
          </a:xfrm>
          <a:prstGeom prst="rect">
            <a:avLst/>
          </a:prstGeom>
          <a:noFill/>
        </p:spPr>
        <p:txBody>
          <a:bodyPr wrap="square">
            <a:spAutoFit/>
          </a:bodyPr>
          <a:lstStyle/>
          <a:p>
            <a:r>
              <a:rPr lang="en-US" sz="1800" dirty="0">
                <a:solidFill>
                  <a:schemeClr val="tx1"/>
                </a:solidFill>
              </a:rPr>
              <a:t>For the full list, please visit the </a:t>
            </a:r>
            <a:r>
              <a:rPr lang="en-US" sz="1800" dirty="0">
                <a:solidFill>
                  <a:schemeClr val="tx1"/>
                </a:solidFill>
                <a:hlinkClick r:id="rId3"/>
              </a:rPr>
              <a:t>SRC Website </a:t>
            </a:r>
            <a:r>
              <a:rPr lang="en-US" sz="1800" dirty="0">
                <a:solidFill>
                  <a:schemeClr val="tx1"/>
                </a:solidFill>
              </a:rPr>
              <a:t>and select </a:t>
            </a:r>
            <a:r>
              <a:rPr lang="en-US" sz="1800" dirty="0">
                <a:solidFill>
                  <a:schemeClr val="tx1"/>
                </a:solidFill>
                <a:hlinkClick r:id="rId4"/>
              </a:rPr>
              <a:t>Code Values</a:t>
            </a:r>
            <a:r>
              <a:rPr lang="en-US" sz="1800" dirty="0">
                <a:solidFill>
                  <a:schemeClr val="tx1"/>
                </a:solidFill>
              </a:rPr>
              <a:t>.</a:t>
            </a:r>
          </a:p>
        </p:txBody>
      </p:sp>
    </p:spTree>
    <p:extLst>
      <p:ext uri="{BB962C8B-B14F-4D97-AF65-F5344CB8AC3E}">
        <p14:creationId xmlns:p14="http://schemas.microsoft.com/office/powerpoint/2010/main" val="1425396442"/>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a:xfrm>
            <a:off x="0" y="0"/>
            <a:ext cx="12192000" cy="860903"/>
          </a:xfrm>
        </p:spPr>
        <p:txBody>
          <a:bodyPr>
            <a:normAutofit/>
          </a:bodyPr>
          <a:lstStyle/>
          <a:p>
            <a:r>
              <a:rPr lang="en-US" dirty="0"/>
              <a:t>New edits</a:t>
            </a:r>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9</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377072" y="1458931"/>
            <a:ext cx="10976728" cy="5176046"/>
          </a:xfrm>
        </p:spPr>
        <p:txBody>
          <a:bodyPr>
            <a:noAutofit/>
          </a:bodyPr>
          <a:lstStyle/>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endParaRPr lang="en-US" sz="1600" dirty="0"/>
          </a:p>
          <a:p>
            <a:pPr marL="0" indent="0">
              <a:lnSpc>
                <a:spcPct val="115000"/>
              </a:lnSpc>
              <a:spcBef>
                <a:spcPts val="0"/>
              </a:spcBef>
              <a:spcAft>
                <a:spcPts val="800"/>
              </a:spcAft>
              <a:buNone/>
            </a:pPr>
            <a:r>
              <a:rPr lang="en-US" sz="1600" dirty="0"/>
              <a:t>For the more details, please visit the </a:t>
            </a:r>
            <a:r>
              <a:rPr lang="en-US" sz="1600" dirty="0">
                <a:hlinkClick r:id="rId3"/>
              </a:rPr>
              <a:t>SRC Website </a:t>
            </a:r>
            <a:r>
              <a:rPr lang="en-US" sz="1600" dirty="0"/>
              <a:t>.</a:t>
            </a:r>
          </a:p>
          <a:p>
            <a:pPr>
              <a:lnSpc>
                <a:spcPct val="115000"/>
              </a:lnSpc>
              <a:spcBef>
                <a:spcPts val="0"/>
              </a:spcBef>
              <a:spcAft>
                <a:spcPts val="800"/>
              </a:spcAft>
            </a:pPr>
            <a:endParaRPr lang="en-US" sz="2100" dirty="0"/>
          </a:p>
        </p:txBody>
      </p:sp>
      <p:graphicFrame>
        <p:nvGraphicFramePr>
          <p:cNvPr id="8" name="Table 7">
            <a:extLst>
              <a:ext uri="{FF2B5EF4-FFF2-40B4-BE49-F238E27FC236}">
                <a16:creationId xmlns:a16="http://schemas.microsoft.com/office/drawing/2014/main" id="{CA63AC77-FD5E-694D-D4F0-D0F0F65136B2}"/>
              </a:ext>
            </a:extLst>
          </p:cNvPr>
          <p:cNvGraphicFramePr>
            <a:graphicFrameLocks noGrp="1"/>
          </p:cNvGraphicFramePr>
          <p:nvPr>
            <p:extLst>
              <p:ext uri="{D42A27DB-BD31-4B8C-83A1-F6EECF244321}">
                <p14:modId xmlns:p14="http://schemas.microsoft.com/office/powerpoint/2010/main" val="1891606463"/>
              </p:ext>
            </p:extLst>
          </p:nvPr>
        </p:nvGraphicFramePr>
        <p:xfrm>
          <a:off x="147484" y="934065"/>
          <a:ext cx="11916697" cy="5525728"/>
        </p:xfrm>
        <a:graphic>
          <a:graphicData uri="http://schemas.openxmlformats.org/drawingml/2006/table">
            <a:tbl>
              <a:tblPr firstRow="1" bandRow="1">
                <a:tableStyleId>{5C22544A-7EE6-4342-B048-85BDC9FD1C3A}</a:tableStyleId>
              </a:tblPr>
              <a:tblGrid>
                <a:gridCol w="3972232">
                  <a:extLst>
                    <a:ext uri="{9D8B030D-6E8A-4147-A177-3AD203B41FA5}">
                      <a16:colId xmlns:a16="http://schemas.microsoft.com/office/drawing/2014/main" val="3606392743"/>
                    </a:ext>
                  </a:extLst>
                </a:gridCol>
                <a:gridCol w="6833419">
                  <a:extLst>
                    <a:ext uri="{9D8B030D-6E8A-4147-A177-3AD203B41FA5}">
                      <a16:colId xmlns:a16="http://schemas.microsoft.com/office/drawing/2014/main" val="1233154795"/>
                    </a:ext>
                  </a:extLst>
                </a:gridCol>
                <a:gridCol w="1111046">
                  <a:extLst>
                    <a:ext uri="{9D8B030D-6E8A-4147-A177-3AD203B41FA5}">
                      <a16:colId xmlns:a16="http://schemas.microsoft.com/office/drawing/2014/main" val="2772483990"/>
                    </a:ext>
                  </a:extLst>
                </a:gridCol>
              </a:tblGrid>
              <a:tr h="515344">
                <a:tc>
                  <a:txBody>
                    <a:bodyPr/>
                    <a:lstStyle/>
                    <a:p>
                      <a:pPr algn="l"/>
                      <a:r>
                        <a:rPr lang="en-US" dirty="0"/>
                        <a:t>Data Elements</a:t>
                      </a:r>
                    </a:p>
                  </a:txBody>
                  <a:tcPr anchor="ctr"/>
                </a:tc>
                <a:tc>
                  <a:txBody>
                    <a:bodyPr/>
                    <a:lstStyle/>
                    <a:p>
                      <a:pPr algn="l"/>
                      <a:r>
                        <a:rPr lang="en-US" dirty="0"/>
                        <a:t>Error Message</a:t>
                      </a:r>
                    </a:p>
                  </a:txBody>
                  <a:tcPr anchor="ctr"/>
                </a:tc>
                <a:tc>
                  <a:txBody>
                    <a:bodyPr/>
                    <a:lstStyle/>
                    <a:p>
                      <a:pPr algn="l"/>
                      <a:r>
                        <a:rPr lang="en-US" dirty="0"/>
                        <a:t>Status</a:t>
                      </a:r>
                    </a:p>
                  </a:txBody>
                  <a:tcPr anchor="ctr"/>
                </a:tc>
                <a:extLst>
                  <a:ext uri="{0D108BD9-81ED-4DB2-BD59-A6C34878D82A}">
                    <a16:rowId xmlns:a16="http://schemas.microsoft.com/office/drawing/2014/main" val="2495900504"/>
                  </a:ext>
                </a:extLst>
              </a:tr>
              <a:tr h="515344">
                <a:tc>
                  <a:txBody>
                    <a:bodyPr/>
                    <a:lstStyle/>
                    <a:p>
                      <a:pPr algn="l" fontAlgn="b"/>
                      <a:r>
                        <a:rPr lang="en-US" sz="1800" b="0" i="0" u="none" strike="noStrike" kern="1200" dirty="0">
                          <a:solidFill>
                            <a:schemeClr val="accent5">
                              <a:lumMod val="75000"/>
                            </a:schemeClr>
                          </a:solidFill>
                          <a:effectLst/>
                          <a:latin typeface="Calibri" panose="020F0502020204030204" pitchFamily="34" charset="0"/>
                          <a:ea typeface="+mn-ea"/>
                          <a:cs typeface="+mn-cs"/>
                        </a:rPr>
                        <a:t>Parent Opt-out Flag</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1800" b="0" i="0" u="none" strike="noStrike" dirty="0">
                          <a:solidFill>
                            <a:schemeClr val="accent5">
                              <a:lumMod val="75000"/>
                            </a:schemeClr>
                          </a:solidFill>
                          <a:effectLst/>
                          <a:latin typeface="Calibri" panose="020F0502020204030204" pitchFamily="34" charset="0"/>
                        </a:rPr>
                        <a:t>Parent Opt-out Flag must by ‘Y’ or ‘N’.</a:t>
                      </a:r>
                    </a:p>
                  </a:txBody>
                  <a:tcPr marL="9525" marR="9525" marT="9525" marB="0" anchor="ctr"/>
                </a:tc>
                <a:tc>
                  <a:txBody>
                    <a:bodyPr/>
                    <a:lstStyle/>
                    <a:p>
                      <a:pPr algn="l"/>
                      <a:r>
                        <a:rPr lang="en-US" dirty="0"/>
                        <a:t>Fatal</a:t>
                      </a:r>
                    </a:p>
                  </a:txBody>
                  <a:tcPr anchor="ctr"/>
                </a:tc>
                <a:extLst>
                  <a:ext uri="{0D108BD9-81ED-4DB2-BD59-A6C34878D82A}">
                    <a16:rowId xmlns:a16="http://schemas.microsoft.com/office/drawing/2014/main" val="4062463105"/>
                  </a:ext>
                </a:extLst>
              </a:tr>
              <a:tr h="568528">
                <a:tc>
                  <a:txBody>
                    <a:bodyPr/>
                    <a:lstStyle/>
                    <a:p>
                      <a:pPr algn="l" fontAlgn="b"/>
                      <a:r>
                        <a:rPr lang="en-US" sz="1800" b="0" i="0" u="none" strike="noStrike" kern="1200" dirty="0">
                          <a:solidFill>
                            <a:schemeClr val="accent5">
                              <a:lumMod val="75000"/>
                            </a:schemeClr>
                          </a:solidFill>
                          <a:effectLst/>
                          <a:latin typeface="Calibri" panose="020F0502020204030204" pitchFamily="34" charset="0"/>
                          <a:ea typeface="+mn-ea"/>
                          <a:cs typeface="+mn-cs"/>
                        </a:rPr>
                        <a:t>Parent Opt-out Flag and Active Status Code</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1800" b="0" i="0" u="none" strike="noStrike" dirty="0">
                          <a:solidFill>
                            <a:schemeClr val="accent5">
                              <a:lumMod val="75000"/>
                            </a:schemeClr>
                          </a:solidFill>
                          <a:effectLst/>
                          <a:latin typeface="Calibri" panose="020F0502020204030204" pitchFamily="34" charset="0"/>
                        </a:rPr>
                        <a:t>Parent Opt-out Flag required for all 11</a:t>
                      </a:r>
                      <a:r>
                        <a:rPr lang="en-US" sz="1800" b="0" i="0" u="none" strike="noStrike" baseline="30000" dirty="0">
                          <a:solidFill>
                            <a:schemeClr val="accent5">
                              <a:lumMod val="75000"/>
                            </a:schemeClr>
                          </a:solidFill>
                          <a:effectLst/>
                          <a:latin typeface="Calibri" panose="020F0502020204030204" pitchFamily="34" charset="0"/>
                        </a:rPr>
                        <a:t>th</a:t>
                      </a:r>
                      <a:r>
                        <a:rPr lang="en-US" sz="1800" b="0" i="0" u="none" strike="noStrike" dirty="0">
                          <a:solidFill>
                            <a:schemeClr val="accent5">
                              <a:lumMod val="75000"/>
                            </a:schemeClr>
                          </a:solidFill>
                          <a:effectLst/>
                          <a:latin typeface="Calibri" panose="020F0502020204030204" pitchFamily="34" charset="0"/>
                        </a:rPr>
                        <a:t> and 12</a:t>
                      </a:r>
                      <a:r>
                        <a:rPr lang="en-US" sz="1800" b="0" i="0" u="none" strike="noStrike" baseline="30000" dirty="0">
                          <a:solidFill>
                            <a:schemeClr val="accent5">
                              <a:lumMod val="75000"/>
                            </a:schemeClr>
                          </a:solidFill>
                          <a:effectLst/>
                          <a:latin typeface="Calibri" panose="020F0502020204030204" pitchFamily="34" charset="0"/>
                        </a:rPr>
                        <a:t>th</a:t>
                      </a:r>
                      <a:r>
                        <a:rPr lang="en-US" sz="1800" b="0" i="0" u="none" strike="noStrike" dirty="0">
                          <a:solidFill>
                            <a:schemeClr val="accent5">
                              <a:lumMod val="75000"/>
                            </a:schemeClr>
                          </a:solidFill>
                          <a:effectLst/>
                          <a:latin typeface="Calibri" panose="020F0502020204030204" pitchFamily="34" charset="0"/>
                        </a:rPr>
                        <a:t> grade students unless Active Status Code is ‘N’.</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Fatal</a:t>
                      </a:r>
                    </a:p>
                  </a:txBody>
                  <a:tcPr anchor="ctr"/>
                </a:tc>
                <a:extLst>
                  <a:ext uri="{0D108BD9-81ED-4DB2-BD59-A6C34878D82A}">
                    <a16:rowId xmlns:a16="http://schemas.microsoft.com/office/drawing/2014/main" val="3662607565"/>
                  </a:ext>
                </a:extLst>
              </a:tr>
              <a:tr h="568528">
                <a:tc>
                  <a:txBody>
                    <a:bodyPr/>
                    <a:lstStyle/>
                    <a:p>
                      <a:pPr algn="l" fontAlgn="b"/>
                      <a:r>
                        <a:rPr lang="en-US" sz="1800" b="0" i="0" u="none" strike="noStrike" kern="1200">
                          <a:solidFill>
                            <a:schemeClr val="accent5">
                              <a:lumMod val="75000"/>
                            </a:schemeClr>
                          </a:solidFill>
                          <a:effectLst/>
                          <a:latin typeface="Calibri" panose="020F0502020204030204" pitchFamily="34" charset="0"/>
                          <a:ea typeface="+mn-ea"/>
                          <a:cs typeface="+mn-cs"/>
                        </a:rPr>
                        <a:t>Phone Number and Parent Opt-out Flag</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1800" b="0" i="0" u="none" strike="noStrike" dirty="0">
                          <a:solidFill>
                            <a:schemeClr val="accent5">
                              <a:lumMod val="75000"/>
                            </a:schemeClr>
                          </a:solidFill>
                          <a:effectLst/>
                          <a:latin typeface="Calibri" panose="020F0502020204030204" pitchFamily="34" charset="0"/>
                        </a:rPr>
                        <a:t>Phone Number required for all 11</a:t>
                      </a:r>
                      <a:r>
                        <a:rPr lang="en-US" sz="1800" b="0" i="0" u="none" strike="noStrike" baseline="30000" dirty="0">
                          <a:solidFill>
                            <a:schemeClr val="accent5">
                              <a:lumMod val="75000"/>
                            </a:schemeClr>
                          </a:solidFill>
                          <a:effectLst/>
                          <a:latin typeface="Calibri" panose="020F0502020204030204" pitchFamily="34" charset="0"/>
                        </a:rPr>
                        <a:t>th</a:t>
                      </a:r>
                      <a:r>
                        <a:rPr lang="en-US" sz="1800" b="0" i="0" u="none" strike="noStrike" dirty="0">
                          <a:solidFill>
                            <a:schemeClr val="accent5">
                              <a:lumMod val="75000"/>
                            </a:schemeClr>
                          </a:solidFill>
                          <a:effectLst/>
                          <a:latin typeface="Calibri" panose="020F0502020204030204" pitchFamily="34" charset="0"/>
                        </a:rPr>
                        <a:t> and 12</a:t>
                      </a:r>
                      <a:r>
                        <a:rPr lang="en-US" sz="1800" b="0" i="0" u="none" strike="noStrike" baseline="30000" dirty="0">
                          <a:solidFill>
                            <a:schemeClr val="accent5">
                              <a:lumMod val="75000"/>
                            </a:schemeClr>
                          </a:solidFill>
                          <a:effectLst/>
                          <a:latin typeface="Calibri" panose="020F0502020204030204" pitchFamily="34" charset="0"/>
                        </a:rPr>
                        <a:t>th</a:t>
                      </a:r>
                      <a:r>
                        <a:rPr lang="en-US" sz="1800" b="0" i="0" u="none" strike="noStrike" dirty="0">
                          <a:solidFill>
                            <a:schemeClr val="accent5">
                              <a:lumMod val="75000"/>
                            </a:schemeClr>
                          </a:solidFill>
                          <a:effectLst/>
                          <a:latin typeface="Calibri" panose="020F0502020204030204" pitchFamily="34" charset="0"/>
                        </a:rPr>
                        <a:t> grade students unless Parent Opt-out Flag is ‘Y’ (Fall).</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Fatal</a:t>
                      </a:r>
                    </a:p>
                  </a:txBody>
                  <a:tcPr anchor="ctr"/>
                </a:tc>
                <a:extLst>
                  <a:ext uri="{0D108BD9-81ED-4DB2-BD59-A6C34878D82A}">
                    <a16:rowId xmlns:a16="http://schemas.microsoft.com/office/drawing/2014/main" val="694429416"/>
                  </a:ext>
                </a:extLst>
              </a:tr>
              <a:tr h="515344">
                <a:tc>
                  <a:txBody>
                    <a:bodyPr/>
                    <a:lstStyle/>
                    <a:p>
                      <a:pPr algn="l" fontAlgn="b"/>
                      <a:r>
                        <a:rPr lang="en-US" sz="1800" b="0" i="0" u="none" strike="noStrike" kern="1200">
                          <a:solidFill>
                            <a:schemeClr val="accent5">
                              <a:lumMod val="75000"/>
                            </a:schemeClr>
                          </a:solidFill>
                          <a:effectLst/>
                          <a:latin typeface="Calibri" panose="020F0502020204030204" pitchFamily="34" charset="0"/>
                          <a:ea typeface="+mn-ea"/>
                          <a:cs typeface="+mn-cs"/>
                        </a:rPr>
                        <a:t>Resident Division and Active Status Code</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1800" b="0" i="0" u="none" strike="noStrike" dirty="0">
                          <a:solidFill>
                            <a:schemeClr val="accent5">
                              <a:lumMod val="75000"/>
                            </a:schemeClr>
                          </a:solidFill>
                          <a:effectLst/>
                          <a:latin typeface="Calibri" panose="020F0502020204030204" pitchFamily="34" charset="0"/>
                        </a:rPr>
                        <a:t>Resident Division required if Active Status Code is ‘V’.</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Fatal</a:t>
                      </a:r>
                    </a:p>
                  </a:txBody>
                  <a:tcPr anchor="ctr"/>
                </a:tc>
                <a:extLst>
                  <a:ext uri="{0D108BD9-81ED-4DB2-BD59-A6C34878D82A}">
                    <a16:rowId xmlns:a16="http://schemas.microsoft.com/office/drawing/2014/main" val="3199083827"/>
                  </a:ext>
                </a:extLst>
              </a:tr>
              <a:tr h="568528">
                <a:tc>
                  <a:txBody>
                    <a:bodyPr/>
                    <a:lstStyle/>
                    <a:p>
                      <a:pPr algn="l" fontAlgn="b"/>
                      <a:r>
                        <a:rPr lang="en-US" sz="1800" b="0" i="0" u="none" strike="noStrike" kern="1200">
                          <a:solidFill>
                            <a:schemeClr val="accent5">
                              <a:lumMod val="75000"/>
                            </a:schemeClr>
                          </a:solidFill>
                          <a:effectLst/>
                          <a:latin typeface="Calibri" panose="020F0502020204030204" pitchFamily="34" charset="0"/>
                          <a:ea typeface="+mn-ea"/>
                          <a:cs typeface="+mn-cs"/>
                        </a:rPr>
                        <a:t>Serving School and Active Status Code</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1800" b="0" i="0" u="none" strike="noStrike" dirty="0">
                          <a:solidFill>
                            <a:schemeClr val="accent5">
                              <a:lumMod val="75000"/>
                            </a:schemeClr>
                          </a:solidFill>
                          <a:effectLst/>
                          <a:latin typeface="Calibri" panose="020F0502020204030204" pitchFamily="34" charset="0"/>
                        </a:rPr>
                        <a:t>If the Serving School is a Public School-Virtual, then Active Status Code cannot be ‘A’.</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Fatal</a:t>
                      </a:r>
                    </a:p>
                  </a:txBody>
                  <a:tcPr anchor="ctr"/>
                </a:tc>
                <a:extLst>
                  <a:ext uri="{0D108BD9-81ED-4DB2-BD59-A6C34878D82A}">
                    <a16:rowId xmlns:a16="http://schemas.microsoft.com/office/drawing/2014/main" val="2917182890"/>
                  </a:ext>
                </a:extLst>
              </a:tr>
              <a:tr h="568528">
                <a:tc>
                  <a:txBody>
                    <a:bodyPr/>
                    <a:lstStyle/>
                    <a:p>
                      <a:pPr algn="l" fontAlgn="b"/>
                      <a:r>
                        <a:rPr lang="en-US" sz="1800" b="0" i="0" u="none" strike="noStrike" kern="1200" dirty="0">
                          <a:solidFill>
                            <a:schemeClr val="accent5">
                              <a:lumMod val="75000"/>
                            </a:schemeClr>
                          </a:solidFill>
                          <a:effectLst/>
                          <a:latin typeface="Calibri" panose="020F0502020204030204" pitchFamily="34" charset="0"/>
                          <a:ea typeface="+mn-ea"/>
                          <a:cs typeface="+mn-cs"/>
                        </a:rPr>
                        <a:t>Serving School and FTVP</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1800" b="0" i="0" u="none" strike="noStrike" dirty="0">
                          <a:solidFill>
                            <a:schemeClr val="accent5">
                              <a:lumMod val="75000"/>
                            </a:schemeClr>
                          </a:solidFill>
                          <a:effectLst/>
                          <a:latin typeface="Calibri" panose="020F0502020204030204" pitchFamily="34" charset="0"/>
                        </a:rPr>
                        <a:t>If the Serving School is a Public School-Virtual, the Full Time Virtual Program Code is required.</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Fatal</a:t>
                      </a:r>
                    </a:p>
                  </a:txBody>
                  <a:tcPr anchor="ctr"/>
                </a:tc>
                <a:extLst>
                  <a:ext uri="{0D108BD9-81ED-4DB2-BD59-A6C34878D82A}">
                    <a16:rowId xmlns:a16="http://schemas.microsoft.com/office/drawing/2014/main" val="1400751685"/>
                  </a:ext>
                </a:extLst>
              </a:tr>
              <a:tr h="568528">
                <a:tc>
                  <a:txBody>
                    <a:bodyPr/>
                    <a:lstStyle/>
                    <a:p>
                      <a:pPr algn="l" fontAlgn="b"/>
                      <a:r>
                        <a:rPr lang="en-US" sz="1800" b="0" i="0" u="none" strike="noStrike" kern="1200">
                          <a:solidFill>
                            <a:schemeClr val="accent5">
                              <a:lumMod val="75000"/>
                            </a:schemeClr>
                          </a:solidFill>
                          <a:effectLst/>
                          <a:latin typeface="Calibri" panose="020F0502020204030204" pitchFamily="34" charset="0"/>
                          <a:ea typeface="+mn-ea"/>
                          <a:cs typeface="+mn-cs"/>
                        </a:rPr>
                        <a:t>Remote Instruction Percent of Time and FTVP</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1800" b="0" i="0" u="none" strike="noStrike" dirty="0">
                          <a:solidFill>
                            <a:schemeClr val="accent5">
                              <a:lumMod val="75000"/>
                            </a:schemeClr>
                          </a:solidFill>
                          <a:effectLst/>
                          <a:latin typeface="Calibri" panose="020F0502020204030204" pitchFamily="34" charset="0"/>
                        </a:rPr>
                        <a:t>Remote Instruction Percent of Time must be &gt;0 if the Full Time Virtual Program code is not null.</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Fatal</a:t>
                      </a:r>
                    </a:p>
                  </a:txBody>
                  <a:tcPr anchor="ctr"/>
                </a:tc>
                <a:extLst>
                  <a:ext uri="{0D108BD9-81ED-4DB2-BD59-A6C34878D82A}">
                    <a16:rowId xmlns:a16="http://schemas.microsoft.com/office/drawing/2014/main" val="1574123914"/>
                  </a:ext>
                </a:extLst>
              </a:tr>
              <a:tr h="568528">
                <a:tc>
                  <a:txBody>
                    <a:bodyPr/>
                    <a:lstStyle/>
                    <a:p>
                      <a:pPr algn="l" fontAlgn="b"/>
                      <a:r>
                        <a:rPr lang="en-US" sz="1800" b="0" i="0" u="none" strike="noStrike" kern="1200">
                          <a:solidFill>
                            <a:schemeClr val="accent5">
                              <a:lumMod val="75000"/>
                            </a:schemeClr>
                          </a:solidFill>
                          <a:effectLst/>
                          <a:latin typeface="Calibri" panose="020F0502020204030204" pitchFamily="34" charset="0"/>
                          <a:ea typeface="+mn-ea"/>
                          <a:cs typeface="+mn-cs"/>
                        </a:rPr>
                        <a:t>LIEP Code and Receiving EL Services Code</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1800" b="0" i="0" u="none" strike="noStrike" dirty="0">
                          <a:solidFill>
                            <a:schemeClr val="accent5">
                              <a:lumMod val="75000"/>
                            </a:schemeClr>
                          </a:solidFill>
                          <a:effectLst/>
                          <a:latin typeface="Calibri" panose="020F0502020204030204" pitchFamily="34" charset="0"/>
                        </a:rPr>
                        <a:t>Language Instruction Educational Program code must be null if Receiving EL Service Code &lt;&gt; 1. (required if EL Service Code =1)</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Fatal</a:t>
                      </a:r>
                    </a:p>
                  </a:txBody>
                  <a:tcPr anchor="ctr"/>
                </a:tc>
                <a:extLst>
                  <a:ext uri="{0D108BD9-81ED-4DB2-BD59-A6C34878D82A}">
                    <a16:rowId xmlns:a16="http://schemas.microsoft.com/office/drawing/2014/main" val="1861084075"/>
                  </a:ext>
                </a:extLst>
              </a:tr>
              <a:tr h="568528">
                <a:tc>
                  <a:txBody>
                    <a:bodyPr/>
                    <a:lstStyle/>
                    <a:p>
                      <a:pPr algn="l" fontAlgn="b"/>
                      <a:r>
                        <a:rPr lang="en-US" sz="1800" b="0" i="0" u="none" strike="noStrike" kern="1200" dirty="0">
                          <a:solidFill>
                            <a:schemeClr val="accent5">
                              <a:lumMod val="75000"/>
                            </a:schemeClr>
                          </a:solidFill>
                          <a:effectLst/>
                          <a:latin typeface="Calibri" panose="020F0502020204030204" pitchFamily="34" charset="0"/>
                          <a:ea typeface="+mn-ea"/>
                          <a:cs typeface="+mn-cs"/>
                        </a:rPr>
                        <a:t>Serving School and Remote Instruction Percent of Time</a:t>
                      </a:r>
                    </a:p>
                  </a:txBody>
                  <a:tcPr marL="9525" marR="9525" marT="9525" marB="0" anchor="ctr"/>
                </a:tc>
                <a:tc>
                  <a:txBody>
                    <a:bodyPr/>
                    <a:lstStyle/>
                    <a:p>
                      <a:pPr algn="l" fontAlgn="b">
                        <a:buClr>
                          <a:schemeClr val="accent1"/>
                        </a:buClr>
                        <a:buSzPts val="1100"/>
                        <a:buFont typeface="Calibri" panose="020F0502020204030204" pitchFamily="34" charset="0"/>
                        <a:buNone/>
                      </a:pPr>
                      <a:r>
                        <a:rPr lang="en-US" sz="1800" b="0" i="0" u="none" strike="noStrike" dirty="0">
                          <a:solidFill>
                            <a:schemeClr val="accent5">
                              <a:lumMod val="75000"/>
                            </a:schemeClr>
                          </a:solidFill>
                          <a:effectLst/>
                          <a:latin typeface="Calibri" panose="020F0502020204030204" pitchFamily="34" charset="0"/>
                        </a:rPr>
                        <a:t>If Serving School is a Public Center-Virtual, then the Remote Instruction Percent of Time must be &gt;0.</a:t>
                      </a:r>
                    </a:p>
                  </a:txBody>
                  <a:tcPr marL="9525" marR="9525" marT="9525"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Fatal</a:t>
                      </a:r>
                    </a:p>
                  </a:txBody>
                  <a:tcPr anchor="ctr"/>
                </a:tc>
                <a:extLst>
                  <a:ext uri="{0D108BD9-81ED-4DB2-BD59-A6C34878D82A}">
                    <a16:rowId xmlns:a16="http://schemas.microsoft.com/office/drawing/2014/main" val="1179329345"/>
                  </a:ext>
                </a:extLst>
              </a:tr>
            </a:tbl>
          </a:graphicData>
        </a:graphic>
      </p:graphicFrame>
    </p:spTree>
    <p:extLst>
      <p:ext uri="{BB962C8B-B14F-4D97-AF65-F5344CB8AC3E}">
        <p14:creationId xmlns:p14="http://schemas.microsoft.com/office/powerpoint/2010/main" val="957122095"/>
      </p:ext>
    </p:extLst>
  </p:cSld>
  <p:clrMapOvr>
    <a:masterClrMapping/>
  </p:clrMapOvr>
  <p:transition spd="slow">
    <p:wipe/>
  </p:transition>
</p:sld>
</file>

<file path=ppt/theme/theme1.xml><?xml version="1.0" encoding="utf-8"?>
<a:theme xmlns:a="http://schemas.openxmlformats.org/drawingml/2006/main" name="Office Theme">
  <a:themeElements>
    <a:clrScheme name="VDOE New">
      <a:dk1>
        <a:srgbClr val="003C71"/>
      </a:dk1>
      <a:lt1>
        <a:srgbClr val="FFFFFF"/>
      </a:lt1>
      <a:dk2>
        <a:srgbClr val="003C71"/>
      </a:dk2>
      <a:lt2>
        <a:srgbClr val="FFFFFF"/>
      </a:lt2>
      <a:accent1>
        <a:srgbClr val="003C71"/>
      </a:accent1>
      <a:accent2>
        <a:srgbClr val="FF6A39"/>
      </a:accent2>
      <a:accent3>
        <a:srgbClr val="555555"/>
      </a:accent3>
      <a:accent4>
        <a:srgbClr val="FFC600"/>
      </a:accent4>
      <a:accent5>
        <a:srgbClr val="0160B6"/>
      </a:accent5>
      <a:accent6>
        <a:srgbClr val="279989"/>
      </a:accent6>
      <a:hlink>
        <a:srgbClr val="0563C1"/>
      </a:hlink>
      <a:folHlink>
        <a:srgbClr val="8496B0"/>
      </a:folHlink>
    </a:clrScheme>
    <a:fontScheme name="VDOE-New">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24477</TotalTime>
  <Words>2155</Words>
  <Application>Microsoft Office PowerPoint</Application>
  <PresentationFormat>Widescreen</PresentationFormat>
  <Paragraphs>358</Paragraphs>
  <Slides>24</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Courier New</vt:lpstr>
      <vt:lpstr>Georgia</vt:lpstr>
      <vt:lpstr>Times New Roman</vt:lpstr>
      <vt:lpstr>Trebuchet MS</vt:lpstr>
      <vt:lpstr>Office Theme</vt:lpstr>
      <vt:lpstr>2024-2025 Student Record Collection</vt:lpstr>
      <vt:lpstr>WEBINAR PARTICIPATION</vt:lpstr>
      <vt:lpstr>Agenda</vt:lpstr>
      <vt:lpstr>2024-2025 Changes</vt:lpstr>
      <vt:lpstr>New Data element</vt:lpstr>
      <vt:lpstr>Code Value Change</vt:lpstr>
      <vt:lpstr>Code Value Change</vt:lpstr>
      <vt:lpstr>Code Value Changes</vt:lpstr>
      <vt:lpstr>New edits</vt:lpstr>
      <vt:lpstr>Report Updates</vt:lpstr>
      <vt:lpstr>Reporting reminders</vt:lpstr>
      <vt:lpstr>Reporting Reminder</vt:lpstr>
      <vt:lpstr>Reporting Reminder</vt:lpstr>
      <vt:lpstr>Reporting Reminder</vt:lpstr>
      <vt:lpstr>Reporting Reminder</vt:lpstr>
      <vt:lpstr>Primary Products from Fall</vt:lpstr>
      <vt:lpstr>Products from Spring</vt:lpstr>
      <vt:lpstr>Products from EOY</vt:lpstr>
      <vt:lpstr>Products from Summer</vt:lpstr>
      <vt:lpstr>Reporting Timeline</vt:lpstr>
      <vt:lpstr>Resources</vt:lpstr>
      <vt:lpstr>Support Documents</vt:lpstr>
      <vt:lpstr>Questions</vt:lpstr>
      <vt:lpstr>Contact Information</vt:lpstr>
    </vt:vector>
  </TitlesOfParts>
  <Company>Virginia Information Technologies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VITA Program</dc:creator>
  <cp:lastModifiedBy>Kanard, Brittney (DOE)</cp:lastModifiedBy>
  <cp:revision>115</cp:revision>
  <dcterms:created xsi:type="dcterms:W3CDTF">2022-07-20T12:39:39Z</dcterms:created>
  <dcterms:modified xsi:type="dcterms:W3CDTF">2024-08-07T15:34:59Z</dcterms:modified>
</cp:coreProperties>
</file>