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329" r:id="rId2"/>
    <p:sldId id="420" r:id="rId3"/>
    <p:sldId id="382" r:id="rId4"/>
    <p:sldId id="270" r:id="rId5"/>
    <p:sldId id="316" r:id="rId6"/>
    <p:sldId id="402" r:id="rId7"/>
    <p:sldId id="400" r:id="rId8"/>
    <p:sldId id="421" r:id="rId9"/>
    <p:sldId id="271" r:id="rId10"/>
    <p:sldId id="406" r:id="rId11"/>
    <p:sldId id="349" r:id="rId12"/>
    <p:sldId id="394" r:id="rId13"/>
    <p:sldId id="407" r:id="rId14"/>
    <p:sldId id="398" r:id="rId15"/>
    <p:sldId id="396" r:id="rId16"/>
    <p:sldId id="397" r:id="rId17"/>
    <p:sldId id="395" r:id="rId18"/>
    <p:sldId id="399" r:id="rId19"/>
    <p:sldId id="408" r:id="rId20"/>
    <p:sldId id="409" r:id="rId21"/>
    <p:sldId id="410" r:id="rId22"/>
    <p:sldId id="380" r:id="rId23"/>
    <p:sldId id="411" r:id="rId24"/>
    <p:sldId id="359" r:id="rId25"/>
    <p:sldId id="381" r:id="rId26"/>
    <p:sldId id="412" r:id="rId27"/>
    <p:sldId id="413" r:id="rId28"/>
    <p:sldId id="415" r:id="rId29"/>
    <p:sldId id="414" r:id="rId30"/>
    <p:sldId id="311" r:id="rId31"/>
    <p:sldId id="416" r:id="rId32"/>
    <p:sldId id="376" r:id="rId33"/>
    <p:sldId id="375" r:id="rId34"/>
    <p:sldId id="336" r:id="rId35"/>
    <p:sldId id="418" r:id="rId36"/>
    <p:sldId id="419" r:id="rId37"/>
    <p:sldId id="417" r:id="rId38"/>
    <p:sldId id="304" r:id="rId39"/>
    <p:sldId id="305" r:id="rId40"/>
    <p:sldId id="422" r:id="rId41"/>
    <p:sldId id="306" r:id="rId42"/>
    <p:sldId id="30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A6E073-DE18-42BA-80CC-08C6D5B5EFC6}" name="Mealy, Patricia (DOE)" initials="PM" userId="S::Patricia.Mealy@doe.virginia.gov::fca17bf9-a185-47e4-bc32-114ec1798c42" providerId="AD"/>
  <p188:author id="{9B2AA7C6-AFF9-1BB9-E307-FD84E26E394F}" name="Wells Bazzichi, Carol (DOE)" initials="W(" userId="S::carol.wellsbazzichi@doe.virginia.gov::8a2176d2-1860-4ace-bd98-fcd26aba3008" providerId="AD"/>
  <p188:author id="{2FD924D5-94FC-9263-1A1B-D250448EC60C}" name="Mealy, Patricia (DOE)" initials="M(" userId="S::patricia.mealy@doe.virginia.gov::fca17bf9-a185-47e4-bc32-114ec1798c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DFB8"/>
    <a:srgbClr val="D5FDDF"/>
    <a:srgbClr val="D4FEFB"/>
    <a:srgbClr val="FEE6FC"/>
    <a:srgbClr val="FFFFCC"/>
    <a:srgbClr val="B3DBFF"/>
    <a:srgbClr val="CDE7FF"/>
    <a:srgbClr val="FBE7C9"/>
    <a:srgbClr val="E2F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30" autoAdjust="0"/>
  </p:normalViewPr>
  <p:slideViewPr>
    <p:cSldViewPr snapToGrid="0">
      <p:cViewPr varScale="1">
        <p:scale>
          <a:sx n="94" d="100"/>
          <a:sy n="94" d="100"/>
        </p:scale>
        <p:origin x="2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2" Type="http://schemas.openxmlformats.org/officeDocument/2006/relationships/hyperlink" Target="https://www.doe.virginia.gov/data-policy-funding/data-reports/data-collection/special-education" TargetMode="External"/><Relationship Id="rId1" Type="http://schemas.openxmlformats.org/officeDocument/2006/relationships/hyperlink" Target="https://schoolquality.virginia.gov/virginia-state-quality-profile"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2" Type="http://schemas.openxmlformats.org/officeDocument/2006/relationships/hyperlink" Target="https://www.doe.virginia.gov/data-policy-funding/data-reports/data-collection/special-education" TargetMode="External"/><Relationship Id="rId1" Type="http://schemas.openxmlformats.org/officeDocument/2006/relationships/hyperlink" Target="https://schoolquality.virginia.gov/virginia-state-quality-profile"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1A55E-8B0A-4701-A7D2-72FF156C93E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9B2417E-6E17-4B59-8E70-C001DA7A0E38}">
      <dgm:prSet/>
      <dgm:spPr/>
      <dgm:t>
        <a:bodyPr/>
        <a:lstStyle/>
        <a:p>
          <a:pPr>
            <a:lnSpc>
              <a:spcPct val="100000"/>
            </a:lnSpc>
          </a:pPr>
          <a:r>
            <a:rPr lang="en-US" dirty="0"/>
            <a:t>Data Collection Overview</a:t>
          </a:r>
        </a:p>
      </dgm:t>
    </dgm:pt>
    <dgm:pt modelId="{6285042C-1CC8-43F3-8D0E-BD506454855D}" type="parTrans" cxnId="{2F6FD2FA-655A-45DD-8508-374D8DF417F8}">
      <dgm:prSet/>
      <dgm:spPr/>
      <dgm:t>
        <a:bodyPr/>
        <a:lstStyle/>
        <a:p>
          <a:endParaRPr lang="en-US"/>
        </a:p>
      </dgm:t>
    </dgm:pt>
    <dgm:pt modelId="{E1E24354-5686-4975-AF07-FE0D6BEEE313}" type="sibTrans" cxnId="{2F6FD2FA-655A-45DD-8508-374D8DF417F8}">
      <dgm:prSet/>
      <dgm:spPr/>
      <dgm:t>
        <a:bodyPr/>
        <a:lstStyle/>
        <a:p>
          <a:endParaRPr lang="en-US"/>
        </a:p>
      </dgm:t>
    </dgm:pt>
    <dgm:pt modelId="{4C2A4EAE-1C2E-4AAF-8C3F-E34C2B8801D0}">
      <dgm:prSet/>
      <dgm:spPr/>
      <dgm:t>
        <a:bodyPr/>
        <a:lstStyle/>
        <a:p>
          <a:pPr>
            <a:lnSpc>
              <a:spcPct val="100000"/>
            </a:lnSpc>
          </a:pPr>
          <a:r>
            <a:rPr lang="en-US" dirty="0"/>
            <a:t>SBAR Data Model, Elements &amp; Edits</a:t>
          </a:r>
        </a:p>
      </dgm:t>
    </dgm:pt>
    <dgm:pt modelId="{ADA2CF0A-FDCB-4B53-9C41-4E6D8C626DA0}" type="parTrans" cxnId="{57CAFF32-3D1B-4E32-8D88-B57EE0093D55}">
      <dgm:prSet/>
      <dgm:spPr/>
      <dgm:t>
        <a:bodyPr/>
        <a:lstStyle/>
        <a:p>
          <a:endParaRPr lang="en-US"/>
        </a:p>
      </dgm:t>
    </dgm:pt>
    <dgm:pt modelId="{52492B4B-55A0-48A3-9E5E-B29E8E5E943F}" type="sibTrans" cxnId="{57CAFF32-3D1B-4E32-8D88-B57EE0093D55}">
      <dgm:prSet/>
      <dgm:spPr/>
      <dgm:t>
        <a:bodyPr/>
        <a:lstStyle/>
        <a:p>
          <a:endParaRPr lang="en-US"/>
        </a:p>
      </dgm:t>
    </dgm:pt>
    <dgm:pt modelId="{724EB22F-5EF8-4C07-8A72-9FD0734352BC}">
      <dgm:prSet/>
      <dgm:spPr/>
      <dgm:t>
        <a:bodyPr/>
        <a:lstStyle/>
        <a:p>
          <a:pPr>
            <a:lnSpc>
              <a:spcPct val="100000"/>
            </a:lnSpc>
          </a:pPr>
          <a:r>
            <a:rPr lang="en-US" dirty="0"/>
            <a:t>New Data Elements</a:t>
          </a:r>
        </a:p>
      </dgm:t>
    </dgm:pt>
    <dgm:pt modelId="{079D7747-DDF1-43AC-80A8-AA9754495B91}" type="parTrans" cxnId="{DC9DFE4E-5A5E-4E14-AF3C-18F7E3E44A90}">
      <dgm:prSet/>
      <dgm:spPr/>
      <dgm:t>
        <a:bodyPr/>
        <a:lstStyle/>
        <a:p>
          <a:endParaRPr lang="en-US"/>
        </a:p>
      </dgm:t>
    </dgm:pt>
    <dgm:pt modelId="{F343C419-FCA6-4046-B093-0CAA98BCD47D}" type="sibTrans" cxnId="{DC9DFE4E-5A5E-4E14-AF3C-18F7E3E44A90}">
      <dgm:prSet/>
      <dgm:spPr/>
      <dgm:t>
        <a:bodyPr/>
        <a:lstStyle/>
        <a:p>
          <a:endParaRPr lang="en-US"/>
        </a:p>
      </dgm:t>
    </dgm:pt>
    <dgm:pt modelId="{A575854A-122A-416B-ADF2-2A09B8783961}">
      <dgm:prSet/>
      <dgm:spPr/>
      <dgm:t>
        <a:bodyPr/>
        <a:lstStyle/>
        <a:p>
          <a:pPr>
            <a:lnSpc>
              <a:spcPct val="100000"/>
            </a:lnSpc>
          </a:pPr>
          <a:r>
            <a:rPr lang="en-US" dirty="0"/>
            <a:t>Persistently Dangerous Events</a:t>
          </a:r>
        </a:p>
      </dgm:t>
    </dgm:pt>
    <dgm:pt modelId="{80ACA52E-4B91-4C25-AE6D-6F83D3178FCB}" type="parTrans" cxnId="{55D93FDA-6CE8-4F28-B612-907DE72AE102}">
      <dgm:prSet/>
      <dgm:spPr/>
      <dgm:t>
        <a:bodyPr/>
        <a:lstStyle/>
        <a:p>
          <a:endParaRPr lang="en-US"/>
        </a:p>
      </dgm:t>
    </dgm:pt>
    <dgm:pt modelId="{12396B74-0DE1-4079-9A08-E4E20AB3CFC9}" type="sibTrans" cxnId="{55D93FDA-6CE8-4F28-B612-907DE72AE102}">
      <dgm:prSet/>
      <dgm:spPr/>
      <dgm:t>
        <a:bodyPr/>
        <a:lstStyle/>
        <a:p>
          <a:endParaRPr lang="en-US"/>
        </a:p>
      </dgm:t>
    </dgm:pt>
    <dgm:pt modelId="{5F971551-64A2-4E34-ADF3-8743679290C2}">
      <dgm:prSet/>
      <dgm:spPr/>
      <dgm:t>
        <a:bodyPr/>
        <a:lstStyle/>
        <a:p>
          <a:pPr>
            <a:lnSpc>
              <a:spcPct val="100000"/>
            </a:lnSpc>
          </a:pPr>
          <a:r>
            <a:rPr lang="en-US" dirty="0"/>
            <a:t>Timeline &amp; Resources</a:t>
          </a:r>
        </a:p>
      </dgm:t>
    </dgm:pt>
    <dgm:pt modelId="{00DAF59C-C6BB-4656-8CA4-F53028B8FB95}" type="parTrans" cxnId="{501D9583-D295-4259-B639-00C888B44A4D}">
      <dgm:prSet/>
      <dgm:spPr/>
      <dgm:t>
        <a:bodyPr/>
        <a:lstStyle/>
        <a:p>
          <a:endParaRPr lang="en-US"/>
        </a:p>
      </dgm:t>
    </dgm:pt>
    <dgm:pt modelId="{B915C113-D70B-448D-9D0D-FDF6A2232906}" type="sibTrans" cxnId="{501D9583-D295-4259-B639-00C888B44A4D}">
      <dgm:prSet/>
      <dgm:spPr/>
      <dgm:t>
        <a:bodyPr/>
        <a:lstStyle/>
        <a:p>
          <a:endParaRPr lang="en-US"/>
        </a:p>
      </dgm:t>
    </dgm:pt>
    <dgm:pt modelId="{DAB06D35-9D8D-4615-90BF-B1A919FC4CC2}">
      <dgm:prSet/>
      <dgm:spPr/>
      <dgm:t>
        <a:bodyPr/>
        <a:lstStyle/>
        <a:p>
          <a:pPr>
            <a:lnSpc>
              <a:spcPct val="100000"/>
            </a:lnSpc>
          </a:pPr>
          <a:r>
            <a:rPr lang="en-US" dirty="0"/>
            <a:t>Questions</a:t>
          </a:r>
        </a:p>
      </dgm:t>
    </dgm:pt>
    <dgm:pt modelId="{24F168E0-2B05-43AF-9E1A-C253656455EE}" type="parTrans" cxnId="{C1CB2764-6330-48D8-A029-F22FF91CCF23}">
      <dgm:prSet/>
      <dgm:spPr/>
      <dgm:t>
        <a:bodyPr/>
        <a:lstStyle/>
        <a:p>
          <a:endParaRPr lang="en-US"/>
        </a:p>
      </dgm:t>
    </dgm:pt>
    <dgm:pt modelId="{96854A01-CE22-423D-978F-61F4AD984F30}" type="sibTrans" cxnId="{C1CB2764-6330-48D8-A029-F22FF91CCF23}">
      <dgm:prSet/>
      <dgm:spPr/>
      <dgm:t>
        <a:bodyPr/>
        <a:lstStyle/>
        <a:p>
          <a:endParaRPr lang="en-US"/>
        </a:p>
      </dgm:t>
    </dgm:pt>
    <dgm:pt modelId="{013602F7-8B5A-40B1-BF90-ADEF4961A614}" type="pres">
      <dgm:prSet presAssocID="{80B1A55E-8B0A-4701-A7D2-72FF156C93E0}" presName="root" presStyleCnt="0">
        <dgm:presLayoutVars>
          <dgm:dir/>
          <dgm:resizeHandles val="exact"/>
        </dgm:presLayoutVars>
      </dgm:prSet>
      <dgm:spPr/>
    </dgm:pt>
    <dgm:pt modelId="{DE2ED381-3C7C-466E-90AD-459DA794EC59}" type="pres">
      <dgm:prSet presAssocID="{29B2417E-6E17-4B59-8E70-C001DA7A0E38}" presName="compNode" presStyleCnt="0"/>
      <dgm:spPr/>
    </dgm:pt>
    <dgm:pt modelId="{788299F8-C35A-4C77-85A8-0CD6CECCE8D4}" type="pres">
      <dgm:prSet presAssocID="{29B2417E-6E17-4B59-8E70-C001DA7A0E38}" presName="bgRect" presStyleLbl="bgShp" presStyleIdx="0" presStyleCnt="6"/>
      <dgm:spPr/>
    </dgm:pt>
    <dgm:pt modelId="{29D5EE8B-01DD-46B6-A42E-3125688308FB}" type="pres">
      <dgm:prSet presAssocID="{29B2417E-6E17-4B59-8E70-C001DA7A0E3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40EEEB00-82A7-482E-8AD6-532C91BA65A9}" type="pres">
      <dgm:prSet presAssocID="{29B2417E-6E17-4B59-8E70-C001DA7A0E38}" presName="spaceRect" presStyleCnt="0"/>
      <dgm:spPr/>
    </dgm:pt>
    <dgm:pt modelId="{B3B5516F-E36E-47D0-93D4-AB873C4FDC3F}" type="pres">
      <dgm:prSet presAssocID="{29B2417E-6E17-4B59-8E70-C001DA7A0E38}" presName="parTx" presStyleLbl="revTx" presStyleIdx="0" presStyleCnt="6">
        <dgm:presLayoutVars>
          <dgm:chMax val="0"/>
          <dgm:chPref val="0"/>
        </dgm:presLayoutVars>
      </dgm:prSet>
      <dgm:spPr/>
    </dgm:pt>
    <dgm:pt modelId="{A76918E2-0B3C-4AF9-8CA5-A07601E0C81D}" type="pres">
      <dgm:prSet presAssocID="{E1E24354-5686-4975-AF07-FE0D6BEEE313}" presName="sibTrans" presStyleCnt="0"/>
      <dgm:spPr/>
    </dgm:pt>
    <dgm:pt modelId="{2D60B277-C071-49D7-9B7C-9C5A15CA6C2C}" type="pres">
      <dgm:prSet presAssocID="{4C2A4EAE-1C2E-4AAF-8C3F-E34C2B8801D0}" presName="compNode" presStyleCnt="0"/>
      <dgm:spPr/>
    </dgm:pt>
    <dgm:pt modelId="{6F4C684B-66AD-4211-9C51-F099E91C0323}" type="pres">
      <dgm:prSet presAssocID="{4C2A4EAE-1C2E-4AAF-8C3F-E34C2B8801D0}" presName="bgRect" presStyleLbl="bgShp" presStyleIdx="1" presStyleCnt="6"/>
      <dgm:spPr/>
    </dgm:pt>
    <dgm:pt modelId="{77A8A77F-F83E-4EAD-BE22-E7036272C74E}" type="pres">
      <dgm:prSet presAssocID="{4C2A4EAE-1C2E-4AAF-8C3F-E34C2B8801D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BC104EAD-1688-4A6B-9A98-2E035A66FD2A}" type="pres">
      <dgm:prSet presAssocID="{4C2A4EAE-1C2E-4AAF-8C3F-E34C2B8801D0}" presName="spaceRect" presStyleCnt="0"/>
      <dgm:spPr/>
    </dgm:pt>
    <dgm:pt modelId="{B2E26187-8F3D-45E1-8772-CA36B9250E9F}" type="pres">
      <dgm:prSet presAssocID="{4C2A4EAE-1C2E-4AAF-8C3F-E34C2B8801D0}" presName="parTx" presStyleLbl="revTx" presStyleIdx="1" presStyleCnt="6">
        <dgm:presLayoutVars>
          <dgm:chMax val="0"/>
          <dgm:chPref val="0"/>
        </dgm:presLayoutVars>
      </dgm:prSet>
      <dgm:spPr/>
    </dgm:pt>
    <dgm:pt modelId="{9B56F118-9995-4029-B932-0B267BF021CC}" type="pres">
      <dgm:prSet presAssocID="{52492B4B-55A0-48A3-9E5E-B29E8E5E943F}" presName="sibTrans" presStyleCnt="0"/>
      <dgm:spPr/>
    </dgm:pt>
    <dgm:pt modelId="{83B5223A-42EA-436E-A57F-2D35D16FDCA5}" type="pres">
      <dgm:prSet presAssocID="{724EB22F-5EF8-4C07-8A72-9FD0734352BC}" presName="compNode" presStyleCnt="0"/>
      <dgm:spPr/>
    </dgm:pt>
    <dgm:pt modelId="{2EBDAC25-D99B-48D6-B2B6-6316017EE738}" type="pres">
      <dgm:prSet presAssocID="{724EB22F-5EF8-4C07-8A72-9FD0734352BC}" presName="bgRect" presStyleLbl="bgShp" presStyleIdx="2" presStyleCnt="6"/>
      <dgm:spPr/>
    </dgm:pt>
    <dgm:pt modelId="{BAD60116-6BB0-47D4-9B0A-E3DF52F99F4F}" type="pres">
      <dgm:prSet presAssocID="{724EB22F-5EF8-4C07-8A72-9FD0734352B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D9377DDD-A264-4535-9779-80FFE87C9349}" type="pres">
      <dgm:prSet presAssocID="{724EB22F-5EF8-4C07-8A72-9FD0734352BC}" presName="spaceRect" presStyleCnt="0"/>
      <dgm:spPr/>
    </dgm:pt>
    <dgm:pt modelId="{A554111B-B84C-4382-A0D3-742AE3851212}" type="pres">
      <dgm:prSet presAssocID="{724EB22F-5EF8-4C07-8A72-9FD0734352BC}" presName="parTx" presStyleLbl="revTx" presStyleIdx="2" presStyleCnt="6">
        <dgm:presLayoutVars>
          <dgm:chMax val="0"/>
          <dgm:chPref val="0"/>
        </dgm:presLayoutVars>
      </dgm:prSet>
      <dgm:spPr/>
    </dgm:pt>
    <dgm:pt modelId="{2093F800-DE3E-4FD8-A399-1FB16A922DBE}" type="pres">
      <dgm:prSet presAssocID="{F343C419-FCA6-4046-B093-0CAA98BCD47D}" presName="sibTrans" presStyleCnt="0"/>
      <dgm:spPr/>
    </dgm:pt>
    <dgm:pt modelId="{2FCF50C5-6DBC-43E1-89D1-C59ED1BBDFF6}" type="pres">
      <dgm:prSet presAssocID="{A575854A-122A-416B-ADF2-2A09B8783961}" presName="compNode" presStyleCnt="0"/>
      <dgm:spPr/>
    </dgm:pt>
    <dgm:pt modelId="{1986C2D0-1F4B-48D5-A564-90E8326B204A}" type="pres">
      <dgm:prSet presAssocID="{A575854A-122A-416B-ADF2-2A09B8783961}" presName="bgRect" presStyleLbl="bgShp" presStyleIdx="3" presStyleCnt="6"/>
      <dgm:spPr/>
    </dgm:pt>
    <dgm:pt modelId="{E2E6D84A-0F3B-47A3-82E5-F46F318AD53E}" type="pres">
      <dgm:prSet presAssocID="{A575854A-122A-416B-ADF2-2A09B878396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rning"/>
        </a:ext>
      </dgm:extLst>
    </dgm:pt>
    <dgm:pt modelId="{E8ADFF0A-0E64-4C84-A517-5BCF37320B20}" type="pres">
      <dgm:prSet presAssocID="{A575854A-122A-416B-ADF2-2A09B8783961}" presName="spaceRect" presStyleCnt="0"/>
      <dgm:spPr/>
    </dgm:pt>
    <dgm:pt modelId="{7FEF5C21-F429-49F5-9594-6055A0DF2021}" type="pres">
      <dgm:prSet presAssocID="{A575854A-122A-416B-ADF2-2A09B8783961}" presName="parTx" presStyleLbl="revTx" presStyleIdx="3" presStyleCnt="6">
        <dgm:presLayoutVars>
          <dgm:chMax val="0"/>
          <dgm:chPref val="0"/>
        </dgm:presLayoutVars>
      </dgm:prSet>
      <dgm:spPr/>
    </dgm:pt>
    <dgm:pt modelId="{CDA9CAB9-E0A3-4D20-B81B-9E78BDB6B32B}" type="pres">
      <dgm:prSet presAssocID="{12396B74-0DE1-4079-9A08-E4E20AB3CFC9}" presName="sibTrans" presStyleCnt="0"/>
      <dgm:spPr/>
    </dgm:pt>
    <dgm:pt modelId="{D4E7CF09-CB25-4E49-83C7-EDD42793E7B6}" type="pres">
      <dgm:prSet presAssocID="{5F971551-64A2-4E34-ADF3-8743679290C2}" presName="compNode" presStyleCnt="0"/>
      <dgm:spPr/>
    </dgm:pt>
    <dgm:pt modelId="{04DC0D0A-37F2-43E0-A9AE-F93EB494E2B0}" type="pres">
      <dgm:prSet presAssocID="{5F971551-64A2-4E34-ADF3-8743679290C2}" presName="bgRect" presStyleLbl="bgShp" presStyleIdx="4" presStyleCnt="6"/>
      <dgm:spPr/>
    </dgm:pt>
    <dgm:pt modelId="{56708B25-17AF-42F4-8DC2-3772B53A9D0E}" type="pres">
      <dgm:prSet presAssocID="{5F971551-64A2-4E34-ADF3-8743679290C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pwatch"/>
        </a:ext>
      </dgm:extLst>
    </dgm:pt>
    <dgm:pt modelId="{0A80B618-69AA-4F55-9B67-1D59A77FEF46}" type="pres">
      <dgm:prSet presAssocID="{5F971551-64A2-4E34-ADF3-8743679290C2}" presName="spaceRect" presStyleCnt="0"/>
      <dgm:spPr/>
    </dgm:pt>
    <dgm:pt modelId="{0D7EEF83-3AF6-446F-8798-A705A2548F61}" type="pres">
      <dgm:prSet presAssocID="{5F971551-64A2-4E34-ADF3-8743679290C2}" presName="parTx" presStyleLbl="revTx" presStyleIdx="4" presStyleCnt="6">
        <dgm:presLayoutVars>
          <dgm:chMax val="0"/>
          <dgm:chPref val="0"/>
        </dgm:presLayoutVars>
      </dgm:prSet>
      <dgm:spPr/>
    </dgm:pt>
    <dgm:pt modelId="{9FCF85B3-85A5-4C7C-8E44-488E0893518C}" type="pres">
      <dgm:prSet presAssocID="{B915C113-D70B-448D-9D0D-FDF6A2232906}" presName="sibTrans" presStyleCnt="0"/>
      <dgm:spPr/>
    </dgm:pt>
    <dgm:pt modelId="{E183F81B-BFDA-45D7-9243-F5F9BF95698E}" type="pres">
      <dgm:prSet presAssocID="{DAB06D35-9D8D-4615-90BF-B1A919FC4CC2}" presName="compNode" presStyleCnt="0"/>
      <dgm:spPr/>
    </dgm:pt>
    <dgm:pt modelId="{3A71A3FC-85C7-4065-B89E-BCF3A3882723}" type="pres">
      <dgm:prSet presAssocID="{DAB06D35-9D8D-4615-90BF-B1A919FC4CC2}" presName="bgRect" presStyleLbl="bgShp" presStyleIdx="5" presStyleCnt="6"/>
      <dgm:spPr/>
    </dgm:pt>
    <dgm:pt modelId="{FF823C0E-67DF-4698-A377-76188B6A1834}" type="pres">
      <dgm:prSet presAssocID="{DAB06D35-9D8D-4615-90BF-B1A919FC4CC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lp"/>
        </a:ext>
      </dgm:extLst>
    </dgm:pt>
    <dgm:pt modelId="{3DA17CA6-8492-4E84-BE80-4EA5AA924FD3}" type="pres">
      <dgm:prSet presAssocID="{DAB06D35-9D8D-4615-90BF-B1A919FC4CC2}" presName="spaceRect" presStyleCnt="0"/>
      <dgm:spPr/>
    </dgm:pt>
    <dgm:pt modelId="{D8A05740-DDC0-463A-85C2-76E82A649E35}" type="pres">
      <dgm:prSet presAssocID="{DAB06D35-9D8D-4615-90BF-B1A919FC4CC2}" presName="parTx" presStyleLbl="revTx" presStyleIdx="5" presStyleCnt="6">
        <dgm:presLayoutVars>
          <dgm:chMax val="0"/>
          <dgm:chPref val="0"/>
        </dgm:presLayoutVars>
      </dgm:prSet>
      <dgm:spPr/>
    </dgm:pt>
  </dgm:ptLst>
  <dgm:cxnLst>
    <dgm:cxn modelId="{AB78B707-EC75-4EBA-AE57-F8A972E82A2B}" type="presOf" srcId="{80B1A55E-8B0A-4701-A7D2-72FF156C93E0}" destId="{013602F7-8B5A-40B1-BF90-ADEF4961A614}" srcOrd="0" destOrd="0" presId="urn:microsoft.com/office/officeart/2018/2/layout/IconVerticalSolidList"/>
    <dgm:cxn modelId="{7EDEA60D-339D-47F6-BCCF-0690A1E4AECE}" type="presOf" srcId="{724EB22F-5EF8-4C07-8A72-9FD0734352BC}" destId="{A554111B-B84C-4382-A0D3-742AE3851212}" srcOrd="0" destOrd="0" presId="urn:microsoft.com/office/officeart/2018/2/layout/IconVerticalSolidList"/>
    <dgm:cxn modelId="{57CAFF32-3D1B-4E32-8D88-B57EE0093D55}" srcId="{80B1A55E-8B0A-4701-A7D2-72FF156C93E0}" destId="{4C2A4EAE-1C2E-4AAF-8C3F-E34C2B8801D0}" srcOrd="1" destOrd="0" parTransId="{ADA2CF0A-FDCB-4B53-9C41-4E6D8C626DA0}" sibTransId="{52492B4B-55A0-48A3-9E5E-B29E8E5E943F}"/>
    <dgm:cxn modelId="{0586D43C-C6CC-43A4-BB0F-6F0AFEEFB1C8}" type="presOf" srcId="{29B2417E-6E17-4B59-8E70-C001DA7A0E38}" destId="{B3B5516F-E36E-47D0-93D4-AB873C4FDC3F}" srcOrd="0" destOrd="0" presId="urn:microsoft.com/office/officeart/2018/2/layout/IconVerticalSolidList"/>
    <dgm:cxn modelId="{49110443-105A-418C-999B-40DC88938009}" type="presOf" srcId="{A575854A-122A-416B-ADF2-2A09B8783961}" destId="{7FEF5C21-F429-49F5-9594-6055A0DF2021}" srcOrd="0" destOrd="0" presId="urn:microsoft.com/office/officeart/2018/2/layout/IconVerticalSolidList"/>
    <dgm:cxn modelId="{C1CB2764-6330-48D8-A029-F22FF91CCF23}" srcId="{80B1A55E-8B0A-4701-A7D2-72FF156C93E0}" destId="{DAB06D35-9D8D-4615-90BF-B1A919FC4CC2}" srcOrd="5" destOrd="0" parTransId="{24F168E0-2B05-43AF-9E1A-C253656455EE}" sibTransId="{96854A01-CE22-423D-978F-61F4AD984F30}"/>
    <dgm:cxn modelId="{79760A66-A652-4E0F-904E-E0A8CEDF69DE}" type="presOf" srcId="{DAB06D35-9D8D-4615-90BF-B1A919FC4CC2}" destId="{D8A05740-DDC0-463A-85C2-76E82A649E35}" srcOrd="0" destOrd="0" presId="urn:microsoft.com/office/officeart/2018/2/layout/IconVerticalSolidList"/>
    <dgm:cxn modelId="{DC9DFE4E-5A5E-4E14-AF3C-18F7E3E44A90}" srcId="{80B1A55E-8B0A-4701-A7D2-72FF156C93E0}" destId="{724EB22F-5EF8-4C07-8A72-9FD0734352BC}" srcOrd="2" destOrd="0" parTransId="{079D7747-DDF1-43AC-80A8-AA9754495B91}" sibTransId="{F343C419-FCA6-4046-B093-0CAA98BCD47D}"/>
    <dgm:cxn modelId="{501D9583-D295-4259-B639-00C888B44A4D}" srcId="{80B1A55E-8B0A-4701-A7D2-72FF156C93E0}" destId="{5F971551-64A2-4E34-ADF3-8743679290C2}" srcOrd="4" destOrd="0" parTransId="{00DAF59C-C6BB-4656-8CA4-F53028B8FB95}" sibTransId="{B915C113-D70B-448D-9D0D-FDF6A2232906}"/>
    <dgm:cxn modelId="{6C9878D0-1D8E-477E-A5A7-89B36E04F8F3}" type="presOf" srcId="{4C2A4EAE-1C2E-4AAF-8C3F-E34C2B8801D0}" destId="{B2E26187-8F3D-45E1-8772-CA36B9250E9F}" srcOrd="0" destOrd="0" presId="urn:microsoft.com/office/officeart/2018/2/layout/IconVerticalSolidList"/>
    <dgm:cxn modelId="{565ED8D6-E99F-4BD0-88E1-9F56B3F45FF7}" type="presOf" srcId="{5F971551-64A2-4E34-ADF3-8743679290C2}" destId="{0D7EEF83-3AF6-446F-8798-A705A2548F61}" srcOrd="0" destOrd="0" presId="urn:microsoft.com/office/officeart/2018/2/layout/IconVerticalSolidList"/>
    <dgm:cxn modelId="{55D93FDA-6CE8-4F28-B612-907DE72AE102}" srcId="{80B1A55E-8B0A-4701-A7D2-72FF156C93E0}" destId="{A575854A-122A-416B-ADF2-2A09B8783961}" srcOrd="3" destOrd="0" parTransId="{80ACA52E-4B91-4C25-AE6D-6F83D3178FCB}" sibTransId="{12396B74-0DE1-4079-9A08-E4E20AB3CFC9}"/>
    <dgm:cxn modelId="{2F6FD2FA-655A-45DD-8508-374D8DF417F8}" srcId="{80B1A55E-8B0A-4701-A7D2-72FF156C93E0}" destId="{29B2417E-6E17-4B59-8E70-C001DA7A0E38}" srcOrd="0" destOrd="0" parTransId="{6285042C-1CC8-43F3-8D0E-BD506454855D}" sibTransId="{E1E24354-5686-4975-AF07-FE0D6BEEE313}"/>
    <dgm:cxn modelId="{66D9FD6F-D6EB-441A-844A-BA2B51294D3E}" type="presParOf" srcId="{013602F7-8B5A-40B1-BF90-ADEF4961A614}" destId="{DE2ED381-3C7C-466E-90AD-459DA794EC59}" srcOrd="0" destOrd="0" presId="urn:microsoft.com/office/officeart/2018/2/layout/IconVerticalSolidList"/>
    <dgm:cxn modelId="{12D34593-7E51-4DFC-ABC4-948E18187B17}" type="presParOf" srcId="{DE2ED381-3C7C-466E-90AD-459DA794EC59}" destId="{788299F8-C35A-4C77-85A8-0CD6CECCE8D4}" srcOrd="0" destOrd="0" presId="urn:microsoft.com/office/officeart/2018/2/layout/IconVerticalSolidList"/>
    <dgm:cxn modelId="{565C0593-5FAC-45CC-B8CF-F422C5E35C8E}" type="presParOf" srcId="{DE2ED381-3C7C-466E-90AD-459DA794EC59}" destId="{29D5EE8B-01DD-46B6-A42E-3125688308FB}" srcOrd="1" destOrd="0" presId="urn:microsoft.com/office/officeart/2018/2/layout/IconVerticalSolidList"/>
    <dgm:cxn modelId="{2F5C6CA1-C518-4D0E-98A7-69E37956E06B}" type="presParOf" srcId="{DE2ED381-3C7C-466E-90AD-459DA794EC59}" destId="{40EEEB00-82A7-482E-8AD6-532C91BA65A9}" srcOrd="2" destOrd="0" presId="urn:microsoft.com/office/officeart/2018/2/layout/IconVerticalSolidList"/>
    <dgm:cxn modelId="{241AEE2C-EA7D-43EB-9FFC-5C338F9A343D}" type="presParOf" srcId="{DE2ED381-3C7C-466E-90AD-459DA794EC59}" destId="{B3B5516F-E36E-47D0-93D4-AB873C4FDC3F}" srcOrd="3" destOrd="0" presId="urn:microsoft.com/office/officeart/2018/2/layout/IconVerticalSolidList"/>
    <dgm:cxn modelId="{AA534D10-4E5A-4466-A5CD-16622463EB64}" type="presParOf" srcId="{013602F7-8B5A-40B1-BF90-ADEF4961A614}" destId="{A76918E2-0B3C-4AF9-8CA5-A07601E0C81D}" srcOrd="1" destOrd="0" presId="urn:microsoft.com/office/officeart/2018/2/layout/IconVerticalSolidList"/>
    <dgm:cxn modelId="{F6935259-B3DF-490B-A568-B5B6F3F29B0F}" type="presParOf" srcId="{013602F7-8B5A-40B1-BF90-ADEF4961A614}" destId="{2D60B277-C071-49D7-9B7C-9C5A15CA6C2C}" srcOrd="2" destOrd="0" presId="urn:microsoft.com/office/officeart/2018/2/layout/IconVerticalSolidList"/>
    <dgm:cxn modelId="{5D5237A1-838C-4032-A387-792FE52138BF}" type="presParOf" srcId="{2D60B277-C071-49D7-9B7C-9C5A15CA6C2C}" destId="{6F4C684B-66AD-4211-9C51-F099E91C0323}" srcOrd="0" destOrd="0" presId="urn:microsoft.com/office/officeart/2018/2/layout/IconVerticalSolidList"/>
    <dgm:cxn modelId="{4E200012-C275-4408-97C0-FC31580D872D}" type="presParOf" srcId="{2D60B277-C071-49D7-9B7C-9C5A15CA6C2C}" destId="{77A8A77F-F83E-4EAD-BE22-E7036272C74E}" srcOrd="1" destOrd="0" presId="urn:microsoft.com/office/officeart/2018/2/layout/IconVerticalSolidList"/>
    <dgm:cxn modelId="{F86A5291-C0EB-4669-AD4A-6ACFE4F978C3}" type="presParOf" srcId="{2D60B277-C071-49D7-9B7C-9C5A15CA6C2C}" destId="{BC104EAD-1688-4A6B-9A98-2E035A66FD2A}" srcOrd="2" destOrd="0" presId="urn:microsoft.com/office/officeart/2018/2/layout/IconVerticalSolidList"/>
    <dgm:cxn modelId="{CCEC03D2-2A98-4E5A-B4EF-B4BCE2C7CE5D}" type="presParOf" srcId="{2D60B277-C071-49D7-9B7C-9C5A15CA6C2C}" destId="{B2E26187-8F3D-45E1-8772-CA36B9250E9F}" srcOrd="3" destOrd="0" presId="urn:microsoft.com/office/officeart/2018/2/layout/IconVerticalSolidList"/>
    <dgm:cxn modelId="{87CF8F92-DBE1-4A90-8B8D-7E4BBB93A7A4}" type="presParOf" srcId="{013602F7-8B5A-40B1-BF90-ADEF4961A614}" destId="{9B56F118-9995-4029-B932-0B267BF021CC}" srcOrd="3" destOrd="0" presId="urn:microsoft.com/office/officeart/2018/2/layout/IconVerticalSolidList"/>
    <dgm:cxn modelId="{5095244A-8701-45E5-B131-DCC0E79DAC39}" type="presParOf" srcId="{013602F7-8B5A-40B1-BF90-ADEF4961A614}" destId="{83B5223A-42EA-436E-A57F-2D35D16FDCA5}" srcOrd="4" destOrd="0" presId="urn:microsoft.com/office/officeart/2018/2/layout/IconVerticalSolidList"/>
    <dgm:cxn modelId="{D498244A-5362-407C-BF9B-9DC4EF3D6646}" type="presParOf" srcId="{83B5223A-42EA-436E-A57F-2D35D16FDCA5}" destId="{2EBDAC25-D99B-48D6-B2B6-6316017EE738}" srcOrd="0" destOrd="0" presId="urn:microsoft.com/office/officeart/2018/2/layout/IconVerticalSolidList"/>
    <dgm:cxn modelId="{8BA760A2-5988-411C-A675-B825231D030B}" type="presParOf" srcId="{83B5223A-42EA-436E-A57F-2D35D16FDCA5}" destId="{BAD60116-6BB0-47D4-9B0A-E3DF52F99F4F}" srcOrd="1" destOrd="0" presId="urn:microsoft.com/office/officeart/2018/2/layout/IconVerticalSolidList"/>
    <dgm:cxn modelId="{ABE9060A-62C6-4A43-864D-D40B1FF8C834}" type="presParOf" srcId="{83B5223A-42EA-436E-A57F-2D35D16FDCA5}" destId="{D9377DDD-A264-4535-9779-80FFE87C9349}" srcOrd="2" destOrd="0" presId="urn:microsoft.com/office/officeart/2018/2/layout/IconVerticalSolidList"/>
    <dgm:cxn modelId="{EA835F83-EA24-490F-BDFA-FA5055AFF54B}" type="presParOf" srcId="{83B5223A-42EA-436E-A57F-2D35D16FDCA5}" destId="{A554111B-B84C-4382-A0D3-742AE3851212}" srcOrd="3" destOrd="0" presId="urn:microsoft.com/office/officeart/2018/2/layout/IconVerticalSolidList"/>
    <dgm:cxn modelId="{71207AD9-B9F9-4DF2-B219-C9D2AB296A83}" type="presParOf" srcId="{013602F7-8B5A-40B1-BF90-ADEF4961A614}" destId="{2093F800-DE3E-4FD8-A399-1FB16A922DBE}" srcOrd="5" destOrd="0" presId="urn:microsoft.com/office/officeart/2018/2/layout/IconVerticalSolidList"/>
    <dgm:cxn modelId="{4A2BABFC-B59E-4B54-B416-0B5A1859C948}" type="presParOf" srcId="{013602F7-8B5A-40B1-BF90-ADEF4961A614}" destId="{2FCF50C5-6DBC-43E1-89D1-C59ED1BBDFF6}" srcOrd="6" destOrd="0" presId="urn:microsoft.com/office/officeart/2018/2/layout/IconVerticalSolidList"/>
    <dgm:cxn modelId="{2463B59D-B6F0-4A6D-9BE0-CF0A6FB27536}" type="presParOf" srcId="{2FCF50C5-6DBC-43E1-89D1-C59ED1BBDFF6}" destId="{1986C2D0-1F4B-48D5-A564-90E8326B204A}" srcOrd="0" destOrd="0" presId="urn:microsoft.com/office/officeart/2018/2/layout/IconVerticalSolidList"/>
    <dgm:cxn modelId="{CDB49064-32CD-493B-AA18-7509DED7F809}" type="presParOf" srcId="{2FCF50C5-6DBC-43E1-89D1-C59ED1BBDFF6}" destId="{E2E6D84A-0F3B-47A3-82E5-F46F318AD53E}" srcOrd="1" destOrd="0" presId="urn:microsoft.com/office/officeart/2018/2/layout/IconVerticalSolidList"/>
    <dgm:cxn modelId="{D045E3E9-EC53-4101-900A-62EEBD4F7359}" type="presParOf" srcId="{2FCF50C5-6DBC-43E1-89D1-C59ED1BBDFF6}" destId="{E8ADFF0A-0E64-4C84-A517-5BCF37320B20}" srcOrd="2" destOrd="0" presId="urn:microsoft.com/office/officeart/2018/2/layout/IconVerticalSolidList"/>
    <dgm:cxn modelId="{B3F453C0-555F-43D3-8854-8EA4475090EC}" type="presParOf" srcId="{2FCF50C5-6DBC-43E1-89D1-C59ED1BBDFF6}" destId="{7FEF5C21-F429-49F5-9594-6055A0DF2021}" srcOrd="3" destOrd="0" presId="urn:microsoft.com/office/officeart/2018/2/layout/IconVerticalSolidList"/>
    <dgm:cxn modelId="{69362CD6-2243-4DF4-9C4C-9C0476E3C45B}" type="presParOf" srcId="{013602F7-8B5A-40B1-BF90-ADEF4961A614}" destId="{CDA9CAB9-E0A3-4D20-B81B-9E78BDB6B32B}" srcOrd="7" destOrd="0" presId="urn:microsoft.com/office/officeart/2018/2/layout/IconVerticalSolidList"/>
    <dgm:cxn modelId="{7B38E728-53C9-4B06-8F6F-BA38EDE67E3C}" type="presParOf" srcId="{013602F7-8B5A-40B1-BF90-ADEF4961A614}" destId="{D4E7CF09-CB25-4E49-83C7-EDD42793E7B6}" srcOrd="8" destOrd="0" presId="urn:microsoft.com/office/officeart/2018/2/layout/IconVerticalSolidList"/>
    <dgm:cxn modelId="{5FDD0E9A-BAFA-446C-9B38-3E5F80439163}" type="presParOf" srcId="{D4E7CF09-CB25-4E49-83C7-EDD42793E7B6}" destId="{04DC0D0A-37F2-43E0-A9AE-F93EB494E2B0}" srcOrd="0" destOrd="0" presId="urn:microsoft.com/office/officeart/2018/2/layout/IconVerticalSolidList"/>
    <dgm:cxn modelId="{783A1DF7-F735-4984-8035-49AD7F54194C}" type="presParOf" srcId="{D4E7CF09-CB25-4E49-83C7-EDD42793E7B6}" destId="{56708B25-17AF-42F4-8DC2-3772B53A9D0E}" srcOrd="1" destOrd="0" presId="urn:microsoft.com/office/officeart/2018/2/layout/IconVerticalSolidList"/>
    <dgm:cxn modelId="{9CB7A038-867A-40A2-AE94-9597B8CA883A}" type="presParOf" srcId="{D4E7CF09-CB25-4E49-83C7-EDD42793E7B6}" destId="{0A80B618-69AA-4F55-9B67-1D59A77FEF46}" srcOrd="2" destOrd="0" presId="urn:microsoft.com/office/officeart/2018/2/layout/IconVerticalSolidList"/>
    <dgm:cxn modelId="{7FD6C2E7-7EFF-45FE-A6C6-3540C76DDE34}" type="presParOf" srcId="{D4E7CF09-CB25-4E49-83C7-EDD42793E7B6}" destId="{0D7EEF83-3AF6-446F-8798-A705A2548F61}" srcOrd="3" destOrd="0" presId="urn:microsoft.com/office/officeart/2018/2/layout/IconVerticalSolidList"/>
    <dgm:cxn modelId="{616B95FD-5AB4-499C-AB56-1B1DF2B9C8BE}" type="presParOf" srcId="{013602F7-8B5A-40B1-BF90-ADEF4961A614}" destId="{9FCF85B3-85A5-4C7C-8E44-488E0893518C}" srcOrd="9" destOrd="0" presId="urn:microsoft.com/office/officeart/2018/2/layout/IconVerticalSolidList"/>
    <dgm:cxn modelId="{B0BBC2CB-0C87-4BDE-B459-CBBB86D8C26B}" type="presParOf" srcId="{013602F7-8B5A-40B1-BF90-ADEF4961A614}" destId="{E183F81B-BFDA-45D7-9243-F5F9BF95698E}" srcOrd="10" destOrd="0" presId="urn:microsoft.com/office/officeart/2018/2/layout/IconVerticalSolidList"/>
    <dgm:cxn modelId="{D37CD396-3172-4554-9E8D-590F8B47F050}" type="presParOf" srcId="{E183F81B-BFDA-45D7-9243-F5F9BF95698E}" destId="{3A71A3FC-85C7-4065-B89E-BCF3A3882723}" srcOrd="0" destOrd="0" presId="urn:microsoft.com/office/officeart/2018/2/layout/IconVerticalSolidList"/>
    <dgm:cxn modelId="{F1C617C1-98EB-4B15-BF72-94E90DC6B7E5}" type="presParOf" srcId="{E183F81B-BFDA-45D7-9243-F5F9BF95698E}" destId="{FF823C0E-67DF-4698-A377-76188B6A1834}" srcOrd="1" destOrd="0" presId="urn:microsoft.com/office/officeart/2018/2/layout/IconVerticalSolidList"/>
    <dgm:cxn modelId="{A346F144-5A07-4AB6-B5AF-772775C95B41}" type="presParOf" srcId="{E183F81B-BFDA-45D7-9243-F5F9BF95698E}" destId="{3DA17CA6-8492-4E84-BE80-4EA5AA924FD3}" srcOrd="2" destOrd="0" presId="urn:microsoft.com/office/officeart/2018/2/layout/IconVerticalSolidList"/>
    <dgm:cxn modelId="{D7B2B2E4-C020-40A6-A398-8A9AAEAB47FA}" type="presParOf" srcId="{E183F81B-BFDA-45D7-9243-F5F9BF95698E}" destId="{D8A05740-DDC0-463A-85C2-76E82A649E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40863B-F7B0-47E0-AB90-0CE5666470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0467A46-6705-4C74-91C5-94212F41C230}">
      <dgm:prSet/>
      <dgm:spPr/>
      <dgm:t>
        <a:bodyPr/>
        <a:lstStyle/>
        <a:p>
          <a:r>
            <a:rPr lang="en-US" u="sng" dirty="0">
              <a:solidFill>
                <a:schemeClr val="tx2">
                  <a:lumMod val="40000"/>
                  <a:lumOff val="60000"/>
                </a:schemeClr>
              </a:solidFill>
              <a:hlinkClick xmlns:r="http://schemas.openxmlformats.org/officeDocument/2006/relationships" r:id="rId1">
                <a:extLst>
                  <a:ext uri="{A12FA001-AC4F-418D-AE19-62706E023703}">
                    <ahyp:hlinkClr xmlns:ahyp="http://schemas.microsoft.com/office/drawing/2018/hyperlinkcolor" val="tx"/>
                  </a:ext>
                </a:extLst>
              </a:hlinkClick>
            </a:rPr>
            <a:t>School Quality Profile </a:t>
          </a:r>
          <a:r>
            <a:rPr lang="en-US" dirty="0"/>
            <a:t>includes behavior, suspension and expulsion data</a:t>
          </a:r>
        </a:p>
      </dgm:t>
    </dgm:pt>
    <dgm:pt modelId="{6B0B8379-1AF3-474E-B4C6-D3AD6B8DB851}" type="parTrans" cxnId="{6032C03C-C8EB-495C-90FA-6D5AA0B4D3A0}">
      <dgm:prSet/>
      <dgm:spPr/>
      <dgm:t>
        <a:bodyPr/>
        <a:lstStyle/>
        <a:p>
          <a:endParaRPr lang="en-US"/>
        </a:p>
      </dgm:t>
    </dgm:pt>
    <dgm:pt modelId="{57DE3705-9AE1-482A-B17D-A8F718158FDB}" type="sibTrans" cxnId="{6032C03C-C8EB-495C-90FA-6D5AA0B4D3A0}">
      <dgm:prSet/>
      <dgm:spPr/>
      <dgm:t>
        <a:bodyPr/>
        <a:lstStyle/>
        <a:p>
          <a:endParaRPr lang="en-US"/>
        </a:p>
      </dgm:t>
    </dgm:pt>
    <dgm:pt modelId="{39CDC36D-A1D1-43EE-B39A-07C232BA4F25}">
      <dgm:prSet/>
      <dgm:spPr/>
      <dgm:t>
        <a:bodyPr/>
        <a:lstStyle/>
        <a:p>
          <a:r>
            <a:rPr lang="en-US" u="sng" dirty="0">
              <a:solidFill>
                <a:schemeClr val="tx2">
                  <a:lumMod val="40000"/>
                  <a:lumOff val="60000"/>
                </a:schemeClr>
              </a:solidFill>
              <a:hlinkClick xmlns:r="http://schemas.openxmlformats.org/officeDocument/2006/relationships" r:id="rId2">
                <a:extLst>
                  <a:ext uri="{A12FA001-AC4F-418D-AE19-62706E023703}">
                    <ahyp:hlinkClr xmlns:ahyp="http://schemas.microsoft.com/office/drawing/2018/hyperlinkcolor" val="tx"/>
                  </a:ext>
                </a:extLst>
              </a:hlinkClick>
            </a:rPr>
            <a:t>VDOE School Climate Reports </a:t>
          </a:r>
          <a:r>
            <a:rPr lang="en-US" dirty="0"/>
            <a:t>for SBAR include Events by Category and Events by Behavior.  Users can review the data by State, Division or School.</a:t>
          </a:r>
        </a:p>
      </dgm:t>
    </dgm:pt>
    <dgm:pt modelId="{02188355-7A27-4525-BDE5-4B0A34DF3BB7}" type="parTrans" cxnId="{2FF203D9-0A72-49DE-BC23-0181E098885B}">
      <dgm:prSet/>
      <dgm:spPr/>
      <dgm:t>
        <a:bodyPr/>
        <a:lstStyle/>
        <a:p>
          <a:endParaRPr lang="en-US"/>
        </a:p>
      </dgm:t>
    </dgm:pt>
    <dgm:pt modelId="{3EEDA579-52D0-4A0B-9C33-4E72BA3412CA}" type="sibTrans" cxnId="{2FF203D9-0A72-49DE-BC23-0181E098885B}">
      <dgm:prSet/>
      <dgm:spPr/>
      <dgm:t>
        <a:bodyPr/>
        <a:lstStyle/>
        <a:p>
          <a:endParaRPr lang="en-US"/>
        </a:p>
      </dgm:t>
    </dgm:pt>
    <dgm:pt modelId="{95C306BC-E6C0-4D80-8517-8DC5090FCFED}">
      <dgm:prSet/>
      <dgm:spPr/>
      <dgm:t>
        <a:bodyPr/>
        <a:lstStyle/>
        <a:p>
          <a:r>
            <a:rPr lang="en-US" dirty="0"/>
            <a:t>SBAR Build-A-Table is a tool to extract SBAR data</a:t>
          </a:r>
        </a:p>
      </dgm:t>
    </dgm:pt>
    <dgm:pt modelId="{6A99E29C-A017-4BF1-9C7A-47D9BD9B1D8C}" type="parTrans" cxnId="{ED6855D1-1CFC-41B0-A14C-0E930BFABB71}">
      <dgm:prSet/>
      <dgm:spPr/>
      <dgm:t>
        <a:bodyPr/>
        <a:lstStyle/>
        <a:p>
          <a:endParaRPr lang="en-US"/>
        </a:p>
      </dgm:t>
    </dgm:pt>
    <dgm:pt modelId="{4ADB9443-82E7-4862-A4F5-34CFCFD8C0A7}" type="sibTrans" cxnId="{ED6855D1-1CFC-41B0-A14C-0E930BFABB71}">
      <dgm:prSet/>
      <dgm:spPr/>
      <dgm:t>
        <a:bodyPr/>
        <a:lstStyle/>
        <a:p>
          <a:endParaRPr lang="en-US"/>
        </a:p>
      </dgm:t>
    </dgm:pt>
    <dgm:pt modelId="{05CAE035-EB55-4C09-83CB-443E7945414F}">
      <dgm:prSet/>
      <dgm:spPr/>
      <dgm:t>
        <a:bodyPr/>
        <a:lstStyle/>
        <a:p>
          <a:r>
            <a:rPr lang="en-US" dirty="0"/>
            <a:t>Federal Reporting: Gun-Free Schools Act of 1994, EDFacts, and CRDC</a:t>
          </a:r>
        </a:p>
      </dgm:t>
    </dgm:pt>
    <dgm:pt modelId="{A908C99D-3707-4453-BAF0-B5A71810AB52}" type="parTrans" cxnId="{5F0C25A7-9214-4087-8B45-DC2D36C831AF}">
      <dgm:prSet/>
      <dgm:spPr/>
      <dgm:t>
        <a:bodyPr/>
        <a:lstStyle/>
        <a:p>
          <a:endParaRPr lang="en-US"/>
        </a:p>
      </dgm:t>
    </dgm:pt>
    <dgm:pt modelId="{577045D3-E226-42F6-B08F-E26FE7E54001}" type="sibTrans" cxnId="{5F0C25A7-9214-4087-8B45-DC2D36C831AF}">
      <dgm:prSet/>
      <dgm:spPr/>
      <dgm:t>
        <a:bodyPr/>
        <a:lstStyle/>
        <a:p>
          <a:endParaRPr lang="en-US"/>
        </a:p>
      </dgm:t>
    </dgm:pt>
    <dgm:pt modelId="{9242E2EE-C0DF-49C6-9F83-FA8E10CF33A5}">
      <dgm:prSet/>
      <dgm:spPr/>
      <dgm:t>
        <a:bodyPr/>
        <a:lstStyle/>
        <a:p>
          <a:r>
            <a:rPr lang="en-US" dirty="0"/>
            <a:t>VDOE Program Offices Analyze and Create Reports</a:t>
          </a:r>
        </a:p>
      </dgm:t>
    </dgm:pt>
    <dgm:pt modelId="{011C939E-3FDD-48F6-A7B5-7268296E8A09}" type="parTrans" cxnId="{0BBDC5FF-6F04-4C6E-88E6-0CF9C5742508}">
      <dgm:prSet/>
      <dgm:spPr/>
      <dgm:t>
        <a:bodyPr/>
        <a:lstStyle/>
        <a:p>
          <a:endParaRPr lang="en-US"/>
        </a:p>
      </dgm:t>
    </dgm:pt>
    <dgm:pt modelId="{55EBB06D-58EF-4B47-83EB-2B491EA1EC92}" type="sibTrans" cxnId="{0BBDC5FF-6F04-4C6E-88E6-0CF9C5742508}">
      <dgm:prSet/>
      <dgm:spPr/>
      <dgm:t>
        <a:bodyPr/>
        <a:lstStyle/>
        <a:p>
          <a:endParaRPr lang="en-US"/>
        </a:p>
      </dgm:t>
    </dgm:pt>
    <dgm:pt modelId="{D1A420B5-492A-4050-AD87-3E6DD213A3ED}">
      <dgm:prSet/>
      <dgm:spPr/>
      <dgm:t>
        <a:bodyPr/>
        <a:lstStyle/>
        <a:p>
          <a:r>
            <a:rPr lang="en-US" dirty="0"/>
            <a:t>Governor, Members of General Assembly, State Superintendent and senior staff review data and make decisions</a:t>
          </a:r>
        </a:p>
      </dgm:t>
    </dgm:pt>
    <dgm:pt modelId="{0B565728-43B3-4984-B769-5FBD588D3241}" type="parTrans" cxnId="{29ED8BA6-21BA-4684-9589-258701434191}">
      <dgm:prSet/>
      <dgm:spPr/>
      <dgm:t>
        <a:bodyPr/>
        <a:lstStyle/>
        <a:p>
          <a:endParaRPr lang="en-US"/>
        </a:p>
      </dgm:t>
    </dgm:pt>
    <dgm:pt modelId="{0268A0F0-D2D5-4FED-BFFF-9AD22A46389F}" type="sibTrans" cxnId="{29ED8BA6-21BA-4684-9589-258701434191}">
      <dgm:prSet/>
      <dgm:spPr/>
      <dgm:t>
        <a:bodyPr/>
        <a:lstStyle/>
        <a:p>
          <a:endParaRPr lang="en-US"/>
        </a:p>
      </dgm:t>
    </dgm:pt>
    <dgm:pt modelId="{30E2D872-F54F-4839-8788-D55F695ACF96}">
      <dgm:prSet/>
      <dgm:spPr/>
      <dgm:t>
        <a:bodyPr/>
        <a:lstStyle/>
        <a:p>
          <a:r>
            <a:rPr lang="en-US" dirty="0"/>
            <a:t>FOIA Requests </a:t>
          </a:r>
        </a:p>
      </dgm:t>
    </dgm:pt>
    <dgm:pt modelId="{D19E2203-F6EF-4A2E-8D1D-1278CCF7ACC0}" type="parTrans" cxnId="{EA9333BB-CBB0-4F8D-90CA-9CA764DE5590}">
      <dgm:prSet/>
      <dgm:spPr/>
      <dgm:t>
        <a:bodyPr/>
        <a:lstStyle/>
        <a:p>
          <a:endParaRPr lang="en-US"/>
        </a:p>
      </dgm:t>
    </dgm:pt>
    <dgm:pt modelId="{D12DF14B-2B35-4856-AAC9-79C9BDAA917A}" type="sibTrans" cxnId="{EA9333BB-CBB0-4F8D-90CA-9CA764DE5590}">
      <dgm:prSet/>
      <dgm:spPr/>
      <dgm:t>
        <a:bodyPr/>
        <a:lstStyle/>
        <a:p>
          <a:endParaRPr lang="en-US"/>
        </a:p>
      </dgm:t>
    </dgm:pt>
    <dgm:pt modelId="{4D465767-1DD2-4885-878A-13FDC4A1BD07}" type="pres">
      <dgm:prSet presAssocID="{3740863B-F7B0-47E0-AB90-0CE5666470A2}" presName="diagram" presStyleCnt="0">
        <dgm:presLayoutVars>
          <dgm:dir/>
          <dgm:resizeHandles val="exact"/>
        </dgm:presLayoutVars>
      </dgm:prSet>
      <dgm:spPr/>
    </dgm:pt>
    <dgm:pt modelId="{943144A5-EC5C-4F71-8B63-EB623F1E0539}" type="pres">
      <dgm:prSet presAssocID="{60467A46-6705-4C74-91C5-94212F41C230}" presName="node" presStyleLbl="node1" presStyleIdx="0" presStyleCnt="7">
        <dgm:presLayoutVars>
          <dgm:bulletEnabled val="1"/>
        </dgm:presLayoutVars>
      </dgm:prSet>
      <dgm:spPr/>
    </dgm:pt>
    <dgm:pt modelId="{AD390B72-DB4E-49B4-8505-6901BD8389FE}" type="pres">
      <dgm:prSet presAssocID="{57DE3705-9AE1-482A-B17D-A8F718158FDB}" presName="sibTrans" presStyleCnt="0"/>
      <dgm:spPr/>
    </dgm:pt>
    <dgm:pt modelId="{72D70005-23A6-4F4E-AC87-0DC4D425094A}" type="pres">
      <dgm:prSet presAssocID="{39CDC36D-A1D1-43EE-B39A-07C232BA4F25}" presName="node" presStyleLbl="node1" presStyleIdx="1" presStyleCnt="7">
        <dgm:presLayoutVars>
          <dgm:bulletEnabled val="1"/>
        </dgm:presLayoutVars>
      </dgm:prSet>
      <dgm:spPr/>
    </dgm:pt>
    <dgm:pt modelId="{B8122D1B-3656-4103-B2CD-00A3EFBF149B}" type="pres">
      <dgm:prSet presAssocID="{3EEDA579-52D0-4A0B-9C33-4E72BA3412CA}" presName="sibTrans" presStyleCnt="0"/>
      <dgm:spPr/>
    </dgm:pt>
    <dgm:pt modelId="{14B38782-FBB0-4FC5-87AF-0ADC4EC9F6D3}" type="pres">
      <dgm:prSet presAssocID="{95C306BC-E6C0-4D80-8517-8DC5090FCFED}" presName="node" presStyleLbl="node1" presStyleIdx="2" presStyleCnt="7">
        <dgm:presLayoutVars>
          <dgm:bulletEnabled val="1"/>
        </dgm:presLayoutVars>
      </dgm:prSet>
      <dgm:spPr/>
    </dgm:pt>
    <dgm:pt modelId="{B47A3FDD-1A3D-450C-8B23-FC02E90B81EC}" type="pres">
      <dgm:prSet presAssocID="{4ADB9443-82E7-4862-A4F5-34CFCFD8C0A7}" presName="sibTrans" presStyleCnt="0"/>
      <dgm:spPr/>
    </dgm:pt>
    <dgm:pt modelId="{99280285-7100-40BC-A1B9-602ACDB12358}" type="pres">
      <dgm:prSet presAssocID="{05CAE035-EB55-4C09-83CB-443E7945414F}" presName="node" presStyleLbl="node1" presStyleIdx="3" presStyleCnt="7">
        <dgm:presLayoutVars>
          <dgm:bulletEnabled val="1"/>
        </dgm:presLayoutVars>
      </dgm:prSet>
      <dgm:spPr/>
    </dgm:pt>
    <dgm:pt modelId="{9ACA0AF4-6B1F-4947-AA75-49682D942398}" type="pres">
      <dgm:prSet presAssocID="{577045D3-E226-42F6-B08F-E26FE7E54001}" presName="sibTrans" presStyleCnt="0"/>
      <dgm:spPr/>
    </dgm:pt>
    <dgm:pt modelId="{FBF4E073-6C00-4CA7-A777-DFA679C8D876}" type="pres">
      <dgm:prSet presAssocID="{9242E2EE-C0DF-49C6-9F83-FA8E10CF33A5}" presName="node" presStyleLbl="node1" presStyleIdx="4" presStyleCnt="7">
        <dgm:presLayoutVars>
          <dgm:bulletEnabled val="1"/>
        </dgm:presLayoutVars>
      </dgm:prSet>
      <dgm:spPr/>
    </dgm:pt>
    <dgm:pt modelId="{3CF74F5E-7E1D-4033-9B7B-CB310A476D7E}" type="pres">
      <dgm:prSet presAssocID="{55EBB06D-58EF-4B47-83EB-2B491EA1EC92}" presName="sibTrans" presStyleCnt="0"/>
      <dgm:spPr/>
    </dgm:pt>
    <dgm:pt modelId="{8033776A-B89C-43B9-8C48-EEC1917AC605}" type="pres">
      <dgm:prSet presAssocID="{D1A420B5-492A-4050-AD87-3E6DD213A3ED}" presName="node" presStyleLbl="node1" presStyleIdx="5" presStyleCnt="7">
        <dgm:presLayoutVars>
          <dgm:bulletEnabled val="1"/>
        </dgm:presLayoutVars>
      </dgm:prSet>
      <dgm:spPr/>
    </dgm:pt>
    <dgm:pt modelId="{663383EB-E440-4BD4-BCB1-E9608E1EF0C3}" type="pres">
      <dgm:prSet presAssocID="{0268A0F0-D2D5-4FED-BFFF-9AD22A46389F}" presName="sibTrans" presStyleCnt="0"/>
      <dgm:spPr/>
    </dgm:pt>
    <dgm:pt modelId="{7DB436EB-E9DF-4E1F-9BF6-F9222220E0BD}" type="pres">
      <dgm:prSet presAssocID="{30E2D872-F54F-4839-8788-D55F695ACF96}" presName="node" presStyleLbl="node1" presStyleIdx="6" presStyleCnt="7">
        <dgm:presLayoutVars>
          <dgm:bulletEnabled val="1"/>
        </dgm:presLayoutVars>
      </dgm:prSet>
      <dgm:spPr/>
    </dgm:pt>
  </dgm:ptLst>
  <dgm:cxnLst>
    <dgm:cxn modelId="{4BF80602-F77A-45CD-AE5E-EEF0B3A3C4C4}" type="presOf" srcId="{D1A420B5-492A-4050-AD87-3E6DD213A3ED}" destId="{8033776A-B89C-43B9-8C48-EEC1917AC605}" srcOrd="0" destOrd="0" presId="urn:microsoft.com/office/officeart/2005/8/layout/default"/>
    <dgm:cxn modelId="{BE0A9313-FE30-4A9E-A275-A05ABC8A3789}" type="presOf" srcId="{3740863B-F7B0-47E0-AB90-0CE5666470A2}" destId="{4D465767-1DD2-4885-878A-13FDC4A1BD07}" srcOrd="0" destOrd="0" presId="urn:microsoft.com/office/officeart/2005/8/layout/default"/>
    <dgm:cxn modelId="{6032C03C-C8EB-495C-90FA-6D5AA0B4D3A0}" srcId="{3740863B-F7B0-47E0-AB90-0CE5666470A2}" destId="{60467A46-6705-4C74-91C5-94212F41C230}" srcOrd="0" destOrd="0" parTransId="{6B0B8379-1AF3-474E-B4C6-D3AD6B8DB851}" sibTransId="{57DE3705-9AE1-482A-B17D-A8F718158FDB}"/>
    <dgm:cxn modelId="{C8914064-CD62-41D9-B2A5-59C30A173600}" type="presOf" srcId="{30E2D872-F54F-4839-8788-D55F695ACF96}" destId="{7DB436EB-E9DF-4E1F-9BF6-F9222220E0BD}" srcOrd="0" destOrd="0" presId="urn:microsoft.com/office/officeart/2005/8/layout/default"/>
    <dgm:cxn modelId="{C433176C-F87C-4890-816A-69EED40FCC36}" type="presOf" srcId="{05CAE035-EB55-4C09-83CB-443E7945414F}" destId="{99280285-7100-40BC-A1B9-602ACDB12358}" srcOrd="0" destOrd="0" presId="urn:microsoft.com/office/officeart/2005/8/layout/default"/>
    <dgm:cxn modelId="{CB455D71-66AF-4646-9DA4-A43D818438B0}" type="presOf" srcId="{95C306BC-E6C0-4D80-8517-8DC5090FCFED}" destId="{14B38782-FBB0-4FC5-87AF-0ADC4EC9F6D3}" srcOrd="0" destOrd="0" presId="urn:microsoft.com/office/officeart/2005/8/layout/default"/>
    <dgm:cxn modelId="{96AE9A91-70A7-469B-BB28-F879A2EA2B01}" type="presOf" srcId="{39CDC36D-A1D1-43EE-B39A-07C232BA4F25}" destId="{72D70005-23A6-4F4E-AC87-0DC4D425094A}" srcOrd="0" destOrd="0" presId="urn:microsoft.com/office/officeart/2005/8/layout/default"/>
    <dgm:cxn modelId="{29ED8BA6-21BA-4684-9589-258701434191}" srcId="{3740863B-F7B0-47E0-AB90-0CE5666470A2}" destId="{D1A420B5-492A-4050-AD87-3E6DD213A3ED}" srcOrd="5" destOrd="0" parTransId="{0B565728-43B3-4984-B769-5FBD588D3241}" sibTransId="{0268A0F0-D2D5-4FED-BFFF-9AD22A46389F}"/>
    <dgm:cxn modelId="{5F0C25A7-9214-4087-8B45-DC2D36C831AF}" srcId="{3740863B-F7B0-47E0-AB90-0CE5666470A2}" destId="{05CAE035-EB55-4C09-83CB-443E7945414F}" srcOrd="3" destOrd="0" parTransId="{A908C99D-3707-4453-BAF0-B5A71810AB52}" sibTransId="{577045D3-E226-42F6-B08F-E26FE7E54001}"/>
    <dgm:cxn modelId="{F4BD8DA7-21ED-4CD6-BD9D-E3404BFEED09}" type="presOf" srcId="{60467A46-6705-4C74-91C5-94212F41C230}" destId="{943144A5-EC5C-4F71-8B63-EB623F1E0539}" srcOrd="0" destOrd="0" presId="urn:microsoft.com/office/officeart/2005/8/layout/default"/>
    <dgm:cxn modelId="{BDB600B2-D664-44EF-BB38-E87E392EE004}" type="presOf" srcId="{9242E2EE-C0DF-49C6-9F83-FA8E10CF33A5}" destId="{FBF4E073-6C00-4CA7-A777-DFA679C8D876}" srcOrd="0" destOrd="0" presId="urn:microsoft.com/office/officeart/2005/8/layout/default"/>
    <dgm:cxn modelId="{EA9333BB-CBB0-4F8D-90CA-9CA764DE5590}" srcId="{3740863B-F7B0-47E0-AB90-0CE5666470A2}" destId="{30E2D872-F54F-4839-8788-D55F695ACF96}" srcOrd="6" destOrd="0" parTransId="{D19E2203-F6EF-4A2E-8D1D-1278CCF7ACC0}" sibTransId="{D12DF14B-2B35-4856-AAC9-79C9BDAA917A}"/>
    <dgm:cxn modelId="{ED6855D1-1CFC-41B0-A14C-0E930BFABB71}" srcId="{3740863B-F7B0-47E0-AB90-0CE5666470A2}" destId="{95C306BC-E6C0-4D80-8517-8DC5090FCFED}" srcOrd="2" destOrd="0" parTransId="{6A99E29C-A017-4BF1-9C7A-47D9BD9B1D8C}" sibTransId="{4ADB9443-82E7-4862-A4F5-34CFCFD8C0A7}"/>
    <dgm:cxn modelId="{2FF203D9-0A72-49DE-BC23-0181E098885B}" srcId="{3740863B-F7B0-47E0-AB90-0CE5666470A2}" destId="{39CDC36D-A1D1-43EE-B39A-07C232BA4F25}" srcOrd="1" destOrd="0" parTransId="{02188355-7A27-4525-BDE5-4B0A34DF3BB7}" sibTransId="{3EEDA579-52D0-4A0B-9C33-4E72BA3412CA}"/>
    <dgm:cxn modelId="{0BBDC5FF-6F04-4C6E-88E6-0CF9C5742508}" srcId="{3740863B-F7B0-47E0-AB90-0CE5666470A2}" destId="{9242E2EE-C0DF-49C6-9F83-FA8E10CF33A5}" srcOrd="4" destOrd="0" parTransId="{011C939E-3FDD-48F6-A7B5-7268296E8A09}" sibTransId="{55EBB06D-58EF-4B47-83EB-2B491EA1EC92}"/>
    <dgm:cxn modelId="{D5B2F6F8-F196-4903-9D3B-B7CE1D4778D2}" type="presParOf" srcId="{4D465767-1DD2-4885-878A-13FDC4A1BD07}" destId="{943144A5-EC5C-4F71-8B63-EB623F1E0539}" srcOrd="0" destOrd="0" presId="urn:microsoft.com/office/officeart/2005/8/layout/default"/>
    <dgm:cxn modelId="{4B97BA06-87B7-484A-84AB-ADA381CA1F5E}" type="presParOf" srcId="{4D465767-1DD2-4885-878A-13FDC4A1BD07}" destId="{AD390B72-DB4E-49B4-8505-6901BD8389FE}" srcOrd="1" destOrd="0" presId="urn:microsoft.com/office/officeart/2005/8/layout/default"/>
    <dgm:cxn modelId="{39153149-18F6-4C85-AFC2-0E03D34EEC16}" type="presParOf" srcId="{4D465767-1DD2-4885-878A-13FDC4A1BD07}" destId="{72D70005-23A6-4F4E-AC87-0DC4D425094A}" srcOrd="2" destOrd="0" presId="urn:microsoft.com/office/officeart/2005/8/layout/default"/>
    <dgm:cxn modelId="{572A2971-816D-4494-B0AF-FA75DE75ABC6}" type="presParOf" srcId="{4D465767-1DD2-4885-878A-13FDC4A1BD07}" destId="{B8122D1B-3656-4103-B2CD-00A3EFBF149B}" srcOrd="3" destOrd="0" presId="urn:microsoft.com/office/officeart/2005/8/layout/default"/>
    <dgm:cxn modelId="{A5A45829-6D47-4D16-80B1-26F2A6A48468}" type="presParOf" srcId="{4D465767-1DD2-4885-878A-13FDC4A1BD07}" destId="{14B38782-FBB0-4FC5-87AF-0ADC4EC9F6D3}" srcOrd="4" destOrd="0" presId="urn:microsoft.com/office/officeart/2005/8/layout/default"/>
    <dgm:cxn modelId="{8D74F778-2644-4D4A-96C3-B26654CDF71C}" type="presParOf" srcId="{4D465767-1DD2-4885-878A-13FDC4A1BD07}" destId="{B47A3FDD-1A3D-450C-8B23-FC02E90B81EC}" srcOrd="5" destOrd="0" presId="urn:microsoft.com/office/officeart/2005/8/layout/default"/>
    <dgm:cxn modelId="{66743606-7B14-4A84-8760-EFB149F891FE}" type="presParOf" srcId="{4D465767-1DD2-4885-878A-13FDC4A1BD07}" destId="{99280285-7100-40BC-A1B9-602ACDB12358}" srcOrd="6" destOrd="0" presId="urn:microsoft.com/office/officeart/2005/8/layout/default"/>
    <dgm:cxn modelId="{FA7C2F4C-6808-4A0C-AAB1-4816AAEB5413}" type="presParOf" srcId="{4D465767-1DD2-4885-878A-13FDC4A1BD07}" destId="{9ACA0AF4-6B1F-4947-AA75-49682D942398}" srcOrd="7" destOrd="0" presId="urn:microsoft.com/office/officeart/2005/8/layout/default"/>
    <dgm:cxn modelId="{EB6B9BE4-5463-494F-A461-28B6786DDE74}" type="presParOf" srcId="{4D465767-1DD2-4885-878A-13FDC4A1BD07}" destId="{FBF4E073-6C00-4CA7-A777-DFA679C8D876}" srcOrd="8" destOrd="0" presId="urn:microsoft.com/office/officeart/2005/8/layout/default"/>
    <dgm:cxn modelId="{28153069-6FDE-4956-A544-8FACF9EFAD51}" type="presParOf" srcId="{4D465767-1DD2-4885-878A-13FDC4A1BD07}" destId="{3CF74F5E-7E1D-4033-9B7B-CB310A476D7E}" srcOrd="9" destOrd="0" presId="urn:microsoft.com/office/officeart/2005/8/layout/default"/>
    <dgm:cxn modelId="{E0923902-81F2-4010-9E95-A7402C1D1281}" type="presParOf" srcId="{4D465767-1DD2-4885-878A-13FDC4A1BD07}" destId="{8033776A-B89C-43B9-8C48-EEC1917AC605}" srcOrd="10" destOrd="0" presId="urn:microsoft.com/office/officeart/2005/8/layout/default"/>
    <dgm:cxn modelId="{0A23E095-1F2D-44B4-84C0-468C0D2E4F3D}" type="presParOf" srcId="{4D465767-1DD2-4885-878A-13FDC4A1BD07}" destId="{663383EB-E440-4BD4-BCB1-E9608E1EF0C3}" srcOrd="11" destOrd="0" presId="urn:microsoft.com/office/officeart/2005/8/layout/default"/>
    <dgm:cxn modelId="{DEE01E2E-B454-445F-8978-4204A786895C}" type="presParOf" srcId="{4D465767-1DD2-4885-878A-13FDC4A1BD07}" destId="{7DB436EB-E9DF-4E1F-9BF6-F9222220E0B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207236-CC0F-40C6-80F4-163F63DB928F}"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73750CBA-6D3B-4B89-8681-300659473D70}">
      <dgm:prSet/>
      <dgm:spPr/>
      <dgm:t>
        <a:bodyPr/>
        <a:lstStyle/>
        <a:p>
          <a:r>
            <a:rPr lang="en-US" dirty="0"/>
            <a:t>Data Entry</a:t>
          </a:r>
        </a:p>
      </dgm:t>
    </dgm:pt>
    <dgm:pt modelId="{A39A668D-991F-40CF-A3ED-F4C065DB3466}" type="parTrans" cxnId="{2E6D2409-61B6-446A-87EC-0DF3EEB3963D}">
      <dgm:prSet/>
      <dgm:spPr/>
      <dgm:t>
        <a:bodyPr/>
        <a:lstStyle/>
        <a:p>
          <a:endParaRPr lang="en-US"/>
        </a:p>
      </dgm:t>
    </dgm:pt>
    <dgm:pt modelId="{9635242E-006B-4C9A-BA35-A72C1D2FF36D}" type="sibTrans" cxnId="{2E6D2409-61B6-446A-87EC-0DF3EEB3963D}">
      <dgm:prSet/>
      <dgm:spPr/>
      <dgm:t>
        <a:bodyPr/>
        <a:lstStyle/>
        <a:p>
          <a:endParaRPr lang="en-US"/>
        </a:p>
      </dgm:t>
    </dgm:pt>
    <dgm:pt modelId="{32AFA5B1-1CB9-48F1-BB74-E48CD9659924}">
      <dgm:prSet/>
      <dgm:spPr/>
      <dgm:t>
        <a:bodyPr/>
        <a:lstStyle/>
        <a:p>
          <a:r>
            <a:rPr lang="en-US" dirty="0"/>
            <a:t>Data must be accurate. Enter the correct data to represents what happened in the event. </a:t>
          </a:r>
        </a:p>
      </dgm:t>
    </dgm:pt>
    <dgm:pt modelId="{BCACEA93-7BFE-435B-BA85-C6613C8CBD40}" type="parTrans" cxnId="{9F5A32DB-08D4-485D-AA28-3499BE3B4A88}">
      <dgm:prSet/>
      <dgm:spPr/>
      <dgm:t>
        <a:bodyPr/>
        <a:lstStyle/>
        <a:p>
          <a:endParaRPr lang="en-US"/>
        </a:p>
      </dgm:t>
    </dgm:pt>
    <dgm:pt modelId="{97EFA6AF-D147-4647-BC42-559F3D5D9261}" type="sibTrans" cxnId="{9F5A32DB-08D4-485D-AA28-3499BE3B4A88}">
      <dgm:prSet/>
      <dgm:spPr/>
      <dgm:t>
        <a:bodyPr/>
        <a:lstStyle/>
        <a:p>
          <a:endParaRPr lang="en-US"/>
        </a:p>
      </dgm:t>
    </dgm:pt>
    <dgm:pt modelId="{8EECA873-953E-498E-8949-395EAAB3D284}">
      <dgm:prSet/>
      <dgm:spPr/>
      <dgm:t>
        <a:bodyPr/>
        <a:lstStyle/>
        <a:p>
          <a:r>
            <a:rPr lang="en-US" dirty="0"/>
            <a:t>Data Validation</a:t>
          </a:r>
        </a:p>
      </dgm:t>
    </dgm:pt>
    <dgm:pt modelId="{8E6F9992-3567-4224-97CE-E98D05284579}" type="parTrans" cxnId="{061762E9-5949-4C89-A1B7-B70D6D06CB2F}">
      <dgm:prSet/>
      <dgm:spPr/>
      <dgm:t>
        <a:bodyPr/>
        <a:lstStyle/>
        <a:p>
          <a:endParaRPr lang="en-US"/>
        </a:p>
      </dgm:t>
    </dgm:pt>
    <dgm:pt modelId="{F64D42A6-17CA-4382-82D1-761530D19824}" type="sibTrans" cxnId="{061762E9-5949-4C89-A1B7-B70D6D06CB2F}">
      <dgm:prSet/>
      <dgm:spPr/>
      <dgm:t>
        <a:bodyPr/>
        <a:lstStyle/>
        <a:p>
          <a:endParaRPr lang="en-US"/>
        </a:p>
      </dgm:t>
    </dgm:pt>
    <dgm:pt modelId="{BA0F1E40-15E4-47D7-B5E2-2E66737447B1}">
      <dgm:prSet/>
      <dgm:spPr/>
      <dgm:t>
        <a:bodyPr/>
        <a:lstStyle/>
        <a:p>
          <a:r>
            <a:rPr lang="en-US" dirty="0"/>
            <a:t>Verify that the source data and reports are accurate and reliable by carefully validating each table prior to sending to Superintendent or Director for approval. Inaccurate data leads to erroneous reports and unexpected outcomes. </a:t>
          </a:r>
        </a:p>
      </dgm:t>
    </dgm:pt>
    <dgm:pt modelId="{D8C2C421-9247-46AA-A73E-35C5F3505A50}" type="parTrans" cxnId="{F2467D09-EC8E-4C5C-AA9B-F8EF7EA0D99B}">
      <dgm:prSet/>
      <dgm:spPr/>
      <dgm:t>
        <a:bodyPr/>
        <a:lstStyle/>
        <a:p>
          <a:endParaRPr lang="en-US"/>
        </a:p>
      </dgm:t>
    </dgm:pt>
    <dgm:pt modelId="{7F9ACBF3-D974-4D49-B50E-7B8B85C740E8}" type="sibTrans" cxnId="{F2467D09-EC8E-4C5C-AA9B-F8EF7EA0D99B}">
      <dgm:prSet/>
      <dgm:spPr/>
      <dgm:t>
        <a:bodyPr/>
        <a:lstStyle/>
        <a:p>
          <a:endParaRPr lang="en-US"/>
        </a:p>
      </dgm:t>
    </dgm:pt>
    <dgm:pt modelId="{A16ED583-1EDA-492A-8AC5-680AE2C130F2}">
      <dgm:prSet/>
      <dgm:spPr/>
      <dgm:t>
        <a:bodyPr/>
        <a:lstStyle/>
        <a:p>
          <a:r>
            <a:rPr lang="en-US" dirty="0"/>
            <a:t>Data Timeline </a:t>
          </a:r>
        </a:p>
      </dgm:t>
    </dgm:pt>
    <dgm:pt modelId="{1817B31B-3DB1-4AB0-A204-5D4CE2FD5E21}" type="parTrans" cxnId="{15443BB3-C92E-4158-A174-D7908D8DDEED}">
      <dgm:prSet/>
      <dgm:spPr/>
      <dgm:t>
        <a:bodyPr/>
        <a:lstStyle/>
        <a:p>
          <a:endParaRPr lang="en-US"/>
        </a:p>
      </dgm:t>
    </dgm:pt>
    <dgm:pt modelId="{602C518E-737F-4ED6-847A-2975023D6B03}" type="sibTrans" cxnId="{15443BB3-C92E-4158-A174-D7908D8DDEED}">
      <dgm:prSet/>
      <dgm:spPr/>
      <dgm:t>
        <a:bodyPr/>
        <a:lstStyle/>
        <a:p>
          <a:endParaRPr lang="en-US"/>
        </a:p>
      </dgm:t>
    </dgm:pt>
    <dgm:pt modelId="{BDDA4D80-F620-4168-9ECB-728C9DE08248}">
      <dgm:prSet/>
      <dgm:spPr/>
      <dgm:t>
        <a:bodyPr/>
        <a:lstStyle/>
        <a:p>
          <a:r>
            <a:rPr lang="en-US" dirty="0"/>
            <a:t>Data must be timely and readily available by the expected due date. Failure to do so results in delayed reports to policy makers, the public and other stakeholders</a:t>
          </a:r>
        </a:p>
      </dgm:t>
    </dgm:pt>
    <dgm:pt modelId="{BD02CBCA-0055-479C-A823-257045EAF508}" type="parTrans" cxnId="{6BD4F774-A5E1-44AE-B77F-8FBF62EE3750}">
      <dgm:prSet/>
      <dgm:spPr/>
      <dgm:t>
        <a:bodyPr/>
        <a:lstStyle/>
        <a:p>
          <a:endParaRPr lang="en-US"/>
        </a:p>
      </dgm:t>
    </dgm:pt>
    <dgm:pt modelId="{6C7ED3F6-9953-438C-8298-E5BA7771BD62}" type="sibTrans" cxnId="{6BD4F774-A5E1-44AE-B77F-8FBF62EE3750}">
      <dgm:prSet/>
      <dgm:spPr/>
      <dgm:t>
        <a:bodyPr/>
        <a:lstStyle/>
        <a:p>
          <a:endParaRPr lang="en-US"/>
        </a:p>
      </dgm:t>
    </dgm:pt>
    <dgm:pt modelId="{9914C5A0-7459-4D32-AAF3-9F5712BEAD62}" type="pres">
      <dgm:prSet presAssocID="{90207236-CC0F-40C6-80F4-163F63DB928F}" presName="Name0" presStyleCnt="0">
        <dgm:presLayoutVars>
          <dgm:dir/>
          <dgm:animLvl val="lvl"/>
          <dgm:resizeHandles val="exact"/>
        </dgm:presLayoutVars>
      </dgm:prSet>
      <dgm:spPr/>
    </dgm:pt>
    <dgm:pt modelId="{B4E041D0-9E78-4C22-B974-17881A441B63}" type="pres">
      <dgm:prSet presAssocID="{73750CBA-6D3B-4B89-8681-300659473D70}" presName="composite" presStyleCnt="0"/>
      <dgm:spPr/>
    </dgm:pt>
    <dgm:pt modelId="{5C0E8213-089E-4EBB-8475-347F458340A4}" type="pres">
      <dgm:prSet presAssocID="{73750CBA-6D3B-4B89-8681-300659473D70}" presName="parTx" presStyleLbl="alignNode1" presStyleIdx="0" presStyleCnt="3">
        <dgm:presLayoutVars>
          <dgm:chMax val="0"/>
          <dgm:chPref val="0"/>
        </dgm:presLayoutVars>
      </dgm:prSet>
      <dgm:spPr/>
    </dgm:pt>
    <dgm:pt modelId="{D18C8F75-DBDC-447F-8758-FD2476452992}" type="pres">
      <dgm:prSet presAssocID="{73750CBA-6D3B-4B89-8681-300659473D70}" presName="desTx" presStyleLbl="alignAccFollowNode1" presStyleIdx="0" presStyleCnt="3">
        <dgm:presLayoutVars/>
      </dgm:prSet>
      <dgm:spPr/>
    </dgm:pt>
    <dgm:pt modelId="{3FCB18FA-BD27-4D9D-849D-F5A65E6ECD23}" type="pres">
      <dgm:prSet presAssocID="{9635242E-006B-4C9A-BA35-A72C1D2FF36D}" presName="space" presStyleCnt="0"/>
      <dgm:spPr/>
    </dgm:pt>
    <dgm:pt modelId="{5EB9B8DC-A56B-4993-A3B6-05E3784FF460}" type="pres">
      <dgm:prSet presAssocID="{8EECA873-953E-498E-8949-395EAAB3D284}" presName="composite" presStyleCnt="0"/>
      <dgm:spPr/>
    </dgm:pt>
    <dgm:pt modelId="{A96FD515-9985-4B7C-B1E0-0A7C1D70A28C}" type="pres">
      <dgm:prSet presAssocID="{8EECA873-953E-498E-8949-395EAAB3D284}" presName="parTx" presStyleLbl="alignNode1" presStyleIdx="1" presStyleCnt="3">
        <dgm:presLayoutVars>
          <dgm:chMax val="0"/>
          <dgm:chPref val="0"/>
        </dgm:presLayoutVars>
      </dgm:prSet>
      <dgm:spPr/>
    </dgm:pt>
    <dgm:pt modelId="{0D04EB65-06CB-4580-B957-2C9D948FAE14}" type="pres">
      <dgm:prSet presAssocID="{8EECA873-953E-498E-8949-395EAAB3D284}" presName="desTx" presStyleLbl="alignAccFollowNode1" presStyleIdx="1" presStyleCnt="3">
        <dgm:presLayoutVars/>
      </dgm:prSet>
      <dgm:spPr/>
    </dgm:pt>
    <dgm:pt modelId="{938CB484-65CD-475C-83DA-059FDBE73CE0}" type="pres">
      <dgm:prSet presAssocID="{F64D42A6-17CA-4382-82D1-761530D19824}" presName="space" presStyleCnt="0"/>
      <dgm:spPr/>
    </dgm:pt>
    <dgm:pt modelId="{443DF945-01A4-4A61-B99B-265F6799249B}" type="pres">
      <dgm:prSet presAssocID="{A16ED583-1EDA-492A-8AC5-680AE2C130F2}" presName="composite" presStyleCnt="0"/>
      <dgm:spPr/>
    </dgm:pt>
    <dgm:pt modelId="{78CBE665-BFE6-43E6-ACFB-B7BAC27DA449}" type="pres">
      <dgm:prSet presAssocID="{A16ED583-1EDA-492A-8AC5-680AE2C130F2}" presName="parTx" presStyleLbl="alignNode1" presStyleIdx="2" presStyleCnt="3">
        <dgm:presLayoutVars>
          <dgm:chMax val="0"/>
          <dgm:chPref val="0"/>
        </dgm:presLayoutVars>
      </dgm:prSet>
      <dgm:spPr/>
    </dgm:pt>
    <dgm:pt modelId="{017EABF1-D0C8-4F30-9A24-81CA2B57175D}" type="pres">
      <dgm:prSet presAssocID="{A16ED583-1EDA-492A-8AC5-680AE2C130F2}" presName="desTx" presStyleLbl="alignAccFollowNode1" presStyleIdx="2" presStyleCnt="3">
        <dgm:presLayoutVars/>
      </dgm:prSet>
      <dgm:spPr/>
    </dgm:pt>
  </dgm:ptLst>
  <dgm:cxnLst>
    <dgm:cxn modelId="{2E6D2409-61B6-446A-87EC-0DF3EEB3963D}" srcId="{90207236-CC0F-40C6-80F4-163F63DB928F}" destId="{73750CBA-6D3B-4B89-8681-300659473D70}" srcOrd="0" destOrd="0" parTransId="{A39A668D-991F-40CF-A3ED-F4C065DB3466}" sibTransId="{9635242E-006B-4C9A-BA35-A72C1D2FF36D}"/>
    <dgm:cxn modelId="{F2467D09-EC8E-4C5C-AA9B-F8EF7EA0D99B}" srcId="{8EECA873-953E-498E-8949-395EAAB3D284}" destId="{BA0F1E40-15E4-47D7-B5E2-2E66737447B1}" srcOrd="0" destOrd="0" parTransId="{D8C2C421-9247-46AA-A73E-35C5F3505A50}" sibTransId="{7F9ACBF3-D974-4D49-B50E-7B8B85C740E8}"/>
    <dgm:cxn modelId="{8F88EF2F-1387-47A4-9738-BC7531A445ED}" type="presOf" srcId="{BDDA4D80-F620-4168-9ECB-728C9DE08248}" destId="{017EABF1-D0C8-4F30-9A24-81CA2B57175D}" srcOrd="0" destOrd="0" presId="urn:microsoft.com/office/officeart/2016/7/layout/ChevronBlockProcess"/>
    <dgm:cxn modelId="{07582B5B-F58B-40B7-AB74-56C2D069DF9C}" type="presOf" srcId="{73750CBA-6D3B-4B89-8681-300659473D70}" destId="{5C0E8213-089E-4EBB-8475-347F458340A4}" srcOrd="0" destOrd="0" presId="urn:microsoft.com/office/officeart/2016/7/layout/ChevronBlockProcess"/>
    <dgm:cxn modelId="{527FBD42-3342-43F1-B7E6-A515FDAEA17F}" type="presOf" srcId="{BA0F1E40-15E4-47D7-B5E2-2E66737447B1}" destId="{0D04EB65-06CB-4580-B957-2C9D948FAE14}" srcOrd="0" destOrd="0" presId="urn:microsoft.com/office/officeart/2016/7/layout/ChevronBlockProcess"/>
    <dgm:cxn modelId="{AD376446-8742-475C-A98F-2FDDDC75B3DE}" type="presOf" srcId="{A16ED583-1EDA-492A-8AC5-680AE2C130F2}" destId="{78CBE665-BFE6-43E6-ACFB-B7BAC27DA449}" srcOrd="0" destOrd="0" presId="urn:microsoft.com/office/officeart/2016/7/layout/ChevronBlockProcess"/>
    <dgm:cxn modelId="{C4318168-AB11-4F7D-A01F-9251A64267E4}" type="presOf" srcId="{90207236-CC0F-40C6-80F4-163F63DB928F}" destId="{9914C5A0-7459-4D32-AAF3-9F5712BEAD62}" srcOrd="0" destOrd="0" presId="urn:microsoft.com/office/officeart/2016/7/layout/ChevronBlockProcess"/>
    <dgm:cxn modelId="{6BD4F774-A5E1-44AE-B77F-8FBF62EE3750}" srcId="{A16ED583-1EDA-492A-8AC5-680AE2C130F2}" destId="{BDDA4D80-F620-4168-9ECB-728C9DE08248}" srcOrd="0" destOrd="0" parTransId="{BD02CBCA-0055-479C-A823-257045EAF508}" sibTransId="{6C7ED3F6-9953-438C-8298-E5BA7771BD62}"/>
    <dgm:cxn modelId="{15443BB3-C92E-4158-A174-D7908D8DDEED}" srcId="{90207236-CC0F-40C6-80F4-163F63DB928F}" destId="{A16ED583-1EDA-492A-8AC5-680AE2C130F2}" srcOrd="2" destOrd="0" parTransId="{1817B31B-3DB1-4AB0-A204-5D4CE2FD5E21}" sibTransId="{602C518E-737F-4ED6-847A-2975023D6B03}"/>
    <dgm:cxn modelId="{4920A0C4-F78C-4C89-AEA4-AC3CEB871BB4}" type="presOf" srcId="{32AFA5B1-1CB9-48F1-BB74-E48CD9659924}" destId="{D18C8F75-DBDC-447F-8758-FD2476452992}" srcOrd="0" destOrd="0" presId="urn:microsoft.com/office/officeart/2016/7/layout/ChevronBlockProcess"/>
    <dgm:cxn modelId="{E8F77CD7-0F47-4A4F-98C8-F428FED3BA0A}" type="presOf" srcId="{8EECA873-953E-498E-8949-395EAAB3D284}" destId="{A96FD515-9985-4B7C-B1E0-0A7C1D70A28C}" srcOrd="0" destOrd="0" presId="urn:microsoft.com/office/officeart/2016/7/layout/ChevronBlockProcess"/>
    <dgm:cxn modelId="{9F5A32DB-08D4-485D-AA28-3499BE3B4A88}" srcId="{73750CBA-6D3B-4B89-8681-300659473D70}" destId="{32AFA5B1-1CB9-48F1-BB74-E48CD9659924}" srcOrd="0" destOrd="0" parTransId="{BCACEA93-7BFE-435B-BA85-C6613C8CBD40}" sibTransId="{97EFA6AF-D147-4647-BC42-559F3D5D9261}"/>
    <dgm:cxn modelId="{061762E9-5949-4C89-A1B7-B70D6D06CB2F}" srcId="{90207236-CC0F-40C6-80F4-163F63DB928F}" destId="{8EECA873-953E-498E-8949-395EAAB3D284}" srcOrd="1" destOrd="0" parTransId="{8E6F9992-3567-4224-97CE-E98D05284579}" sibTransId="{F64D42A6-17CA-4382-82D1-761530D19824}"/>
    <dgm:cxn modelId="{F76365A5-57EF-46D6-ACED-B1367BA265AC}" type="presParOf" srcId="{9914C5A0-7459-4D32-AAF3-9F5712BEAD62}" destId="{B4E041D0-9E78-4C22-B974-17881A441B63}" srcOrd="0" destOrd="0" presId="urn:microsoft.com/office/officeart/2016/7/layout/ChevronBlockProcess"/>
    <dgm:cxn modelId="{A02BCDF7-D87D-42D5-B997-ABB088170080}" type="presParOf" srcId="{B4E041D0-9E78-4C22-B974-17881A441B63}" destId="{5C0E8213-089E-4EBB-8475-347F458340A4}" srcOrd="0" destOrd="0" presId="urn:microsoft.com/office/officeart/2016/7/layout/ChevronBlockProcess"/>
    <dgm:cxn modelId="{6EF59C5C-9E5F-4657-8BCF-2F36EC95A80C}" type="presParOf" srcId="{B4E041D0-9E78-4C22-B974-17881A441B63}" destId="{D18C8F75-DBDC-447F-8758-FD2476452992}" srcOrd="1" destOrd="0" presId="urn:microsoft.com/office/officeart/2016/7/layout/ChevronBlockProcess"/>
    <dgm:cxn modelId="{030A404E-6CC3-4724-B85A-F2BBBC957CB6}" type="presParOf" srcId="{9914C5A0-7459-4D32-AAF3-9F5712BEAD62}" destId="{3FCB18FA-BD27-4D9D-849D-F5A65E6ECD23}" srcOrd="1" destOrd="0" presId="urn:microsoft.com/office/officeart/2016/7/layout/ChevronBlockProcess"/>
    <dgm:cxn modelId="{8B4AEFF0-4278-4A59-BAB2-9F119CB5D599}" type="presParOf" srcId="{9914C5A0-7459-4D32-AAF3-9F5712BEAD62}" destId="{5EB9B8DC-A56B-4993-A3B6-05E3784FF460}" srcOrd="2" destOrd="0" presId="urn:microsoft.com/office/officeart/2016/7/layout/ChevronBlockProcess"/>
    <dgm:cxn modelId="{595A7CD2-2C9C-4E98-B0C2-44A84406028B}" type="presParOf" srcId="{5EB9B8DC-A56B-4993-A3B6-05E3784FF460}" destId="{A96FD515-9985-4B7C-B1E0-0A7C1D70A28C}" srcOrd="0" destOrd="0" presId="urn:microsoft.com/office/officeart/2016/7/layout/ChevronBlockProcess"/>
    <dgm:cxn modelId="{84C5FD7C-2A52-4F9F-8EF0-A99BDFE52DC5}" type="presParOf" srcId="{5EB9B8DC-A56B-4993-A3B6-05E3784FF460}" destId="{0D04EB65-06CB-4580-B957-2C9D948FAE14}" srcOrd="1" destOrd="0" presId="urn:microsoft.com/office/officeart/2016/7/layout/ChevronBlockProcess"/>
    <dgm:cxn modelId="{FD750678-6157-432B-8565-9BD9B8C44BC3}" type="presParOf" srcId="{9914C5A0-7459-4D32-AAF3-9F5712BEAD62}" destId="{938CB484-65CD-475C-83DA-059FDBE73CE0}" srcOrd="3" destOrd="0" presId="urn:microsoft.com/office/officeart/2016/7/layout/ChevronBlockProcess"/>
    <dgm:cxn modelId="{9279BEA0-E749-4426-85BA-B6E3D248BF3D}" type="presParOf" srcId="{9914C5A0-7459-4D32-AAF3-9F5712BEAD62}" destId="{443DF945-01A4-4A61-B99B-265F6799249B}" srcOrd="4" destOrd="0" presId="urn:microsoft.com/office/officeart/2016/7/layout/ChevronBlockProcess"/>
    <dgm:cxn modelId="{D277AD2F-E772-45C2-85D3-48460B15E003}" type="presParOf" srcId="{443DF945-01A4-4A61-B99B-265F6799249B}" destId="{78CBE665-BFE6-43E6-ACFB-B7BAC27DA449}" srcOrd="0" destOrd="0" presId="urn:microsoft.com/office/officeart/2016/7/layout/ChevronBlockProcess"/>
    <dgm:cxn modelId="{569E75E1-779F-4D98-A829-77E9DF8911DB}" type="presParOf" srcId="{443DF945-01A4-4A61-B99B-265F6799249B}" destId="{017EABF1-D0C8-4F30-9A24-81CA2B57175D}"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EB0E68-219F-47F6-AD15-5476D74ADB9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E667157-45E3-447E-84E1-C46752346543}">
      <dgm:prSet custT="1"/>
      <dgm:spPr/>
      <dgm:t>
        <a:bodyPr/>
        <a:lstStyle/>
        <a:p>
          <a:pPr>
            <a:lnSpc>
              <a:spcPct val="100000"/>
            </a:lnSpc>
          </a:pPr>
          <a:r>
            <a:rPr lang="en-US" sz="1600" dirty="0"/>
            <a:t>Partial Days should be reported to the nearest hundredth place (2 decimal places). </a:t>
          </a:r>
        </a:p>
      </dgm:t>
    </dgm:pt>
    <dgm:pt modelId="{5458DFCF-73DA-4B75-B01A-8F08BE6DEA4A}" type="parTrans" cxnId="{2CF36478-FFB1-4559-87DB-4337E1432D7A}">
      <dgm:prSet/>
      <dgm:spPr/>
      <dgm:t>
        <a:bodyPr/>
        <a:lstStyle/>
        <a:p>
          <a:endParaRPr lang="en-US"/>
        </a:p>
      </dgm:t>
    </dgm:pt>
    <dgm:pt modelId="{5BE5C043-AE20-4956-B1FB-D78A6D752078}" type="sibTrans" cxnId="{2CF36478-FFB1-4559-87DB-4337E1432D7A}">
      <dgm:prSet/>
      <dgm:spPr/>
      <dgm:t>
        <a:bodyPr/>
        <a:lstStyle/>
        <a:p>
          <a:endParaRPr lang="en-US"/>
        </a:p>
      </dgm:t>
    </dgm:pt>
    <dgm:pt modelId="{75A9ACB5-41E3-4BC9-92F2-B47420EA76A3}">
      <dgm:prSet custT="1"/>
      <dgm:spPr/>
      <dgm:t>
        <a:bodyPr/>
        <a:lstStyle/>
        <a:p>
          <a:pPr>
            <a:lnSpc>
              <a:spcPct val="100000"/>
            </a:lnSpc>
          </a:pPr>
          <a:r>
            <a:rPr lang="en-US" sz="1600" dirty="0"/>
            <a:t>Example 1, use 0.5 for a half day, 0.17 to represent 1 hour in a 6-hour day, 0.17 to represent 1 period in a 6-period day, etc.  </a:t>
          </a:r>
        </a:p>
      </dgm:t>
    </dgm:pt>
    <dgm:pt modelId="{088A8F9A-8662-4ADB-BEF5-7A1F476588ED}" type="parTrans" cxnId="{5DC7B305-755D-46B7-8602-B6BEA0AB124A}">
      <dgm:prSet/>
      <dgm:spPr/>
      <dgm:t>
        <a:bodyPr/>
        <a:lstStyle/>
        <a:p>
          <a:endParaRPr lang="en-US"/>
        </a:p>
      </dgm:t>
    </dgm:pt>
    <dgm:pt modelId="{EFF2C311-0FD3-46B1-B9BC-235A0FD6E879}" type="sibTrans" cxnId="{5DC7B305-755D-46B7-8602-B6BEA0AB124A}">
      <dgm:prSet/>
      <dgm:spPr/>
      <dgm:t>
        <a:bodyPr/>
        <a:lstStyle/>
        <a:p>
          <a:endParaRPr lang="en-US"/>
        </a:p>
      </dgm:t>
    </dgm:pt>
    <dgm:pt modelId="{FBE71C8A-DB09-494C-A37B-356501AEB804}">
      <dgm:prSet custT="1"/>
      <dgm:spPr/>
      <dgm:t>
        <a:bodyPr/>
        <a:lstStyle/>
        <a:p>
          <a:pPr>
            <a:lnSpc>
              <a:spcPct val="100000"/>
            </a:lnSpc>
          </a:pPr>
          <a:r>
            <a:rPr lang="en-US" sz="1600" dirty="0"/>
            <a:t>Example 2, use 0.25 to represent 1 hour in a 4-hour day or 0.25 to represent 1 period in a 4-hour day and use 0.5 for a half day, etc. </a:t>
          </a:r>
        </a:p>
      </dgm:t>
    </dgm:pt>
    <dgm:pt modelId="{58A0B7BF-E609-4B49-B387-10C5328D264E}" type="parTrans" cxnId="{F516C87D-28C0-45AB-B108-EECB232C4E82}">
      <dgm:prSet/>
      <dgm:spPr/>
      <dgm:t>
        <a:bodyPr/>
        <a:lstStyle/>
        <a:p>
          <a:endParaRPr lang="en-US"/>
        </a:p>
      </dgm:t>
    </dgm:pt>
    <dgm:pt modelId="{5F4C8B4B-49C6-422D-9732-8DED5CC7D444}" type="sibTrans" cxnId="{F516C87D-28C0-45AB-B108-EECB232C4E82}">
      <dgm:prSet/>
      <dgm:spPr/>
      <dgm:t>
        <a:bodyPr/>
        <a:lstStyle/>
        <a:p>
          <a:endParaRPr lang="en-US"/>
        </a:p>
      </dgm:t>
    </dgm:pt>
    <dgm:pt modelId="{5135230F-AFEB-478F-8AD0-7660B00EC756}" type="pres">
      <dgm:prSet presAssocID="{54EB0E68-219F-47F6-AD15-5476D74ADB9A}" presName="root" presStyleCnt="0">
        <dgm:presLayoutVars>
          <dgm:dir/>
          <dgm:resizeHandles val="exact"/>
        </dgm:presLayoutVars>
      </dgm:prSet>
      <dgm:spPr/>
    </dgm:pt>
    <dgm:pt modelId="{F572BE6F-CA98-4F2A-B7A8-3B44B0E5EEA3}" type="pres">
      <dgm:prSet presAssocID="{7E667157-45E3-447E-84E1-C46752346543}" presName="compNode" presStyleCnt="0"/>
      <dgm:spPr/>
    </dgm:pt>
    <dgm:pt modelId="{9DC92C9C-E76F-430C-8F57-25078884A5D9}" type="pres">
      <dgm:prSet presAssocID="{7E667157-45E3-447E-84E1-C46752346543}" presName="bgRect" presStyleLbl="bgShp" presStyleIdx="0" presStyleCnt="3" custLinFactNeighborY="13533"/>
      <dgm:spPr/>
    </dgm:pt>
    <dgm:pt modelId="{7424048A-3F15-4F43-9C4A-C8CE3E391DDD}" type="pres">
      <dgm:prSet presAssocID="{7E667157-45E3-447E-84E1-C467523465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rgbClr val="FFFFCC"/>
          </a:solidFill>
        </a:ln>
      </dgm:spPr>
      <dgm:extLst>
        <a:ext uri="{E40237B7-FDA0-4F09-8148-C483321AD2D9}">
          <dgm14:cNvPr xmlns:dgm14="http://schemas.microsoft.com/office/drawing/2010/diagram" id="0" name="" descr="Mathematics"/>
        </a:ext>
      </dgm:extLst>
    </dgm:pt>
    <dgm:pt modelId="{335C3DF5-396B-4F0C-BA18-09F79C716F7D}" type="pres">
      <dgm:prSet presAssocID="{7E667157-45E3-447E-84E1-C46752346543}" presName="spaceRect" presStyleCnt="0"/>
      <dgm:spPr/>
    </dgm:pt>
    <dgm:pt modelId="{8A80A772-168E-4FC1-BCC6-8B55AD72A225}" type="pres">
      <dgm:prSet presAssocID="{7E667157-45E3-447E-84E1-C46752346543}" presName="parTx" presStyleLbl="revTx" presStyleIdx="0" presStyleCnt="3" custAng="0" custLinFactNeighborY="22018">
        <dgm:presLayoutVars>
          <dgm:chMax val="0"/>
          <dgm:chPref val="0"/>
        </dgm:presLayoutVars>
      </dgm:prSet>
      <dgm:spPr/>
    </dgm:pt>
    <dgm:pt modelId="{82B9DC03-D084-4146-ABC9-BD661C4F986A}" type="pres">
      <dgm:prSet presAssocID="{5BE5C043-AE20-4956-B1FB-D78A6D752078}" presName="sibTrans" presStyleCnt="0"/>
      <dgm:spPr/>
    </dgm:pt>
    <dgm:pt modelId="{FE146AE5-413F-4AFF-B8C8-4211C85AE117}" type="pres">
      <dgm:prSet presAssocID="{75A9ACB5-41E3-4BC9-92F2-B47420EA76A3}" presName="compNode" presStyleCnt="0"/>
      <dgm:spPr/>
    </dgm:pt>
    <dgm:pt modelId="{A0622978-DEE8-4DE0-91A0-9DDE6FB817F5}" type="pres">
      <dgm:prSet presAssocID="{75A9ACB5-41E3-4BC9-92F2-B47420EA76A3}" presName="bgRect" presStyleLbl="bgShp" presStyleIdx="1" presStyleCnt="3"/>
      <dgm:spPr/>
    </dgm:pt>
    <dgm:pt modelId="{1E351D6D-8820-42DC-A2D9-E399CD9C4BB0}" type="pres">
      <dgm:prSet presAssocID="{75A9ACB5-41E3-4BC9-92F2-B47420EA76A3}"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FFFFCC"/>
          </a:solidFill>
        </a:ln>
      </dgm:spPr>
    </dgm:pt>
    <dgm:pt modelId="{83B4F312-C783-431E-88D3-C830301723BF}" type="pres">
      <dgm:prSet presAssocID="{75A9ACB5-41E3-4BC9-92F2-B47420EA76A3}" presName="spaceRect" presStyleCnt="0"/>
      <dgm:spPr/>
    </dgm:pt>
    <dgm:pt modelId="{0E9E5BEB-BF78-45AD-9E5D-CCB7AF4D19FD}" type="pres">
      <dgm:prSet presAssocID="{75A9ACB5-41E3-4BC9-92F2-B47420EA76A3}" presName="parTx" presStyleLbl="revTx" presStyleIdx="1" presStyleCnt="3">
        <dgm:presLayoutVars>
          <dgm:chMax val="0"/>
          <dgm:chPref val="0"/>
        </dgm:presLayoutVars>
      </dgm:prSet>
      <dgm:spPr/>
    </dgm:pt>
    <dgm:pt modelId="{43F6D64B-AEBD-4A78-89F3-F379644CB2AA}" type="pres">
      <dgm:prSet presAssocID="{EFF2C311-0FD3-46B1-B9BC-235A0FD6E879}" presName="sibTrans" presStyleCnt="0"/>
      <dgm:spPr/>
    </dgm:pt>
    <dgm:pt modelId="{474E2F68-6888-429B-A0A8-EED497396D1A}" type="pres">
      <dgm:prSet presAssocID="{FBE71C8A-DB09-494C-A37B-356501AEB804}" presName="compNode" presStyleCnt="0"/>
      <dgm:spPr/>
    </dgm:pt>
    <dgm:pt modelId="{CCE2B946-FB0C-430F-9815-3FEC14C1E022}" type="pres">
      <dgm:prSet presAssocID="{FBE71C8A-DB09-494C-A37B-356501AEB804}" presName="bgRect" presStyleLbl="bgShp" presStyleIdx="2" presStyleCnt="3" custLinFactNeighborX="-673" custLinFactNeighborY="-12995"/>
      <dgm:spPr/>
    </dgm:pt>
    <dgm:pt modelId="{D6F693F1-6EC8-4D9B-9CDC-B36B42513D29}" type="pres">
      <dgm:prSet presAssocID="{FBE71C8A-DB09-494C-A37B-356501AEB804}"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rgbClr val="FFFFCC"/>
          </a:solidFill>
        </a:ln>
      </dgm:spPr>
      <dgm:extLst>
        <a:ext uri="{E40237B7-FDA0-4F09-8148-C483321AD2D9}">
          <dgm14:cNvPr xmlns:dgm14="http://schemas.microsoft.com/office/drawing/2010/diagram" id="0" name="" descr="Stopwatch"/>
        </a:ext>
      </dgm:extLst>
    </dgm:pt>
    <dgm:pt modelId="{4ABC5D57-D691-415B-96F5-CB0A030E9B84}" type="pres">
      <dgm:prSet presAssocID="{FBE71C8A-DB09-494C-A37B-356501AEB804}" presName="spaceRect" presStyleCnt="0"/>
      <dgm:spPr/>
    </dgm:pt>
    <dgm:pt modelId="{4EC70D17-754A-4056-9BE5-4CBA03445587}" type="pres">
      <dgm:prSet presAssocID="{FBE71C8A-DB09-494C-A37B-356501AEB804}" presName="parTx" presStyleLbl="revTx" presStyleIdx="2" presStyleCnt="3">
        <dgm:presLayoutVars>
          <dgm:chMax val="0"/>
          <dgm:chPref val="0"/>
        </dgm:presLayoutVars>
      </dgm:prSet>
      <dgm:spPr/>
    </dgm:pt>
  </dgm:ptLst>
  <dgm:cxnLst>
    <dgm:cxn modelId="{5DC7B305-755D-46B7-8602-B6BEA0AB124A}" srcId="{54EB0E68-219F-47F6-AD15-5476D74ADB9A}" destId="{75A9ACB5-41E3-4BC9-92F2-B47420EA76A3}" srcOrd="1" destOrd="0" parTransId="{088A8F9A-8662-4ADB-BEF5-7A1F476588ED}" sibTransId="{EFF2C311-0FD3-46B1-B9BC-235A0FD6E879}"/>
    <dgm:cxn modelId="{F9BF1B0F-C5E2-4B69-BDCA-BB3CCCD4E1E8}" type="presOf" srcId="{FBE71C8A-DB09-494C-A37B-356501AEB804}" destId="{4EC70D17-754A-4056-9BE5-4CBA03445587}" srcOrd="0" destOrd="0" presId="urn:microsoft.com/office/officeart/2018/2/layout/IconVerticalSolidList"/>
    <dgm:cxn modelId="{3B4E4339-00EE-43CC-A55E-DBBF2FBADF61}" type="presOf" srcId="{75A9ACB5-41E3-4BC9-92F2-B47420EA76A3}" destId="{0E9E5BEB-BF78-45AD-9E5D-CCB7AF4D19FD}" srcOrd="0" destOrd="0" presId="urn:microsoft.com/office/officeart/2018/2/layout/IconVerticalSolidList"/>
    <dgm:cxn modelId="{2CF36478-FFB1-4559-87DB-4337E1432D7A}" srcId="{54EB0E68-219F-47F6-AD15-5476D74ADB9A}" destId="{7E667157-45E3-447E-84E1-C46752346543}" srcOrd="0" destOrd="0" parTransId="{5458DFCF-73DA-4B75-B01A-8F08BE6DEA4A}" sibTransId="{5BE5C043-AE20-4956-B1FB-D78A6D752078}"/>
    <dgm:cxn modelId="{5D4E617B-C2C6-4808-8138-D0E77619CA4B}" type="presOf" srcId="{54EB0E68-219F-47F6-AD15-5476D74ADB9A}" destId="{5135230F-AFEB-478F-8AD0-7660B00EC756}" srcOrd="0" destOrd="0" presId="urn:microsoft.com/office/officeart/2018/2/layout/IconVerticalSolidList"/>
    <dgm:cxn modelId="{F516C87D-28C0-45AB-B108-EECB232C4E82}" srcId="{54EB0E68-219F-47F6-AD15-5476D74ADB9A}" destId="{FBE71C8A-DB09-494C-A37B-356501AEB804}" srcOrd="2" destOrd="0" parTransId="{58A0B7BF-E609-4B49-B387-10C5328D264E}" sibTransId="{5F4C8B4B-49C6-422D-9732-8DED5CC7D444}"/>
    <dgm:cxn modelId="{C9AC5FB5-D12A-431B-A124-D64C202B35A8}" type="presOf" srcId="{7E667157-45E3-447E-84E1-C46752346543}" destId="{8A80A772-168E-4FC1-BCC6-8B55AD72A225}" srcOrd="0" destOrd="0" presId="urn:microsoft.com/office/officeart/2018/2/layout/IconVerticalSolidList"/>
    <dgm:cxn modelId="{2FADBD80-1E7B-4BA5-8D1A-581F69C16D9D}" type="presParOf" srcId="{5135230F-AFEB-478F-8AD0-7660B00EC756}" destId="{F572BE6F-CA98-4F2A-B7A8-3B44B0E5EEA3}" srcOrd="0" destOrd="0" presId="urn:microsoft.com/office/officeart/2018/2/layout/IconVerticalSolidList"/>
    <dgm:cxn modelId="{2D67CCE8-AEEF-44C3-8551-97647B7EC85D}" type="presParOf" srcId="{F572BE6F-CA98-4F2A-B7A8-3B44B0E5EEA3}" destId="{9DC92C9C-E76F-430C-8F57-25078884A5D9}" srcOrd="0" destOrd="0" presId="urn:microsoft.com/office/officeart/2018/2/layout/IconVerticalSolidList"/>
    <dgm:cxn modelId="{A7D35E04-6B73-4952-8B5E-52495AC95F60}" type="presParOf" srcId="{F572BE6F-CA98-4F2A-B7A8-3B44B0E5EEA3}" destId="{7424048A-3F15-4F43-9C4A-C8CE3E391DDD}" srcOrd="1" destOrd="0" presId="urn:microsoft.com/office/officeart/2018/2/layout/IconVerticalSolidList"/>
    <dgm:cxn modelId="{E3A09634-2806-40CE-9CAB-494F04219357}" type="presParOf" srcId="{F572BE6F-CA98-4F2A-B7A8-3B44B0E5EEA3}" destId="{335C3DF5-396B-4F0C-BA18-09F79C716F7D}" srcOrd="2" destOrd="0" presId="urn:microsoft.com/office/officeart/2018/2/layout/IconVerticalSolidList"/>
    <dgm:cxn modelId="{4A7D56CB-AF3F-495A-BBEC-58B54E173FA3}" type="presParOf" srcId="{F572BE6F-CA98-4F2A-B7A8-3B44B0E5EEA3}" destId="{8A80A772-168E-4FC1-BCC6-8B55AD72A225}" srcOrd="3" destOrd="0" presId="urn:microsoft.com/office/officeart/2018/2/layout/IconVerticalSolidList"/>
    <dgm:cxn modelId="{16E609EF-1D2A-4826-9544-A05FC351BCBC}" type="presParOf" srcId="{5135230F-AFEB-478F-8AD0-7660B00EC756}" destId="{82B9DC03-D084-4146-ABC9-BD661C4F986A}" srcOrd="1" destOrd="0" presId="urn:microsoft.com/office/officeart/2018/2/layout/IconVerticalSolidList"/>
    <dgm:cxn modelId="{76C190C9-E1B3-4D3C-A71D-B3B1B392E32C}" type="presParOf" srcId="{5135230F-AFEB-478F-8AD0-7660B00EC756}" destId="{FE146AE5-413F-4AFF-B8C8-4211C85AE117}" srcOrd="2" destOrd="0" presId="urn:microsoft.com/office/officeart/2018/2/layout/IconVerticalSolidList"/>
    <dgm:cxn modelId="{9BF8355F-C71F-4929-8633-9E0F41129828}" type="presParOf" srcId="{FE146AE5-413F-4AFF-B8C8-4211C85AE117}" destId="{A0622978-DEE8-4DE0-91A0-9DDE6FB817F5}" srcOrd="0" destOrd="0" presId="urn:microsoft.com/office/officeart/2018/2/layout/IconVerticalSolidList"/>
    <dgm:cxn modelId="{22318B09-9046-493A-9EE4-8D498FE07900}" type="presParOf" srcId="{FE146AE5-413F-4AFF-B8C8-4211C85AE117}" destId="{1E351D6D-8820-42DC-A2D9-E399CD9C4BB0}" srcOrd="1" destOrd="0" presId="urn:microsoft.com/office/officeart/2018/2/layout/IconVerticalSolidList"/>
    <dgm:cxn modelId="{9BF9848F-4893-4B91-B822-B1508ED95E11}" type="presParOf" srcId="{FE146AE5-413F-4AFF-B8C8-4211C85AE117}" destId="{83B4F312-C783-431E-88D3-C830301723BF}" srcOrd="2" destOrd="0" presId="urn:microsoft.com/office/officeart/2018/2/layout/IconVerticalSolidList"/>
    <dgm:cxn modelId="{994AFE25-12D5-42D9-B06E-795C0117C6E2}" type="presParOf" srcId="{FE146AE5-413F-4AFF-B8C8-4211C85AE117}" destId="{0E9E5BEB-BF78-45AD-9E5D-CCB7AF4D19FD}" srcOrd="3" destOrd="0" presId="urn:microsoft.com/office/officeart/2018/2/layout/IconVerticalSolidList"/>
    <dgm:cxn modelId="{827884DE-C31A-417A-9228-EF740B7195D9}" type="presParOf" srcId="{5135230F-AFEB-478F-8AD0-7660B00EC756}" destId="{43F6D64B-AEBD-4A78-89F3-F379644CB2AA}" srcOrd="3" destOrd="0" presId="urn:microsoft.com/office/officeart/2018/2/layout/IconVerticalSolidList"/>
    <dgm:cxn modelId="{E04430A6-D10F-48EE-86BF-606C63DB098A}" type="presParOf" srcId="{5135230F-AFEB-478F-8AD0-7660B00EC756}" destId="{474E2F68-6888-429B-A0A8-EED497396D1A}" srcOrd="4" destOrd="0" presId="urn:microsoft.com/office/officeart/2018/2/layout/IconVerticalSolidList"/>
    <dgm:cxn modelId="{931B9A2D-9D7B-4066-A920-5E5CD481D800}" type="presParOf" srcId="{474E2F68-6888-429B-A0A8-EED497396D1A}" destId="{CCE2B946-FB0C-430F-9815-3FEC14C1E022}" srcOrd="0" destOrd="0" presId="urn:microsoft.com/office/officeart/2018/2/layout/IconVerticalSolidList"/>
    <dgm:cxn modelId="{26245C4A-9A4F-41E4-A83E-C6CF408F4E65}" type="presParOf" srcId="{474E2F68-6888-429B-A0A8-EED497396D1A}" destId="{D6F693F1-6EC8-4D9B-9CDC-B36B42513D29}" srcOrd="1" destOrd="0" presId="urn:microsoft.com/office/officeart/2018/2/layout/IconVerticalSolidList"/>
    <dgm:cxn modelId="{93BE681B-1A8C-48D2-90A2-C0FAAF28DC6B}" type="presParOf" srcId="{474E2F68-6888-429B-A0A8-EED497396D1A}" destId="{4ABC5D57-D691-415B-96F5-CB0A030E9B84}" srcOrd="2" destOrd="0" presId="urn:microsoft.com/office/officeart/2018/2/layout/IconVerticalSolidList"/>
    <dgm:cxn modelId="{2EE1762B-6272-4372-A6E3-1F9901F49B30}" type="presParOf" srcId="{474E2F68-6888-429B-A0A8-EED497396D1A}" destId="{4EC70D17-754A-4056-9BE5-4CBA034455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EB0E68-219F-47F6-AD15-5476D74ADB9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E667157-45E3-447E-84E1-C46752346543}">
      <dgm:prSet custT="1"/>
      <dgm:spPr/>
      <dgm:t>
        <a:bodyPr/>
        <a:lstStyle/>
        <a:p>
          <a:pPr>
            <a:lnSpc>
              <a:spcPct val="100000"/>
            </a:lnSpc>
          </a:pPr>
          <a:r>
            <a:rPr lang="en-US" sz="1600" dirty="0"/>
            <a:t>Partial Days should be reported to the nearest hundredth place (2 decimal places). </a:t>
          </a:r>
        </a:p>
      </dgm:t>
    </dgm:pt>
    <dgm:pt modelId="{5458DFCF-73DA-4B75-B01A-8F08BE6DEA4A}" type="parTrans" cxnId="{2CF36478-FFB1-4559-87DB-4337E1432D7A}">
      <dgm:prSet/>
      <dgm:spPr/>
      <dgm:t>
        <a:bodyPr/>
        <a:lstStyle/>
        <a:p>
          <a:endParaRPr lang="en-US"/>
        </a:p>
      </dgm:t>
    </dgm:pt>
    <dgm:pt modelId="{5BE5C043-AE20-4956-B1FB-D78A6D752078}" type="sibTrans" cxnId="{2CF36478-FFB1-4559-87DB-4337E1432D7A}">
      <dgm:prSet/>
      <dgm:spPr/>
      <dgm:t>
        <a:bodyPr/>
        <a:lstStyle/>
        <a:p>
          <a:endParaRPr lang="en-US"/>
        </a:p>
      </dgm:t>
    </dgm:pt>
    <dgm:pt modelId="{75A9ACB5-41E3-4BC9-92F2-B47420EA76A3}">
      <dgm:prSet custT="1"/>
      <dgm:spPr/>
      <dgm:t>
        <a:bodyPr/>
        <a:lstStyle/>
        <a:p>
          <a:pPr>
            <a:lnSpc>
              <a:spcPct val="100000"/>
            </a:lnSpc>
          </a:pPr>
          <a:r>
            <a:rPr lang="en-US" sz="1600" dirty="0"/>
            <a:t>Example 1, use 0.5 for a half day, 0.17 to represent 1 hour in a 6-hour day, 0.17 to represent 1 period in a 6-period day, etc.  </a:t>
          </a:r>
        </a:p>
      </dgm:t>
    </dgm:pt>
    <dgm:pt modelId="{088A8F9A-8662-4ADB-BEF5-7A1F476588ED}" type="parTrans" cxnId="{5DC7B305-755D-46B7-8602-B6BEA0AB124A}">
      <dgm:prSet/>
      <dgm:spPr/>
      <dgm:t>
        <a:bodyPr/>
        <a:lstStyle/>
        <a:p>
          <a:endParaRPr lang="en-US"/>
        </a:p>
      </dgm:t>
    </dgm:pt>
    <dgm:pt modelId="{EFF2C311-0FD3-46B1-B9BC-235A0FD6E879}" type="sibTrans" cxnId="{5DC7B305-755D-46B7-8602-B6BEA0AB124A}">
      <dgm:prSet/>
      <dgm:spPr/>
      <dgm:t>
        <a:bodyPr/>
        <a:lstStyle/>
        <a:p>
          <a:endParaRPr lang="en-US"/>
        </a:p>
      </dgm:t>
    </dgm:pt>
    <dgm:pt modelId="{FBE71C8A-DB09-494C-A37B-356501AEB804}">
      <dgm:prSet custT="1"/>
      <dgm:spPr/>
      <dgm:t>
        <a:bodyPr/>
        <a:lstStyle/>
        <a:p>
          <a:pPr>
            <a:lnSpc>
              <a:spcPct val="100000"/>
            </a:lnSpc>
          </a:pPr>
          <a:r>
            <a:rPr lang="en-US" sz="1600" dirty="0"/>
            <a:t>Example 2, use 0.25 to represent 1 hour in a 4-hour day or 0.25 to represent 1 period in a 4-hour day and use 0.5 for a half day, etc. </a:t>
          </a:r>
        </a:p>
      </dgm:t>
    </dgm:pt>
    <dgm:pt modelId="{58A0B7BF-E609-4B49-B387-10C5328D264E}" type="parTrans" cxnId="{F516C87D-28C0-45AB-B108-EECB232C4E82}">
      <dgm:prSet/>
      <dgm:spPr/>
      <dgm:t>
        <a:bodyPr/>
        <a:lstStyle/>
        <a:p>
          <a:endParaRPr lang="en-US"/>
        </a:p>
      </dgm:t>
    </dgm:pt>
    <dgm:pt modelId="{5F4C8B4B-49C6-422D-9732-8DED5CC7D444}" type="sibTrans" cxnId="{F516C87D-28C0-45AB-B108-EECB232C4E82}">
      <dgm:prSet/>
      <dgm:spPr/>
      <dgm:t>
        <a:bodyPr/>
        <a:lstStyle/>
        <a:p>
          <a:endParaRPr lang="en-US"/>
        </a:p>
      </dgm:t>
    </dgm:pt>
    <dgm:pt modelId="{5135230F-AFEB-478F-8AD0-7660B00EC756}" type="pres">
      <dgm:prSet presAssocID="{54EB0E68-219F-47F6-AD15-5476D74ADB9A}" presName="root" presStyleCnt="0">
        <dgm:presLayoutVars>
          <dgm:dir/>
          <dgm:resizeHandles val="exact"/>
        </dgm:presLayoutVars>
      </dgm:prSet>
      <dgm:spPr/>
    </dgm:pt>
    <dgm:pt modelId="{F572BE6F-CA98-4F2A-B7A8-3B44B0E5EEA3}" type="pres">
      <dgm:prSet presAssocID="{7E667157-45E3-447E-84E1-C46752346543}" presName="compNode" presStyleCnt="0"/>
      <dgm:spPr/>
    </dgm:pt>
    <dgm:pt modelId="{9DC92C9C-E76F-430C-8F57-25078884A5D9}" type="pres">
      <dgm:prSet presAssocID="{7E667157-45E3-447E-84E1-C46752346543}" presName="bgRect" presStyleLbl="bgShp" presStyleIdx="0" presStyleCnt="3" custLinFactNeighborY="-2163"/>
      <dgm:spPr/>
    </dgm:pt>
    <dgm:pt modelId="{7424048A-3F15-4F43-9C4A-C8CE3E391DDD}" type="pres">
      <dgm:prSet presAssocID="{7E667157-45E3-447E-84E1-C467523465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rgbClr val="FFFFCC"/>
          </a:solidFill>
        </a:ln>
      </dgm:spPr>
      <dgm:extLst>
        <a:ext uri="{E40237B7-FDA0-4F09-8148-C483321AD2D9}">
          <dgm14:cNvPr xmlns:dgm14="http://schemas.microsoft.com/office/drawing/2010/diagram" id="0" name="" descr="Mathematics"/>
        </a:ext>
      </dgm:extLst>
    </dgm:pt>
    <dgm:pt modelId="{335C3DF5-396B-4F0C-BA18-09F79C716F7D}" type="pres">
      <dgm:prSet presAssocID="{7E667157-45E3-447E-84E1-C46752346543}" presName="spaceRect" presStyleCnt="0"/>
      <dgm:spPr/>
    </dgm:pt>
    <dgm:pt modelId="{8A80A772-168E-4FC1-BCC6-8B55AD72A225}" type="pres">
      <dgm:prSet presAssocID="{7E667157-45E3-447E-84E1-C46752346543}" presName="parTx" presStyleLbl="revTx" presStyleIdx="0" presStyleCnt="3" custAng="0" custLinFactNeighborY="-2160">
        <dgm:presLayoutVars>
          <dgm:chMax val="0"/>
          <dgm:chPref val="0"/>
        </dgm:presLayoutVars>
      </dgm:prSet>
      <dgm:spPr/>
    </dgm:pt>
    <dgm:pt modelId="{82B9DC03-D084-4146-ABC9-BD661C4F986A}" type="pres">
      <dgm:prSet presAssocID="{5BE5C043-AE20-4956-B1FB-D78A6D752078}" presName="sibTrans" presStyleCnt="0"/>
      <dgm:spPr/>
    </dgm:pt>
    <dgm:pt modelId="{FE146AE5-413F-4AFF-B8C8-4211C85AE117}" type="pres">
      <dgm:prSet presAssocID="{75A9ACB5-41E3-4BC9-92F2-B47420EA76A3}" presName="compNode" presStyleCnt="0"/>
      <dgm:spPr/>
    </dgm:pt>
    <dgm:pt modelId="{A0622978-DEE8-4DE0-91A0-9DDE6FB817F5}" type="pres">
      <dgm:prSet presAssocID="{75A9ACB5-41E3-4BC9-92F2-B47420EA76A3}" presName="bgRect" presStyleLbl="bgShp" presStyleIdx="1" presStyleCnt="3" custLinFactNeighborX="-5248" custLinFactNeighborY="398"/>
      <dgm:spPr/>
    </dgm:pt>
    <dgm:pt modelId="{1E351D6D-8820-42DC-A2D9-E399CD9C4BB0}" type="pres">
      <dgm:prSet presAssocID="{75A9ACB5-41E3-4BC9-92F2-B47420EA76A3}"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FFFFCC"/>
          </a:solidFill>
        </a:ln>
      </dgm:spPr>
    </dgm:pt>
    <dgm:pt modelId="{83B4F312-C783-431E-88D3-C830301723BF}" type="pres">
      <dgm:prSet presAssocID="{75A9ACB5-41E3-4BC9-92F2-B47420EA76A3}" presName="spaceRect" presStyleCnt="0"/>
      <dgm:spPr/>
    </dgm:pt>
    <dgm:pt modelId="{0E9E5BEB-BF78-45AD-9E5D-CCB7AF4D19FD}" type="pres">
      <dgm:prSet presAssocID="{75A9ACB5-41E3-4BC9-92F2-B47420EA76A3}" presName="parTx" presStyleLbl="revTx" presStyleIdx="1" presStyleCnt="3">
        <dgm:presLayoutVars>
          <dgm:chMax val="0"/>
          <dgm:chPref val="0"/>
        </dgm:presLayoutVars>
      </dgm:prSet>
      <dgm:spPr/>
    </dgm:pt>
    <dgm:pt modelId="{43F6D64B-AEBD-4A78-89F3-F379644CB2AA}" type="pres">
      <dgm:prSet presAssocID="{EFF2C311-0FD3-46B1-B9BC-235A0FD6E879}" presName="sibTrans" presStyleCnt="0"/>
      <dgm:spPr/>
    </dgm:pt>
    <dgm:pt modelId="{474E2F68-6888-429B-A0A8-EED497396D1A}" type="pres">
      <dgm:prSet presAssocID="{FBE71C8A-DB09-494C-A37B-356501AEB804}" presName="compNode" presStyleCnt="0"/>
      <dgm:spPr/>
    </dgm:pt>
    <dgm:pt modelId="{CCE2B946-FB0C-430F-9815-3FEC14C1E022}" type="pres">
      <dgm:prSet presAssocID="{FBE71C8A-DB09-494C-A37B-356501AEB804}" presName="bgRect" presStyleLbl="bgShp" presStyleIdx="2" presStyleCnt="3"/>
      <dgm:spPr/>
    </dgm:pt>
    <dgm:pt modelId="{D6F693F1-6EC8-4D9B-9CDC-B36B42513D29}" type="pres">
      <dgm:prSet presAssocID="{FBE71C8A-DB09-494C-A37B-356501AEB804}"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rgbClr val="FFFFCC"/>
          </a:solidFill>
        </a:ln>
      </dgm:spPr>
      <dgm:extLst>
        <a:ext uri="{E40237B7-FDA0-4F09-8148-C483321AD2D9}">
          <dgm14:cNvPr xmlns:dgm14="http://schemas.microsoft.com/office/drawing/2010/diagram" id="0" name="" descr="Stopwatch"/>
        </a:ext>
      </dgm:extLst>
    </dgm:pt>
    <dgm:pt modelId="{4ABC5D57-D691-415B-96F5-CB0A030E9B84}" type="pres">
      <dgm:prSet presAssocID="{FBE71C8A-DB09-494C-A37B-356501AEB804}" presName="spaceRect" presStyleCnt="0"/>
      <dgm:spPr/>
    </dgm:pt>
    <dgm:pt modelId="{4EC70D17-754A-4056-9BE5-4CBA03445587}" type="pres">
      <dgm:prSet presAssocID="{FBE71C8A-DB09-494C-A37B-356501AEB804}" presName="parTx" presStyleLbl="revTx" presStyleIdx="2" presStyleCnt="3">
        <dgm:presLayoutVars>
          <dgm:chMax val="0"/>
          <dgm:chPref val="0"/>
        </dgm:presLayoutVars>
      </dgm:prSet>
      <dgm:spPr/>
    </dgm:pt>
  </dgm:ptLst>
  <dgm:cxnLst>
    <dgm:cxn modelId="{5DC7B305-755D-46B7-8602-B6BEA0AB124A}" srcId="{54EB0E68-219F-47F6-AD15-5476D74ADB9A}" destId="{75A9ACB5-41E3-4BC9-92F2-B47420EA76A3}" srcOrd="1" destOrd="0" parTransId="{088A8F9A-8662-4ADB-BEF5-7A1F476588ED}" sibTransId="{EFF2C311-0FD3-46B1-B9BC-235A0FD6E879}"/>
    <dgm:cxn modelId="{F9BF1B0F-C5E2-4B69-BDCA-BB3CCCD4E1E8}" type="presOf" srcId="{FBE71C8A-DB09-494C-A37B-356501AEB804}" destId="{4EC70D17-754A-4056-9BE5-4CBA03445587}" srcOrd="0" destOrd="0" presId="urn:microsoft.com/office/officeart/2018/2/layout/IconVerticalSolidList"/>
    <dgm:cxn modelId="{3B4E4339-00EE-43CC-A55E-DBBF2FBADF61}" type="presOf" srcId="{75A9ACB5-41E3-4BC9-92F2-B47420EA76A3}" destId="{0E9E5BEB-BF78-45AD-9E5D-CCB7AF4D19FD}" srcOrd="0" destOrd="0" presId="urn:microsoft.com/office/officeart/2018/2/layout/IconVerticalSolidList"/>
    <dgm:cxn modelId="{2CF36478-FFB1-4559-87DB-4337E1432D7A}" srcId="{54EB0E68-219F-47F6-AD15-5476D74ADB9A}" destId="{7E667157-45E3-447E-84E1-C46752346543}" srcOrd="0" destOrd="0" parTransId="{5458DFCF-73DA-4B75-B01A-8F08BE6DEA4A}" sibTransId="{5BE5C043-AE20-4956-B1FB-D78A6D752078}"/>
    <dgm:cxn modelId="{5D4E617B-C2C6-4808-8138-D0E77619CA4B}" type="presOf" srcId="{54EB0E68-219F-47F6-AD15-5476D74ADB9A}" destId="{5135230F-AFEB-478F-8AD0-7660B00EC756}" srcOrd="0" destOrd="0" presId="urn:microsoft.com/office/officeart/2018/2/layout/IconVerticalSolidList"/>
    <dgm:cxn modelId="{F516C87D-28C0-45AB-B108-EECB232C4E82}" srcId="{54EB0E68-219F-47F6-AD15-5476D74ADB9A}" destId="{FBE71C8A-DB09-494C-A37B-356501AEB804}" srcOrd="2" destOrd="0" parTransId="{58A0B7BF-E609-4B49-B387-10C5328D264E}" sibTransId="{5F4C8B4B-49C6-422D-9732-8DED5CC7D444}"/>
    <dgm:cxn modelId="{C9AC5FB5-D12A-431B-A124-D64C202B35A8}" type="presOf" srcId="{7E667157-45E3-447E-84E1-C46752346543}" destId="{8A80A772-168E-4FC1-BCC6-8B55AD72A225}" srcOrd="0" destOrd="0" presId="urn:microsoft.com/office/officeart/2018/2/layout/IconVerticalSolidList"/>
    <dgm:cxn modelId="{2FADBD80-1E7B-4BA5-8D1A-581F69C16D9D}" type="presParOf" srcId="{5135230F-AFEB-478F-8AD0-7660B00EC756}" destId="{F572BE6F-CA98-4F2A-B7A8-3B44B0E5EEA3}" srcOrd="0" destOrd="0" presId="urn:microsoft.com/office/officeart/2018/2/layout/IconVerticalSolidList"/>
    <dgm:cxn modelId="{2D67CCE8-AEEF-44C3-8551-97647B7EC85D}" type="presParOf" srcId="{F572BE6F-CA98-4F2A-B7A8-3B44B0E5EEA3}" destId="{9DC92C9C-E76F-430C-8F57-25078884A5D9}" srcOrd="0" destOrd="0" presId="urn:microsoft.com/office/officeart/2018/2/layout/IconVerticalSolidList"/>
    <dgm:cxn modelId="{A7D35E04-6B73-4952-8B5E-52495AC95F60}" type="presParOf" srcId="{F572BE6F-CA98-4F2A-B7A8-3B44B0E5EEA3}" destId="{7424048A-3F15-4F43-9C4A-C8CE3E391DDD}" srcOrd="1" destOrd="0" presId="urn:microsoft.com/office/officeart/2018/2/layout/IconVerticalSolidList"/>
    <dgm:cxn modelId="{E3A09634-2806-40CE-9CAB-494F04219357}" type="presParOf" srcId="{F572BE6F-CA98-4F2A-B7A8-3B44B0E5EEA3}" destId="{335C3DF5-396B-4F0C-BA18-09F79C716F7D}" srcOrd="2" destOrd="0" presId="urn:microsoft.com/office/officeart/2018/2/layout/IconVerticalSolidList"/>
    <dgm:cxn modelId="{4A7D56CB-AF3F-495A-BBEC-58B54E173FA3}" type="presParOf" srcId="{F572BE6F-CA98-4F2A-B7A8-3B44B0E5EEA3}" destId="{8A80A772-168E-4FC1-BCC6-8B55AD72A225}" srcOrd="3" destOrd="0" presId="urn:microsoft.com/office/officeart/2018/2/layout/IconVerticalSolidList"/>
    <dgm:cxn modelId="{16E609EF-1D2A-4826-9544-A05FC351BCBC}" type="presParOf" srcId="{5135230F-AFEB-478F-8AD0-7660B00EC756}" destId="{82B9DC03-D084-4146-ABC9-BD661C4F986A}" srcOrd="1" destOrd="0" presId="urn:microsoft.com/office/officeart/2018/2/layout/IconVerticalSolidList"/>
    <dgm:cxn modelId="{76C190C9-E1B3-4D3C-A71D-B3B1B392E32C}" type="presParOf" srcId="{5135230F-AFEB-478F-8AD0-7660B00EC756}" destId="{FE146AE5-413F-4AFF-B8C8-4211C85AE117}" srcOrd="2" destOrd="0" presId="urn:microsoft.com/office/officeart/2018/2/layout/IconVerticalSolidList"/>
    <dgm:cxn modelId="{9BF8355F-C71F-4929-8633-9E0F41129828}" type="presParOf" srcId="{FE146AE5-413F-4AFF-B8C8-4211C85AE117}" destId="{A0622978-DEE8-4DE0-91A0-9DDE6FB817F5}" srcOrd="0" destOrd="0" presId="urn:microsoft.com/office/officeart/2018/2/layout/IconVerticalSolidList"/>
    <dgm:cxn modelId="{22318B09-9046-493A-9EE4-8D498FE07900}" type="presParOf" srcId="{FE146AE5-413F-4AFF-B8C8-4211C85AE117}" destId="{1E351D6D-8820-42DC-A2D9-E399CD9C4BB0}" srcOrd="1" destOrd="0" presId="urn:microsoft.com/office/officeart/2018/2/layout/IconVerticalSolidList"/>
    <dgm:cxn modelId="{9BF9848F-4893-4B91-B822-B1508ED95E11}" type="presParOf" srcId="{FE146AE5-413F-4AFF-B8C8-4211C85AE117}" destId="{83B4F312-C783-431E-88D3-C830301723BF}" srcOrd="2" destOrd="0" presId="urn:microsoft.com/office/officeart/2018/2/layout/IconVerticalSolidList"/>
    <dgm:cxn modelId="{994AFE25-12D5-42D9-B06E-795C0117C6E2}" type="presParOf" srcId="{FE146AE5-413F-4AFF-B8C8-4211C85AE117}" destId="{0E9E5BEB-BF78-45AD-9E5D-CCB7AF4D19FD}" srcOrd="3" destOrd="0" presId="urn:microsoft.com/office/officeart/2018/2/layout/IconVerticalSolidList"/>
    <dgm:cxn modelId="{827884DE-C31A-417A-9228-EF740B7195D9}" type="presParOf" srcId="{5135230F-AFEB-478F-8AD0-7660B00EC756}" destId="{43F6D64B-AEBD-4A78-89F3-F379644CB2AA}" srcOrd="3" destOrd="0" presId="urn:microsoft.com/office/officeart/2018/2/layout/IconVerticalSolidList"/>
    <dgm:cxn modelId="{E04430A6-D10F-48EE-86BF-606C63DB098A}" type="presParOf" srcId="{5135230F-AFEB-478F-8AD0-7660B00EC756}" destId="{474E2F68-6888-429B-A0A8-EED497396D1A}" srcOrd="4" destOrd="0" presId="urn:microsoft.com/office/officeart/2018/2/layout/IconVerticalSolidList"/>
    <dgm:cxn modelId="{931B9A2D-9D7B-4066-A920-5E5CD481D800}" type="presParOf" srcId="{474E2F68-6888-429B-A0A8-EED497396D1A}" destId="{CCE2B946-FB0C-430F-9815-3FEC14C1E022}" srcOrd="0" destOrd="0" presId="urn:microsoft.com/office/officeart/2018/2/layout/IconVerticalSolidList"/>
    <dgm:cxn modelId="{26245C4A-9A4F-41E4-A83E-C6CF408F4E65}" type="presParOf" srcId="{474E2F68-6888-429B-A0A8-EED497396D1A}" destId="{D6F693F1-6EC8-4D9B-9CDC-B36B42513D29}" srcOrd="1" destOrd="0" presId="urn:microsoft.com/office/officeart/2018/2/layout/IconVerticalSolidList"/>
    <dgm:cxn modelId="{93BE681B-1A8C-48D2-90A2-C0FAAF28DC6B}" type="presParOf" srcId="{474E2F68-6888-429B-A0A8-EED497396D1A}" destId="{4ABC5D57-D691-415B-96F5-CB0A030E9B84}" srcOrd="2" destOrd="0" presId="urn:microsoft.com/office/officeart/2018/2/layout/IconVerticalSolidList"/>
    <dgm:cxn modelId="{2EE1762B-6272-4372-A6E3-1F9901F49B30}" type="presParOf" srcId="{474E2F68-6888-429B-A0A8-EED497396D1A}" destId="{4EC70D17-754A-4056-9BE5-4CBA034455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DB5231-D15D-4658-B9D5-E46933D925D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F5F79A71-B7A1-4404-8B92-678806697BE7}">
      <dgm:prSet/>
      <dgm:spPr/>
      <dgm:t>
        <a:bodyPr/>
        <a:lstStyle/>
        <a:p>
          <a:r>
            <a:rPr lang="en-US" dirty="0"/>
            <a:t>Contact your local SSWS Account or back-up Account Manager if you need assistance with the following:</a:t>
          </a:r>
        </a:p>
      </dgm:t>
    </dgm:pt>
    <dgm:pt modelId="{BFBDC68D-2FA6-4F45-A1A7-6B25913A41F5}" type="parTrans" cxnId="{567C3706-533E-4E31-9E31-BCCE5B4A83C2}">
      <dgm:prSet/>
      <dgm:spPr/>
      <dgm:t>
        <a:bodyPr/>
        <a:lstStyle/>
        <a:p>
          <a:endParaRPr lang="en-US"/>
        </a:p>
      </dgm:t>
    </dgm:pt>
    <dgm:pt modelId="{16D5761A-91DB-4A89-A120-BDD6D480973B}" type="sibTrans" cxnId="{567C3706-533E-4E31-9E31-BCCE5B4A83C2}">
      <dgm:prSet/>
      <dgm:spPr/>
      <dgm:t>
        <a:bodyPr/>
        <a:lstStyle/>
        <a:p>
          <a:endParaRPr lang="en-US"/>
        </a:p>
      </dgm:t>
    </dgm:pt>
    <dgm:pt modelId="{0E65805B-D0F0-45B7-B812-B89D70F1A9B5}">
      <dgm:prSet/>
      <dgm:spPr/>
      <dgm:t>
        <a:bodyPr/>
        <a:lstStyle/>
        <a:p>
          <a:r>
            <a:rPr lang="en-US" dirty="0"/>
            <a:t>Assigning the SBAR application contact in ERA</a:t>
          </a:r>
        </a:p>
      </dgm:t>
    </dgm:pt>
    <dgm:pt modelId="{986A2113-B894-4B2C-9C02-3E1082953CE1}" type="parTrans" cxnId="{44AEE254-5CFB-4D15-9EFF-4B03DD10FFFA}">
      <dgm:prSet/>
      <dgm:spPr/>
      <dgm:t>
        <a:bodyPr/>
        <a:lstStyle/>
        <a:p>
          <a:endParaRPr lang="en-US"/>
        </a:p>
      </dgm:t>
    </dgm:pt>
    <dgm:pt modelId="{4EC7342A-0898-4006-92E2-5725873B3418}" type="sibTrans" cxnId="{44AEE254-5CFB-4D15-9EFF-4B03DD10FFFA}">
      <dgm:prSet/>
      <dgm:spPr/>
      <dgm:t>
        <a:bodyPr/>
        <a:lstStyle/>
        <a:p>
          <a:endParaRPr lang="en-US"/>
        </a:p>
      </dgm:t>
    </dgm:pt>
    <dgm:pt modelId="{B8680678-D671-42EC-97D2-B9C85499B54B}">
      <dgm:prSet/>
      <dgm:spPr/>
      <dgm:t>
        <a:bodyPr/>
        <a:lstStyle/>
        <a:p>
          <a:r>
            <a:rPr lang="en-US" dirty="0"/>
            <a:t>This is critical for VDOE to contact the correct person with important updates regarding SBAR</a:t>
          </a:r>
        </a:p>
      </dgm:t>
    </dgm:pt>
    <dgm:pt modelId="{F3E3B18B-217A-4E78-93AF-1A594D761A67}" type="parTrans" cxnId="{2D5E434E-D87B-4B91-84EF-2BE7BB4C7229}">
      <dgm:prSet/>
      <dgm:spPr/>
      <dgm:t>
        <a:bodyPr/>
        <a:lstStyle/>
        <a:p>
          <a:endParaRPr lang="en-US"/>
        </a:p>
      </dgm:t>
    </dgm:pt>
    <dgm:pt modelId="{43330EE3-5135-4190-AE75-B365E54852B6}" type="sibTrans" cxnId="{2D5E434E-D87B-4B91-84EF-2BE7BB4C7229}">
      <dgm:prSet/>
      <dgm:spPr/>
      <dgm:t>
        <a:bodyPr/>
        <a:lstStyle/>
        <a:p>
          <a:endParaRPr lang="en-US"/>
        </a:p>
      </dgm:t>
    </dgm:pt>
    <dgm:pt modelId="{CBF6B568-28A7-49EC-9C87-F4A27D785713}">
      <dgm:prSet/>
      <dgm:spPr/>
      <dgm:t>
        <a:bodyPr/>
        <a:lstStyle/>
        <a:p>
          <a:r>
            <a:rPr lang="en-US" dirty="0"/>
            <a:t>Determining rights and privileges to the SBAR application </a:t>
          </a:r>
        </a:p>
      </dgm:t>
    </dgm:pt>
    <dgm:pt modelId="{0B3B9F60-79CD-4D7D-B0F2-EF0C80131D20}" type="parTrans" cxnId="{BDB6AD6E-86F2-4C6B-9ECD-C21546CF0716}">
      <dgm:prSet/>
      <dgm:spPr/>
      <dgm:t>
        <a:bodyPr/>
        <a:lstStyle/>
        <a:p>
          <a:endParaRPr lang="en-US"/>
        </a:p>
      </dgm:t>
    </dgm:pt>
    <dgm:pt modelId="{08A9D300-7E89-4FC0-9451-E15868A8BADE}" type="sibTrans" cxnId="{BDB6AD6E-86F2-4C6B-9ECD-C21546CF0716}">
      <dgm:prSet/>
      <dgm:spPr/>
      <dgm:t>
        <a:bodyPr/>
        <a:lstStyle/>
        <a:p>
          <a:endParaRPr lang="en-US"/>
        </a:p>
      </dgm:t>
    </dgm:pt>
    <dgm:pt modelId="{39FA3B73-3F09-4B03-B503-B1E3E3AC5BB2}">
      <dgm:prSet/>
      <dgm:spPr/>
      <dgm:t>
        <a:bodyPr/>
        <a:lstStyle/>
        <a:p>
          <a:r>
            <a:rPr lang="en-US" dirty="0"/>
            <a:t>This includes setting up the SBAR collection manager, local approvers, and rights to submit the data or access reports</a:t>
          </a:r>
        </a:p>
      </dgm:t>
    </dgm:pt>
    <dgm:pt modelId="{67C94D15-921D-483E-884C-73A89340D495}" type="parTrans" cxnId="{5DF4B72B-FD02-4AF6-B40E-55ECE9BEF550}">
      <dgm:prSet/>
      <dgm:spPr/>
      <dgm:t>
        <a:bodyPr/>
        <a:lstStyle/>
        <a:p>
          <a:endParaRPr lang="en-US"/>
        </a:p>
      </dgm:t>
    </dgm:pt>
    <dgm:pt modelId="{066B5176-AA38-4296-8EC7-9BF75976B68B}" type="sibTrans" cxnId="{5DF4B72B-FD02-4AF6-B40E-55ECE9BEF550}">
      <dgm:prSet/>
      <dgm:spPr/>
      <dgm:t>
        <a:bodyPr/>
        <a:lstStyle/>
        <a:p>
          <a:endParaRPr lang="en-US"/>
        </a:p>
      </dgm:t>
    </dgm:pt>
    <dgm:pt modelId="{F6975742-F4EB-4659-A6FA-DEBD8E75F62C}">
      <dgm:prSet/>
      <dgm:spPr/>
      <dgm:t>
        <a:bodyPr/>
        <a:lstStyle/>
        <a:p>
          <a:r>
            <a:rPr lang="en-US" dirty="0"/>
            <a:t>Establishing Superintendent Data Collection Approval (SDCA) account for Superintendent or Director</a:t>
          </a:r>
        </a:p>
      </dgm:t>
    </dgm:pt>
    <dgm:pt modelId="{153AD430-4044-4E5C-97E2-A1B83D0B0B1C}" type="parTrans" cxnId="{1BA10DAB-14AE-4359-8743-E0D4DD1B3872}">
      <dgm:prSet/>
      <dgm:spPr/>
      <dgm:t>
        <a:bodyPr/>
        <a:lstStyle/>
        <a:p>
          <a:endParaRPr lang="en-US"/>
        </a:p>
      </dgm:t>
    </dgm:pt>
    <dgm:pt modelId="{45E685A2-573E-4AA1-9504-144F6AD62249}" type="sibTrans" cxnId="{1BA10DAB-14AE-4359-8743-E0D4DD1B3872}">
      <dgm:prSet/>
      <dgm:spPr/>
      <dgm:t>
        <a:bodyPr/>
        <a:lstStyle/>
        <a:p>
          <a:endParaRPr lang="en-US"/>
        </a:p>
      </dgm:t>
    </dgm:pt>
    <dgm:pt modelId="{D8F70D95-FA57-4C37-AA3B-488CF30472A5}" type="pres">
      <dgm:prSet presAssocID="{7FDB5231-D15D-4658-B9D5-E46933D925D2}" presName="Name0" presStyleCnt="0">
        <dgm:presLayoutVars>
          <dgm:dir/>
          <dgm:animLvl val="lvl"/>
          <dgm:resizeHandles val="exact"/>
        </dgm:presLayoutVars>
      </dgm:prSet>
      <dgm:spPr/>
    </dgm:pt>
    <dgm:pt modelId="{A21B00AD-8479-4AD8-AFA7-CF27BEE0FEAD}" type="pres">
      <dgm:prSet presAssocID="{F5F79A71-B7A1-4404-8B92-678806697BE7}" presName="linNode" presStyleCnt="0"/>
      <dgm:spPr/>
    </dgm:pt>
    <dgm:pt modelId="{067B9B49-4613-49AE-82C3-DCCED2DC3C58}" type="pres">
      <dgm:prSet presAssocID="{F5F79A71-B7A1-4404-8B92-678806697BE7}" presName="parentText" presStyleLbl="node1" presStyleIdx="0" presStyleCnt="1">
        <dgm:presLayoutVars>
          <dgm:chMax val="1"/>
          <dgm:bulletEnabled val="1"/>
        </dgm:presLayoutVars>
      </dgm:prSet>
      <dgm:spPr/>
    </dgm:pt>
    <dgm:pt modelId="{A30CAA8A-E957-4BF1-AD6C-8A419AA8AD97}" type="pres">
      <dgm:prSet presAssocID="{F5F79A71-B7A1-4404-8B92-678806697BE7}" presName="descendantText" presStyleLbl="alignAccFollowNode1" presStyleIdx="0" presStyleCnt="1">
        <dgm:presLayoutVars>
          <dgm:bulletEnabled val="1"/>
        </dgm:presLayoutVars>
      </dgm:prSet>
      <dgm:spPr/>
    </dgm:pt>
  </dgm:ptLst>
  <dgm:cxnLst>
    <dgm:cxn modelId="{FD2BB304-9E40-47AA-9A65-76EE374E8EBB}" type="presOf" srcId="{7FDB5231-D15D-4658-B9D5-E46933D925D2}" destId="{D8F70D95-FA57-4C37-AA3B-488CF30472A5}" srcOrd="0" destOrd="0" presId="urn:microsoft.com/office/officeart/2005/8/layout/vList5"/>
    <dgm:cxn modelId="{567C3706-533E-4E31-9E31-BCCE5B4A83C2}" srcId="{7FDB5231-D15D-4658-B9D5-E46933D925D2}" destId="{F5F79A71-B7A1-4404-8B92-678806697BE7}" srcOrd="0" destOrd="0" parTransId="{BFBDC68D-2FA6-4F45-A1A7-6B25913A41F5}" sibTransId="{16D5761A-91DB-4A89-A120-BDD6D480973B}"/>
    <dgm:cxn modelId="{7F4E9416-D644-4201-92E6-93E02C788992}" type="presOf" srcId="{F5F79A71-B7A1-4404-8B92-678806697BE7}" destId="{067B9B49-4613-49AE-82C3-DCCED2DC3C58}" srcOrd="0" destOrd="0" presId="urn:microsoft.com/office/officeart/2005/8/layout/vList5"/>
    <dgm:cxn modelId="{6165B61D-486D-490A-BA57-AFDD1AFBC368}" type="presOf" srcId="{B8680678-D671-42EC-97D2-B9C85499B54B}" destId="{A30CAA8A-E957-4BF1-AD6C-8A419AA8AD97}" srcOrd="0" destOrd="1" presId="urn:microsoft.com/office/officeart/2005/8/layout/vList5"/>
    <dgm:cxn modelId="{EC4BB729-122D-42EB-998F-1540ED477E11}" type="presOf" srcId="{F6975742-F4EB-4659-A6FA-DEBD8E75F62C}" destId="{A30CAA8A-E957-4BF1-AD6C-8A419AA8AD97}" srcOrd="0" destOrd="4" presId="urn:microsoft.com/office/officeart/2005/8/layout/vList5"/>
    <dgm:cxn modelId="{5DF4B72B-FD02-4AF6-B40E-55ECE9BEF550}" srcId="{CBF6B568-28A7-49EC-9C87-F4A27D785713}" destId="{39FA3B73-3F09-4B03-B503-B1E3E3AC5BB2}" srcOrd="0" destOrd="0" parTransId="{67C94D15-921D-483E-884C-73A89340D495}" sibTransId="{066B5176-AA38-4296-8EC7-9BF75976B68B}"/>
    <dgm:cxn modelId="{2D5E434E-D87B-4B91-84EF-2BE7BB4C7229}" srcId="{0E65805B-D0F0-45B7-B812-B89D70F1A9B5}" destId="{B8680678-D671-42EC-97D2-B9C85499B54B}" srcOrd="0" destOrd="0" parTransId="{F3E3B18B-217A-4E78-93AF-1A594D761A67}" sibTransId="{43330EE3-5135-4190-AE75-B365E54852B6}"/>
    <dgm:cxn modelId="{BDB6AD6E-86F2-4C6B-9ECD-C21546CF0716}" srcId="{F5F79A71-B7A1-4404-8B92-678806697BE7}" destId="{CBF6B568-28A7-49EC-9C87-F4A27D785713}" srcOrd="1" destOrd="0" parTransId="{0B3B9F60-79CD-4D7D-B0F2-EF0C80131D20}" sibTransId="{08A9D300-7E89-4FC0-9451-E15868A8BADE}"/>
    <dgm:cxn modelId="{44AEE254-5CFB-4D15-9EFF-4B03DD10FFFA}" srcId="{F5F79A71-B7A1-4404-8B92-678806697BE7}" destId="{0E65805B-D0F0-45B7-B812-B89D70F1A9B5}" srcOrd="0" destOrd="0" parTransId="{986A2113-B894-4B2C-9C02-3E1082953CE1}" sibTransId="{4EC7342A-0898-4006-92E2-5725873B3418}"/>
    <dgm:cxn modelId="{F739399D-AF10-4E76-81CB-063AF139C008}" type="presOf" srcId="{CBF6B568-28A7-49EC-9C87-F4A27D785713}" destId="{A30CAA8A-E957-4BF1-AD6C-8A419AA8AD97}" srcOrd="0" destOrd="2" presId="urn:microsoft.com/office/officeart/2005/8/layout/vList5"/>
    <dgm:cxn modelId="{1BA10DAB-14AE-4359-8743-E0D4DD1B3872}" srcId="{F5F79A71-B7A1-4404-8B92-678806697BE7}" destId="{F6975742-F4EB-4659-A6FA-DEBD8E75F62C}" srcOrd="2" destOrd="0" parTransId="{153AD430-4044-4E5C-97E2-A1B83D0B0B1C}" sibTransId="{45E685A2-573E-4AA1-9504-144F6AD62249}"/>
    <dgm:cxn modelId="{0E7466C0-2D86-448E-91C5-1D2B8D863F32}" type="presOf" srcId="{0E65805B-D0F0-45B7-B812-B89D70F1A9B5}" destId="{A30CAA8A-E957-4BF1-AD6C-8A419AA8AD97}" srcOrd="0" destOrd="0" presId="urn:microsoft.com/office/officeart/2005/8/layout/vList5"/>
    <dgm:cxn modelId="{52389CF6-97BD-487E-A419-541FE9655CA6}" type="presOf" srcId="{39FA3B73-3F09-4B03-B503-B1E3E3AC5BB2}" destId="{A30CAA8A-E957-4BF1-AD6C-8A419AA8AD97}" srcOrd="0" destOrd="3" presId="urn:microsoft.com/office/officeart/2005/8/layout/vList5"/>
    <dgm:cxn modelId="{B752CBA0-4C61-4E0B-B822-2015BEA261DB}" type="presParOf" srcId="{D8F70D95-FA57-4C37-AA3B-488CF30472A5}" destId="{A21B00AD-8479-4AD8-AFA7-CF27BEE0FEAD}" srcOrd="0" destOrd="0" presId="urn:microsoft.com/office/officeart/2005/8/layout/vList5"/>
    <dgm:cxn modelId="{12E3E101-C759-4E39-BE6C-51AB6A51E274}" type="presParOf" srcId="{A21B00AD-8479-4AD8-AFA7-CF27BEE0FEAD}" destId="{067B9B49-4613-49AE-82C3-DCCED2DC3C58}" srcOrd="0" destOrd="0" presId="urn:microsoft.com/office/officeart/2005/8/layout/vList5"/>
    <dgm:cxn modelId="{C4052BDC-07CE-4001-9AFA-1ED7DDEB89AD}" type="presParOf" srcId="{A21B00AD-8479-4AD8-AFA7-CF27BEE0FEAD}" destId="{A30CAA8A-E957-4BF1-AD6C-8A419AA8AD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299F8-C35A-4C77-85A8-0CD6CECCE8D4}">
      <dsp:nvSpPr>
        <dsp:cNvPr id="0" name=""/>
        <dsp:cNvSpPr/>
      </dsp:nvSpPr>
      <dsp:spPr>
        <a:xfrm>
          <a:off x="0" y="1526"/>
          <a:ext cx="10515600" cy="6503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5EE8B-01DD-46B6-A42E-3125688308FB}">
      <dsp:nvSpPr>
        <dsp:cNvPr id="0" name=""/>
        <dsp:cNvSpPr/>
      </dsp:nvSpPr>
      <dsp:spPr>
        <a:xfrm>
          <a:off x="196728" y="147853"/>
          <a:ext cx="357688" cy="3576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B5516F-E36E-47D0-93D4-AB873C4FDC3F}">
      <dsp:nvSpPr>
        <dsp:cNvPr id="0" name=""/>
        <dsp:cNvSpPr/>
      </dsp:nvSpPr>
      <dsp:spPr>
        <a:xfrm>
          <a:off x="751145" y="1526"/>
          <a:ext cx="9764454" cy="65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28" tIns="68828" rIns="68828" bIns="68828" numCol="1" spcCol="1270" anchor="ctr" anchorCtr="0">
          <a:noAutofit/>
        </a:bodyPr>
        <a:lstStyle/>
        <a:p>
          <a:pPr marL="0" lvl="0" indent="0" algn="l" defTabSz="844550">
            <a:lnSpc>
              <a:spcPct val="100000"/>
            </a:lnSpc>
            <a:spcBef>
              <a:spcPct val="0"/>
            </a:spcBef>
            <a:spcAft>
              <a:spcPct val="35000"/>
            </a:spcAft>
            <a:buNone/>
          </a:pPr>
          <a:r>
            <a:rPr lang="en-US" sz="1900" kern="1200" dirty="0"/>
            <a:t>Data Collection Overview</a:t>
          </a:r>
        </a:p>
      </dsp:txBody>
      <dsp:txXfrm>
        <a:off x="751145" y="1526"/>
        <a:ext cx="9764454" cy="650342"/>
      </dsp:txXfrm>
    </dsp:sp>
    <dsp:sp modelId="{6F4C684B-66AD-4211-9C51-F099E91C0323}">
      <dsp:nvSpPr>
        <dsp:cNvPr id="0" name=""/>
        <dsp:cNvSpPr/>
      </dsp:nvSpPr>
      <dsp:spPr>
        <a:xfrm>
          <a:off x="0" y="814453"/>
          <a:ext cx="10515600" cy="6503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8A77F-F83E-4EAD-BE22-E7036272C74E}">
      <dsp:nvSpPr>
        <dsp:cNvPr id="0" name=""/>
        <dsp:cNvSpPr/>
      </dsp:nvSpPr>
      <dsp:spPr>
        <a:xfrm>
          <a:off x="196728" y="960780"/>
          <a:ext cx="357688" cy="3576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26187-8F3D-45E1-8772-CA36B9250E9F}">
      <dsp:nvSpPr>
        <dsp:cNvPr id="0" name=""/>
        <dsp:cNvSpPr/>
      </dsp:nvSpPr>
      <dsp:spPr>
        <a:xfrm>
          <a:off x="751145" y="814453"/>
          <a:ext cx="9764454" cy="65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28" tIns="68828" rIns="68828" bIns="68828" numCol="1" spcCol="1270" anchor="ctr" anchorCtr="0">
          <a:noAutofit/>
        </a:bodyPr>
        <a:lstStyle/>
        <a:p>
          <a:pPr marL="0" lvl="0" indent="0" algn="l" defTabSz="844550">
            <a:lnSpc>
              <a:spcPct val="100000"/>
            </a:lnSpc>
            <a:spcBef>
              <a:spcPct val="0"/>
            </a:spcBef>
            <a:spcAft>
              <a:spcPct val="35000"/>
            </a:spcAft>
            <a:buNone/>
          </a:pPr>
          <a:r>
            <a:rPr lang="en-US" sz="1900" kern="1200" dirty="0"/>
            <a:t>SBAR Data Model, Elements &amp; Edits</a:t>
          </a:r>
        </a:p>
      </dsp:txBody>
      <dsp:txXfrm>
        <a:off x="751145" y="814453"/>
        <a:ext cx="9764454" cy="650342"/>
      </dsp:txXfrm>
    </dsp:sp>
    <dsp:sp modelId="{2EBDAC25-D99B-48D6-B2B6-6316017EE738}">
      <dsp:nvSpPr>
        <dsp:cNvPr id="0" name=""/>
        <dsp:cNvSpPr/>
      </dsp:nvSpPr>
      <dsp:spPr>
        <a:xfrm>
          <a:off x="0" y="1627381"/>
          <a:ext cx="10515600" cy="6503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60116-6BB0-47D4-9B0A-E3DF52F99F4F}">
      <dsp:nvSpPr>
        <dsp:cNvPr id="0" name=""/>
        <dsp:cNvSpPr/>
      </dsp:nvSpPr>
      <dsp:spPr>
        <a:xfrm>
          <a:off x="196728" y="1773708"/>
          <a:ext cx="357688" cy="3576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4111B-B84C-4382-A0D3-742AE3851212}">
      <dsp:nvSpPr>
        <dsp:cNvPr id="0" name=""/>
        <dsp:cNvSpPr/>
      </dsp:nvSpPr>
      <dsp:spPr>
        <a:xfrm>
          <a:off x="751145" y="1627381"/>
          <a:ext cx="9764454" cy="65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28" tIns="68828" rIns="68828" bIns="68828" numCol="1" spcCol="1270" anchor="ctr" anchorCtr="0">
          <a:noAutofit/>
        </a:bodyPr>
        <a:lstStyle/>
        <a:p>
          <a:pPr marL="0" lvl="0" indent="0" algn="l" defTabSz="844550">
            <a:lnSpc>
              <a:spcPct val="100000"/>
            </a:lnSpc>
            <a:spcBef>
              <a:spcPct val="0"/>
            </a:spcBef>
            <a:spcAft>
              <a:spcPct val="35000"/>
            </a:spcAft>
            <a:buNone/>
          </a:pPr>
          <a:r>
            <a:rPr lang="en-US" sz="1900" kern="1200" dirty="0"/>
            <a:t>New Data Elements</a:t>
          </a:r>
        </a:p>
      </dsp:txBody>
      <dsp:txXfrm>
        <a:off x="751145" y="1627381"/>
        <a:ext cx="9764454" cy="650342"/>
      </dsp:txXfrm>
    </dsp:sp>
    <dsp:sp modelId="{1986C2D0-1F4B-48D5-A564-90E8326B204A}">
      <dsp:nvSpPr>
        <dsp:cNvPr id="0" name=""/>
        <dsp:cNvSpPr/>
      </dsp:nvSpPr>
      <dsp:spPr>
        <a:xfrm>
          <a:off x="0" y="2440309"/>
          <a:ext cx="10515600" cy="6503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6D84A-0F3B-47A3-82E5-F46F318AD53E}">
      <dsp:nvSpPr>
        <dsp:cNvPr id="0" name=""/>
        <dsp:cNvSpPr/>
      </dsp:nvSpPr>
      <dsp:spPr>
        <a:xfrm>
          <a:off x="196728" y="2586636"/>
          <a:ext cx="357688" cy="3576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F5C21-F429-49F5-9594-6055A0DF2021}">
      <dsp:nvSpPr>
        <dsp:cNvPr id="0" name=""/>
        <dsp:cNvSpPr/>
      </dsp:nvSpPr>
      <dsp:spPr>
        <a:xfrm>
          <a:off x="751145" y="2440309"/>
          <a:ext cx="9764454" cy="65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28" tIns="68828" rIns="68828" bIns="68828" numCol="1" spcCol="1270" anchor="ctr" anchorCtr="0">
          <a:noAutofit/>
        </a:bodyPr>
        <a:lstStyle/>
        <a:p>
          <a:pPr marL="0" lvl="0" indent="0" algn="l" defTabSz="844550">
            <a:lnSpc>
              <a:spcPct val="100000"/>
            </a:lnSpc>
            <a:spcBef>
              <a:spcPct val="0"/>
            </a:spcBef>
            <a:spcAft>
              <a:spcPct val="35000"/>
            </a:spcAft>
            <a:buNone/>
          </a:pPr>
          <a:r>
            <a:rPr lang="en-US" sz="1900" kern="1200" dirty="0"/>
            <a:t>Persistently Dangerous Events</a:t>
          </a:r>
        </a:p>
      </dsp:txBody>
      <dsp:txXfrm>
        <a:off x="751145" y="2440309"/>
        <a:ext cx="9764454" cy="650342"/>
      </dsp:txXfrm>
    </dsp:sp>
    <dsp:sp modelId="{04DC0D0A-37F2-43E0-A9AE-F93EB494E2B0}">
      <dsp:nvSpPr>
        <dsp:cNvPr id="0" name=""/>
        <dsp:cNvSpPr/>
      </dsp:nvSpPr>
      <dsp:spPr>
        <a:xfrm>
          <a:off x="0" y="3253236"/>
          <a:ext cx="10515600" cy="6503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08B25-17AF-42F4-8DC2-3772B53A9D0E}">
      <dsp:nvSpPr>
        <dsp:cNvPr id="0" name=""/>
        <dsp:cNvSpPr/>
      </dsp:nvSpPr>
      <dsp:spPr>
        <a:xfrm>
          <a:off x="196728" y="3399563"/>
          <a:ext cx="357688" cy="3576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EEF83-3AF6-446F-8798-A705A2548F61}">
      <dsp:nvSpPr>
        <dsp:cNvPr id="0" name=""/>
        <dsp:cNvSpPr/>
      </dsp:nvSpPr>
      <dsp:spPr>
        <a:xfrm>
          <a:off x="751145" y="3253236"/>
          <a:ext cx="9764454" cy="65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28" tIns="68828" rIns="68828" bIns="68828" numCol="1" spcCol="1270" anchor="ctr" anchorCtr="0">
          <a:noAutofit/>
        </a:bodyPr>
        <a:lstStyle/>
        <a:p>
          <a:pPr marL="0" lvl="0" indent="0" algn="l" defTabSz="844550">
            <a:lnSpc>
              <a:spcPct val="100000"/>
            </a:lnSpc>
            <a:spcBef>
              <a:spcPct val="0"/>
            </a:spcBef>
            <a:spcAft>
              <a:spcPct val="35000"/>
            </a:spcAft>
            <a:buNone/>
          </a:pPr>
          <a:r>
            <a:rPr lang="en-US" sz="1900" kern="1200" dirty="0"/>
            <a:t>Timeline &amp; Resources</a:t>
          </a:r>
        </a:p>
      </dsp:txBody>
      <dsp:txXfrm>
        <a:off x="751145" y="3253236"/>
        <a:ext cx="9764454" cy="650342"/>
      </dsp:txXfrm>
    </dsp:sp>
    <dsp:sp modelId="{3A71A3FC-85C7-4065-B89E-BCF3A3882723}">
      <dsp:nvSpPr>
        <dsp:cNvPr id="0" name=""/>
        <dsp:cNvSpPr/>
      </dsp:nvSpPr>
      <dsp:spPr>
        <a:xfrm>
          <a:off x="0" y="4066164"/>
          <a:ext cx="10515600" cy="6503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23C0E-67DF-4698-A377-76188B6A1834}">
      <dsp:nvSpPr>
        <dsp:cNvPr id="0" name=""/>
        <dsp:cNvSpPr/>
      </dsp:nvSpPr>
      <dsp:spPr>
        <a:xfrm>
          <a:off x="196728" y="4212491"/>
          <a:ext cx="357688" cy="3576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05740-DDC0-463A-85C2-76E82A649E35}">
      <dsp:nvSpPr>
        <dsp:cNvPr id="0" name=""/>
        <dsp:cNvSpPr/>
      </dsp:nvSpPr>
      <dsp:spPr>
        <a:xfrm>
          <a:off x="751145" y="4066164"/>
          <a:ext cx="9764454" cy="65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28" tIns="68828" rIns="68828" bIns="68828" numCol="1" spcCol="1270" anchor="ctr" anchorCtr="0">
          <a:noAutofit/>
        </a:bodyPr>
        <a:lstStyle/>
        <a:p>
          <a:pPr marL="0" lvl="0" indent="0" algn="l" defTabSz="844550">
            <a:lnSpc>
              <a:spcPct val="100000"/>
            </a:lnSpc>
            <a:spcBef>
              <a:spcPct val="0"/>
            </a:spcBef>
            <a:spcAft>
              <a:spcPct val="35000"/>
            </a:spcAft>
            <a:buNone/>
          </a:pPr>
          <a:r>
            <a:rPr lang="en-US" sz="1900" kern="1200" dirty="0"/>
            <a:t>Questions</a:t>
          </a:r>
        </a:p>
      </dsp:txBody>
      <dsp:txXfrm>
        <a:off x="751145" y="4066164"/>
        <a:ext cx="9764454" cy="650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144A5-EC5C-4F71-8B63-EB623F1E0539}">
      <dsp:nvSpPr>
        <dsp:cNvPr id="0" name=""/>
        <dsp:cNvSpPr/>
      </dsp:nvSpPr>
      <dsp:spPr>
        <a:xfrm>
          <a:off x="3080" y="77038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dirty="0">
              <a:solidFill>
                <a:schemeClr val="tx2">
                  <a:lumMod val="40000"/>
                  <a:lumOff val="60000"/>
                </a:schemeClr>
              </a:solidFill>
              <a:hlinkClick xmlns:r="http://schemas.openxmlformats.org/officeDocument/2006/relationships" r:id="rId1">
                <a:extLst>
                  <a:ext uri="{A12FA001-AC4F-418D-AE19-62706E023703}">
                    <ahyp:hlinkClr xmlns:ahyp="http://schemas.microsoft.com/office/drawing/2018/hyperlinkcolor" val="tx"/>
                  </a:ext>
                </a:extLst>
              </a:hlinkClick>
            </a:rPr>
            <a:t>School Quality Profile </a:t>
          </a:r>
          <a:r>
            <a:rPr lang="en-US" sz="1600" kern="1200" dirty="0"/>
            <a:t>includes behavior, suspension and expulsion data</a:t>
          </a:r>
        </a:p>
      </dsp:txBody>
      <dsp:txXfrm>
        <a:off x="3080" y="770388"/>
        <a:ext cx="2444055" cy="1466433"/>
      </dsp:txXfrm>
    </dsp:sp>
    <dsp:sp modelId="{72D70005-23A6-4F4E-AC87-0DC4D425094A}">
      <dsp:nvSpPr>
        <dsp:cNvPr id="0" name=""/>
        <dsp:cNvSpPr/>
      </dsp:nvSpPr>
      <dsp:spPr>
        <a:xfrm>
          <a:off x="2691541" y="77038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u="sng" kern="1200" dirty="0">
              <a:solidFill>
                <a:schemeClr val="tx2">
                  <a:lumMod val="40000"/>
                  <a:lumOff val="60000"/>
                </a:schemeClr>
              </a:solidFill>
              <a:hlinkClick xmlns:r="http://schemas.openxmlformats.org/officeDocument/2006/relationships" r:id="rId2">
                <a:extLst>
                  <a:ext uri="{A12FA001-AC4F-418D-AE19-62706E023703}">
                    <ahyp:hlinkClr xmlns:ahyp="http://schemas.microsoft.com/office/drawing/2018/hyperlinkcolor" val="tx"/>
                  </a:ext>
                </a:extLst>
              </a:hlinkClick>
            </a:rPr>
            <a:t>VDOE School Climate Reports </a:t>
          </a:r>
          <a:r>
            <a:rPr lang="en-US" sz="1600" kern="1200" dirty="0"/>
            <a:t>for SBAR include Events by Category and Events by Behavior.  Users can review the data by State, Division or School.</a:t>
          </a:r>
        </a:p>
      </dsp:txBody>
      <dsp:txXfrm>
        <a:off x="2691541" y="770388"/>
        <a:ext cx="2444055" cy="1466433"/>
      </dsp:txXfrm>
    </dsp:sp>
    <dsp:sp modelId="{14B38782-FBB0-4FC5-87AF-0ADC4EC9F6D3}">
      <dsp:nvSpPr>
        <dsp:cNvPr id="0" name=""/>
        <dsp:cNvSpPr/>
      </dsp:nvSpPr>
      <dsp:spPr>
        <a:xfrm>
          <a:off x="5380002" y="77038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SBAR Build-A-Table is a tool to extract SBAR data</a:t>
          </a:r>
        </a:p>
      </dsp:txBody>
      <dsp:txXfrm>
        <a:off x="5380002" y="770388"/>
        <a:ext cx="2444055" cy="1466433"/>
      </dsp:txXfrm>
    </dsp:sp>
    <dsp:sp modelId="{99280285-7100-40BC-A1B9-602ACDB12358}">
      <dsp:nvSpPr>
        <dsp:cNvPr id="0" name=""/>
        <dsp:cNvSpPr/>
      </dsp:nvSpPr>
      <dsp:spPr>
        <a:xfrm>
          <a:off x="8068463" y="77038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Federal Reporting: Gun-Free Schools Act of 1994, EDFacts, and CRDC</a:t>
          </a:r>
        </a:p>
      </dsp:txBody>
      <dsp:txXfrm>
        <a:off x="8068463" y="770388"/>
        <a:ext cx="2444055" cy="1466433"/>
      </dsp:txXfrm>
    </dsp:sp>
    <dsp:sp modelId="{FBF4E073-6C00-4CA7-A777-DFA679C8D876}">
      <dsp:nvSpPr>
        <dsp:cNvPr id="0" name=""/>
        <dsp:cNvSpPr/>
      </dsp:nvSpPr>
      <dsp:spPr>
        <a:xfrm>
          <a:off x="1347311" y="248122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VDOE Program Offices Analyze and Create Reports</a:t>
          </a:r>
        </a:p>
      </dsp:txBody>
      <dsp:txXfrm>
        <a:off x="1347311" y="2481227"/>
        <a:ext cx="2444055" cy="1466433"/>
      </dsp:txXfrm>
    </dsp:sp>
    <dsp:sp modelId="{8033776A-B89C-43B9-8C48-EEC1917AC605}">
      <dsp:nvSpPr>
        <dsp:cNvPr id="0" name=""/>
        <dsp:cNvSpPr/>
      </dsp:nvSpPr>
      <dsp:spPr>
        <a:xfrm>
          <a:off x="4035772" y="248122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Governor, Members of General Assembly, State Superintendent and senior staff review data and make decisions</a:t>
          </a:r>
        </a:p>
      </dsp:txBody>
      <dsp:txXfrm>
        <a:off x="4035772" y="2481227"/>
        <a:ext cx="2444055" cy="1466433"/>
      </dsp:txXfrm>
    </dsp:sp>
    <dsp:sp modelId="{7DB436EB-E9DF-4E1F-9BF6-F9222220E0BD}">
      <dsp:nvSpPr>
        <dsp:cNvPr id="0" name=""/>
        <dsp:cNvSpPr/>
      </dsp:nvSpPr>
      <dsp:spPr>
        <a:xfrm>
          <a:off x="6724233" y="248122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FOIA Requests </a:t>
          </a:r>
        </a:p>
      </dsp:txBody>
      <dsp:txXfrm>
        <a:off x="6724233" y="2481227"/>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E8213-089E-4EBB-8475-347F458340A4}">
      <dsp:nvSpPr>
        <dsp:cNvPr id="0" name=""/>
        <dsp:cNvSpPr/>
      </dsp:nvSpPr>
      <dsp:spPr>
        <a:xfrm>
          <a:off x="8930" y="27758"/>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US" sz="2800" kern="1200" dirty="0"/>
            <a:t>Data Entry</a:t>
          </a:r>
        </a:p>
      </dsp:txBody>
      <dsp:txXfrm>
        <a:off x="327014" y="27758"/>
        <a:ext cx="2898096" cy="1060279"/>
      </dsp:txXfrm>
    </dsp:sp>
    <dsp:sp modelId="{D18C8F75-DBDC-447F-8758-FD2476452992}">
      <dsp:nvSpPr>
        <dsp:cNvPr id="0" name=""/>
        <dsp:cNvSpPr/>
      </dsp:nvSpPr>
      <dsp:spPr>
        <a:xfrm>
          <a:off x="8930" y="1088037"/>
          <a:ext cx="3216180" cy="36022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a:lnSpc>
              <a:spcPct val="90000"/>
            </a:lnSpc>
            <a:spcBef>
              <a:spcPct val="0"/>
            </a:spcBef>
            <a:spcAft>
              <a:spcPct val="35000"/>
            </a:spcAft>
            <a:buNone/>
          </a:pPr>
          <a:r>
            <a:rPr lang="en-US" sz="2000" kern="1200" dirty="0"/>
            <a:t>Data must be accurate. Enter the correct data to represents what happened in the event. </a:t>
          </a:r>
        </a:p>
      </dsp:txBody>
      <dsp:txXfrm>
        <a:off x="8930" y="1088037"/>
        <a:ext cx="3216180" cy="3602236"/>
      </dsp:txXfrm>
    </dsp:sp>
    <dsp:sp modelId="{A96FD515-9985-4B7C-B1E0-0A7C1D70A28C}">
      <dsp:nvSpPr>
        <dsp:cNvPr id="0" name=""/>
        <dsp:cNvSpPr/>
      </dsp:nvSpPr>
      <dsp:spPr>
        <a:xfrm>
          <a:off x="3490667" y="27758"/>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US" sz="2800" kern="1200" dirty="0"/>
            <a:t>Data Validation</a:t>
          </a:r>
        </a:p>
      </dsp:txBody>
      <dsp:txXfrm>
        <a:off x="3808751" y="27758"/>
        <a:ext cx="2898096" cy="1060279"/>
      </dsp:txXfrm>
    </dsp:sp>
    <dsp:sp modelId="{0D04EB65-06CB-4580-B957-2C9D948FAE14}">
      <dsp:nvSpPr>
        <dsp:cNvPr id="0" name=""/>
        <dsp:cNvSpPr/>
      </dsp:nvSpPr>
      <dsp:spPr>
        <a:xfrm>
          <a:off x="3490667" y="1088037"/>
          <a:ext cx="3216180" cy="36022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a:lnSpc>
              <a:spcPct val="90000"/>
            </a:lnSpc>
            <a:spcBef>
              <a:spcPct val="0"/>
            </a:spcBef>
            <a:spcAft>
              <a:spcPct val="35000"/>
            </a:spcAft>
            <a:buNone/>
          </a:pPr>
          <a:r>
            <a:rPr lang="en-US" sz="2000" kern="1200" dirty="0"/>
            <a:t>Verify that the source data and reports are accurate and reliable by carefully validating each table prior to sending to Superintendent or Director for approval. Inaccurate data leads to erroneous reports and unexpected outcomes. </a:t>
          </a:r>
        </a:p>
      </dsp:txBody>
      <dsp:txXfrm>
        <a:off x="3490667" y="1088037"/>
        <a:ext cx="3216180" cy="3602236"/>
      </dsp:txXfrm>
    </dsp:sp>
    <dsp:sp modelId="{78CBE665-BFE6-43E6-ACFB-B7BAC27DA449}">
      <dsp:nvSpPr>
        <dsp:cNvPr id="0" name=""/>
        <dsp:cNvSpPr/>
      </dsp:nvSpPr>
      <dsp:spPr>
        <a:xfrm>
          <a:off x="6972405" y="27758"/>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US" sz="2800" kern="1200" dirty="0"/>
            <a:t>Data Timeline </a:t>
          </a:r>
        </a:p>
      </dsp:txBody>
      <dsp:txXfrm>
        <a:off x="7290489" y="27758"/>
        <a:ext cx="2898096" cy="1060279"/>
      </dsp:txXfrm>
    </dsp:sp>
    <dsp:sp modelId="{017EABF1-D0C8-4F30-9A24-81CA2B57175D}">
      <dsp:nvSpPr>
        <dsp:cNvPr id="0" name=""/>
        <dsp:cNvSpPr/>
      </dsp:nvSpPr>
      <dsp:spPr>
        <a:xfrm>
          <a:off x="6972405" y="1088037"/>
          <a:ext cx="3216180" cy="36022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a:lnSpc>
              <a:spcPct val="90000"/>
            </a:lnSpc>
            <a:spcBef>
              <a:spcPct val="0"/>
            </a:spcBef>
            <a:spcAft>
              <a:spcPct val="35000"/>
            </a:spcAft>
            <a:buNone/>
          </a:pPr>
          <a:r>
            <a:rPr lang="en-US" sz="2000" kern="1200" dirty="0"/>
            <a:t>Data must be timely and readily available by the expected due date. Failure to do so results in delayed reports to policy makers, the public and other stakeholders</a:t>
          </a:r>
        </a:p>
      </dsp:txBody>
      <dsp:txXfrm>
        <a:off x="6972405" y="1088037"/>
        <a:ext cx="3216180" cy="36022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92C9C-E76F-430C-8F57-25078884A5D9}">
      <dsp:nvSpPr>
        <dsp:cNvPr id="0" name=""/>
        <dsp:cNvSpPr/>
      </dsp:nvSpPr>
      <dsp:spPr>
        <a:xfrm>
          <a:off x="0" y="78674"/>
          <a:ext cx="11687175" cy="579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4048A-3F15-4F43-9C4A-C8CE3E391DDD}">
      <dsp:nvSpPr>
        <dsp:cNvPr id="0" name=""/>
        <dsp:cNvSpPr/>
      </dsp:nvSpPr>
      <dsp:spPr>
        <a:xfrm>
          <a:off x="175305" y="130640"/>
          <a:ext cx="318737" cy="3187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FFFF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0A772-168E-4FC1-BCC6-8B55AD72A225}">
      <dsp:nvSpPr>
        <dsp:cNvPr id="0" name=""/>
        <dsp:cNvSpPr/>
      </dsp:nvSpPr>
      <dsp:spPr>
        <a:xfrm>
          <a:off x="669348" y="127846"/>
          <a:ext cx="11017826" cy="57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3" tIns="61333" rIns="61333" bIns="61333" numCol="1" spcCol="1270" anchor="ctr" anchorCtr="0">
          <a:noAutofit/>
        </a:bodyPr>
        <a:lstStyle/>
        <a:p>
          <a:pPr marL="0" lvl="0" indent="0" algn="l" defTabSz="711200">
            <a:lnSpc>
              <a:spcPct val="100000"/>
            </a:lnSpc>
            <a:spcBef>
              <a:spcPct val="0"/>
            </a:spcBef>
            <a:spcAft>
              <a:spcPct val="35000"/>
            </a:spcAft>
            <a:buNone/>
          </a:pPr>
          <a:r>
            <a:rPr lang="en-US" sz="1600" kern="1200" dirty="0"/>
            <a:t>Partial Days should be reported to the nearest hundredth place (2 decimal places). </a:t>
          </a:r>
        </a:p>
      </dsp:txBody>
      <dsp:txXfrm>
        <a:off x="669348" y="127846"/>
        <a:ext cx="11017826" cy="579522"/>
      </dsp:txXfrm>
    </dsp:sp>
    <dsp:sp modelId="{A0622978-DEE8-4DE0-91A0-9DDE6FB817F5}">
      <dsp:nvSpPr>
        <dsp:cNvPr id="0" name=""/>
        <dsp:cNvSpPr/>
      </dsp:nvSpPr>
      <dsp:spPr>
        <a:xfrm>
          <a:off x="0" y="724650"/>
          <a:ext cx="11687175" cy="579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51D6D-8820-42DC-A2D9-E399CD9C4BB0}">
      <dsp:nvSpPr>
        <dsp:cNvPr id="0" name=""/>
        <dsp:cNvSpPr/>
      </dsp:nvSpPr>
      <dsp:spPr>
        <a:xfrm>
          <a:off x="175305" y="855043"/>
          <a:ext cx="318737" cy="31873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FFFF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E5BEB-BF78-45AD-9E5D-CCB7AF4D19FD}">
      <dsp:nvSpPr>
        <dsp:cNvPr id="0" name=""/>
        <dsp:cNvSpPr/>
      </dsp:nvSpPr>
      <dsp:spPr>
        <a:xfrm>
          <a:off x="669348" y="724650"/>
          <a:ext cx="11017826" cy="57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3" tIns="61333" rIns="61333" bIns="61333" numCol="1" spcCol="1270" anchor="ctr" anchorCtr="0">
          <a:noAutofit/>
        </a:bodyPr>
        <a:lstStyle/>
        <a:p>
          <a:pPr marL="0" lvl="0" indent="0" algn="l" defTabSz="711200">
            <a:lnSpc>
              <a:spcPct val="100000"/>
            </a:lnSpc>
            <a:spcBef>
              <a:spcPct val="0"/>
            </a:spcBef>
            <a:spcAft>
              <a:spcPct val="35000"/>
            </a:spcAft>
            <a:buNone/>
          </a:pPr>
          <a:r>
            <a:rPr lang="en-US" sz="1600" kern="1200" dirty="0"/>
            <a:t>Example 1, use 0.5 for a half day, 0.17 to represent 1 hour in a 6-hour day, 0.17 to represent 1 period in a 6-period day, etc.  </a:t>
          </a:r>
        </a:p>
      </dsp:txBody>
      <dsp:txXfrm>
        <a:off x="669348" y="724650"/>
        <a:ext cx="11017826" cy="579522"/>
      </dsp:txXfrm>
    </dsp:sp>
    <dsp:sp modelId="{CCE2B946-FB0C-430F-9815-3FEC14C1E022}">
      <dsp:nvSpPr>
        <dsp:cNvPr id="0" name=""/>
        <dsp:cNvSpPr/>
      </dsp:nvSpPr>
      <dsp:spPr>
        <a:xfrm>
          <a:off x="0" y="1373744"/>
          <a:ext cx="11687175" cy="579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693F1-6EC8-4D9B-9CDC-B36B42513D29}">
      <dsp:nvSpPr>
        <dsp:cNvPr id="0" name=""/>
        <dsp:cNvSpPr/>
      </dsp:nvSpPr>
      <dsp:spPr>
        <a:xfrm>
          <a:off x="175305" y="1579446"/>
          <a:ext cx="318737" cy="3187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rgbClr val="FFFF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70D17-754A-4056-9BE5-4CBA03445587}">
      <dsp:nvSpPr>
        <dsp:cNvPr id="0" name=""/>
        <dsp:cNvSpPr/>
      </dsp:nvSpPr>
      <dsp:spPr>
        <a:xfrm>
          <a:off x="669348" y="1449053"/>
          <a:ext cx="11017826" cy="57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3" tIns="61333" rIns="61333" bIns="61333" numCol="1" spcCol="1270" anchor="ctr" anchorCtr="0">
          <a:noAutofit/>
        </a:bodyPr>
        <a:lstStyle/>
        <a:p>
          <a:pPr marL="0" lvl="0" indent="0" algn="l" defTabSz="711200">
            <a:lnSpc>
              <a:spcPct val="100000"/>
            </a:lnSpc>
            <a:spcBef>
              <a:spcPct val="0"/>
            </a:spcBef>
            <a:spcAft>
              <a:spcPct val="35000"/>
            </a:spcAft>
            <a:buNone/>
          </a:pPr>
          <a:r>
            <a:rPr lang="en-US" sz="1600" kern="1200" dirty="0"/>
            <a:t>Example 2, use 0.25 to represent 1 hour in a 4-hour day or 0.25 to represent 1 period in a 4-hour day and use 0.5 for a half day, etc. </a:t>
          </a:r>
        </a:p>
      </dsp:txBody>
      <dsp:txXfrm>
        <a:off x="669348" y="1449053"/>
        <a:ext cx="11017826" cy="5795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92C9C-E76F-430C-8F57-25078884A5D9}">
      <dsp:nvSpPr>
        <dsp:cNvPr id="0" name=""/>
        <dsp:cNvSpPr/>
      </dsp:nvSpPr>
      <dsp:spPr>
        <a:xfrm>
          <a:off x="0" y="0"/>
          <a:ext cx="11687175" cy="579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4048A-3F15-4F43-9C4A-C8CE3E391DDD}">
      <dsp:nvSpPr>
        <dsp:cNvPr id="0" name=""/>
        <dsp:cNvSpPr/>
      </dsp:nvSpPr>
      <dsp:spPr>
        <a:xfrm>
          <a:off x="175305" y="130640"/>
          <a:ext cx="318737" cy="3187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FFFF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0A772-168E-4FC1-BCC6-8B55AD72A225}">
      <dsp:nvSpPr>
        <dsp:cNvPr id="0" name=""/>
        <dsp:cNvSpPr/>
      </dsp:nvSpPr>
      <dsp:spPr>
        <a:xfrm>
          <a:off x="669348" y="0"/>
          <a:ext cx="11017826" cy="57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3" tIns="61333" rIns="61333" bIns="61333" numCol="1" spcCol="1270" anchor="ctr" anchorCtr="0">
          <a:noAutofit/>
        </a:bodyPr>
        <a:lstStyle/>
        <a:p>
          <a:pPr marL="0" lvl="0" indent="0" algn="l" defTabSz="711200">
            <a:lnSpc>
              <a:spcPct val="100000"/>
            </a:lnSpc>
            <a:spcBef>
              <a:spcPct val="0"/>
            </a:spcBef>
            <a:spcAft>
              <a:spcPct val="35000"/>
            </a:spcAft>
            <a:buNone/>
          </a:pPr>
          <a:r>
            <a:rPr lang="en-US" sz="1600" kern="1200" dirty="0"/>
            <a:t>Partial Days should be reported to the nearest hundredth place (2 decimal places). </a:t>
          </a:r>
        </a:p>
      </dsp:txBody>
      <dsp:txXfrm>
        <a:off x="669348" y="0"/>
        <a:ext cx="11017826" cy="579522"/>
      </dsp:txXfrm>
    </dsp:sp>
    <dsp:sp modelId="{A0622978-DEE8-4DE0-91A0-9DDE6FB817F5}">
      <dsp:nvSpPr>
        <dsp:cNvPr id="0" name=""/>
        <dsp:cNvSpPr/>
      </dsp:nvSpPr>
      <dsp:spPr>
        <a:xfrm>
          <a:off x="0" y="726957"/>
          <a:ext cx="11687175" cy="579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51D6D-8820-42DC-A2D9-E399CD9C4BB0}">
      <dsp:nvSpPr>
        <dsp:cNvPr id="0" name=""/>
        <dsp:cNvSpPr/>
      </dsp:nvSpPr>
      <dsp:spPr>
        <a:xfrm>
          <a:off x="175305" y="855043"/>
          <a:ext cx="318737" cy="31873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FFFF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E5BEB-BF78-45AD-9E5D-CCB7AF4D19FD}">
      <dsp:nvSpPr>
        <dsp:cNvPr id="0" name=""/>
        <dsp:cNvSpPr/>
      </dsp:nvSpPr>
      <dsp:spPr>
        <a:xfrm>
          <a:off x="669348" y="724650"/>
          <a:ext cx="11017826" cy="57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3" tIns="61333" rIns="61333" bIns="61333" numCol="1" spcCol="1270" anchor="ctr" anchorCtr="0">
          <a:noAutofit/>
        </a:bodyPr>
        <a:lstStyle/>
        <a:p>
          <a:pPr marL="0" lvl="0" indent="0" algn="l" defTabSz="711200">
            <a:lnSpc>
              <a:spcPct val="100000"/>
            </a:lnSpc>
            <a:spcBef>
              <a:spcPct val="0"/>
            </a:spcBef>
            <a:spcAft>
              <a:spcPct val="35000"/>
            </a:spcAft>
            <a:buNone/>
          </a:pPr>
          <a:r>
            <a:rPr lang="en-US" sz="1600" kern="1200" dirty="0"/>
            <a:t>Example 1, use 0.5 for a half day, 0.17 to represent 1 hour in a 6-hour day, 0.17 to represent 1 period in a 6-period day, etc.  </a:t>
          </a:r>
        </a:p>
      </dsp:txBody>
      <dsp:txXfrm>
        <a:off x="669348" y="724650"/>
        <a:ext cx="11017826" cy="579522"/>
      </dsp:txXfrm>
    </dsp:sp>
    <dsp:sp modelId="{CCE2B946-FB0C-430F-9815-3FEC14C1E022}">
      <dsp:nvSpPr>
        <dsp:cNvPr id="0" name=""/>
        <dsp:cNvSpPr/>
      </dsp:nvSpPr>
      <dsp:spPr>
        <a:xfrm>
          <a:off x="0" y="1449053"/>
          <a:ext cx="11687175" cy="579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693F1-6EC8-4D9B-9CDC-B36B42513D29}">
      <dsp:nvSpPr>
        <dsp:cNvPr id="0" name=""/>
        <dsp:cNvSpPr/>
      </dsp:nvSpPr>
      <dsp:spPr>
        <a:xfrm>
          <a:off x="175305" y="1579446"/>
          <a:ext cx="318737" cy="3187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rgbClr val="FFFF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70D17-754A-4056-9BE5-4CBA03445587}">
      <dsp:nvSpPr>
        <dsp:cNvPr id="0" name=""/>
        <dsp:cNvSpPr/>
      </dsp:nvSpPr>
      <dsp:spPr>
        <a:xfrm>
          <a:off x="669348" y="1449053"/>
          <a:ext cx="11017826" cy="57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3" tIns="61333" rIns="61333" bIns="61333" numCol="1" spcCol="1270" anchor="ctr" anchorCtr="0">
          <a:noAutofit/>
        </a:bodyPr>
        <a:lstStyle/>
        <a:p>
          <a:pPr marL="0" lvl="0" indent="0" algn="l" defTabSz="711200">
            <a:lnSpc>
              <a:spcPct val="100000"/>
            </a:lnSpc>
            <a:spcBef>
              <a:spcPct val="0"/>
            </a:spcBef>
            <a:spcAft>
              <a:spcPct val="35000"/>
            </a:spcAft>
            <a:buNone/>
          </a:pPr>
          <a:r>
            <a:rPr lang="en-US" sz="1600" kern="1200" dirty="0"/>
            <a:t>Example 2, use 0.25 to represent 1 hour in a 4-hour day or 0.25 to represent 1 period in a 4-hour day and use 0.5 for a half day, etc. </a:t>
          </a:r>
        </a:p>
      </dsp:txBody>
      <dsp:txXfrm>
        <a:off x="669348" y="1449053"/>
        <a:ext cx="11017826" cy="5795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AA8A-E957-4BF1-AD6C-8A419AA8AD97}">
      <dsp:nvSpPr>
        <dsp:cNvPr id="0" name=""/>
        <dsp:cNvSpPr/>
      </dsp:nvSpPr>
      <dsp:spPr>
        <a:xfrm rot="5400000">
          <a:off x="5263394" y="-1005975"/>
          <a:ext cx="3774426"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Assigning the SBAR application contact in ERA</a:t>
          </a:r>
        </a:p>
        <a:p>
          <a:pPr marL="457200" lvl="2" indent="-228600" algn="l" defTabSz="977900">
            <a:lnSpc>
              <a:spcPct val="90000"/>
            </a:lnSpc>
            <a:spcBef>
              <a:spcPct val="0"/>
            </a:spcBef>
            <a:spcAft>
              <a:spcPct val="15000"/>
            </a:spcAft>
            <a:buChar char="•"/>
          </a:pPr>
          <a:r>
            <a:rPr lang="en-US" sz="2200" kern="1200" dirty="0"/>
            <a:t>This is critical for VDOE to contact the correct person with important updates regarding SBAR</a:t>
          </a:r>
        </a:p>
        <a:p>
          <a:pPr marL="228600" lvl="1" indent="-228600" algn="l" defTabSz="977900">
            <a:lnSpc>
              <a:spcPct val="90000"/>
            </a:lnSpc>
            <a:spcBef>
              <a:spcPct val="0"/>
            </a:spcBef>
            <a:spcAft>
              <a:spcPct val="15000"/>
            </a:spcAft>
            <a:buChar char="•"/>
          </a:pPr>
          <a:r>
            <a:rPr lang="en-US" sz="2200" kern="1200" dirty="0"/>
            <a:t>Determining rights and privileges to the SBAR application </a:t>
          </a:r>
        </a:p>
        <a:p>
          <a:pPr marL="457200" lvl="2" indent="-228600" algn="l" defTabSz="977900">
            <a:lnSpc>
              <a:spcPct val="90000"/>
            </a:lnSpc>
            <a:spcBef>
              <a:spcPct val="0"/>
            </a:spcBef>
            <a:spcAft>
              <a:spcPct val="15000"/>
            </a:spcAft>
            <a:buChar char="•"/>
          </a:pPr>
          <a:r>
            <a:rPr lang="en-US" sz="2200" kern="1200" dirty="0"/>
            <a:t>This includes setting up the SBAR collection manager, local approvers, and rights to submit the data or access reports</a:t>
          </a:r>
        </a:p>
        <a:p>
          <a:pPr marL="228600" lvl="1" indent="-228600" algn="l" defTabSz="977900">
            <a:lnSpc>
              <a:spcPct val="90000"/>
            </a:lnSpc>
            <a:spcBef>
              <a:spcPct val="0"/>
            </a:spcBef>
            <a:spcAft>
              <a:spcPct val="15000"/>
            </a:spcAft>
            <a:buChar char="•"/>
          </a:pPr>
          <a:r>
            <a:rPr lang="en-US" sz="2200" kern="1200" dirty="0"/>
            <a:t>Establishing Superintendent Data Collection Approval (SDCA) account for Superintendent or Director</a:t>
          </a:r>
        </a:p>
      </dsp:txBody>
      <dsp:txXfrm rot="-5400000">
        <a:off x="3785615" y="656056"/>
        <a:ext cx="6545732" cy="3405922"/>
      </dsp:txXfrm>
    </dsp:sp>
    <dsp:sp modelId="{067B9B49-4613-49AE-82C3-DCCED2DC3C58}">
      <dsp:nvSpPr>
        <dsp:cNvPr id="0" name=""/>
        <dsp:cNvSpPr/>
      </dsp:nvSpPr>
      <dsp:spPr>
        <a:xfrm>
          <a:off x="0" y="0"/>
          <a:ext cx="3785616" cy="47180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Contact your local SSWS Account or back-up Account Manager if you need assistance with the following:</a:t>
          </a:r>
        </a:p>
      </dsp:txBody>
      <dsp:txXfrm>
        <a:off x="184799" y="184799"/>
        <a:ext cx="3416018" cy="43484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dirty="0"/>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1</a:t>
            </a:fld>
            <a:endParaRPr lang="en-US" dirty="0"/>
          </a:p>
        </p:txBody>
      </p:sp>
    </p:spTree>
    <p:extLst>
      <p:ext uri="{BB962C8B-B14F-4D97-AF65-F5344CB8AC3E}">
        <p14:creationId xmlns:p14="http://schemas.microsoft.com/office/powerpoint/2010/main" val="2599277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51970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014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Important for Event Data:  When there are multiple students involved in a single event, the data is about the event, and it must be the same for each student. </a:t>
            </a:r>
          </a:p>
          <a:p>
            <a:pPr marL="0" lvl="0" indent="0" algn="l" rtl="0">
              <a:lnSpc>
                <a:spcPct val="100000"/>
              </a:lnSpc>
              <a:spcBef>
                <a:spcPts val="0"/>
              </a:spcBef>
              <a:spcAft>
                <a:spcPts val="0"/>
              </a:spcAft>
              <a:buSzPts val="1100"/>
              <a:buNone/>
            </a:pPr>
            <a:r>
              <a:rPr lang="en-US" dirty="0"/>
              <a:t>Edits are based on the Code of Virginia and VDOE’s reporting rules and data consistency.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916264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Important for Event Data:  When there are multiple students involved in a single event, the data is about the event, and it must be the same for each student.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671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Important for Event Data:  When there are multiple students involved in a single event, the data is about the event, and it must be the same for each student.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81152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Student Data: The data is related to the student in the event. </a:t>
            </a:r>
            <a:endParaRPr dirty="0"/>
          </a:p>
        </p:txBody>
      </p:sp>
    </p:spTree>
    <p:extLst>
      <p:ext uri="{BB962C8B-B14F-4D97-AF65-F5344CB8AC3E}">
        <p14:creationId xmlns:p14="http://schemas.microsoft.com/office/powerpoint/2010/main" val="109452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Student Data: The data is related to the student in the event.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1565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Decimals are not permittable.  Round decimals up or down to the nearest whole number.  </a:t>
            </a:r>
            <a:endParaRPr dirty="0"/>
          </a:p>
        </p:txBody>
      </p:sp>
    </p:spTree>
    <p:extLst>
      <p:ext uri="{BB962C8B-B14F-4D97-AF65-F5344CB8AC3E}">
        <p14:creationId xmlns:p14="http://schemas.microsoft.com/office/powerpoint/2010/main" val="177566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Student Data: The data is related to the student in the event.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67485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257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lang="en-US" sz="1200" kern="1200" dirty="0">
              <a:solidFill>
                <a:schemeClr val="tx1"/>
              </a:solidFill>
              <a:effectLst/>
              <a:latin typeface="+mn-lt"/>
              <a:ea typeface="+mn-ea"/>
              <a:cs typeface="+mn-cs"/>
            </a:endParaRPr>
          </a:p>
        </p:txBody>
      </p:sp>
      <p:sp>
        <p:nvSpPr>
          <p:cNvPr id="239" name="Google Shape;23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21753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Decimals are not permittable.  Round decimals up or down to the nearest whole number.  </a:t>
            </a:r>
            <a:endParaRPr dirty="0"/>
          </a:p>
        </p:txBody>
      </p:sp>
    </p:spTree>
    <p:extLst>
      <p:ext uri="{BB962C8B-B14F-4D97-AF65-F5344CB8AC3E}">
        <p14:creationId xmlns:p14="http://schemas.microsoft.com/office/powerpoint/2010/main" val="1495826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Decimals are not permittable.  Round decimals up or down to the nearest whole number.  </a:t>
            </a:r>
            <a:endParaRPr dirty="0"/>
          </a:p>
        </p:txBody>
      </p:sp>
    </p:spTree>
    <p:extLst>
      <p:ext uri="{BB962C8B-B14F-4D97-AF65-F5344CB8AC3E}">
        <p14:creationId xmlns:p14="http://schemas.microsoft.com/office/powerpoint/2010/main" val="2518354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dirty="0">
                <a:effectLst/>
                <a:latin typeface="Verdana" panose="020B0604030504040204" pitchFamily="34" charset="0"/>
                <a:ea typeface="Aptos" panose="020B0004020202020204" pitchFamily="34" charset="0"/>
                <a:cs typeface="Aptos" panose="020B0004020202020204" pitchFamily="34" charset="0"/>
              </a:rPr>
              <a:t>To determine values for a 6-hour school day, divide the number of hour/s the student is removed by 6.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dirty="0">
                <a:effectLst/>
                <a:latin typeface="Verdana" panose="020B0604030504040204" pitchFamily="34" charset="0"/>
                <a:ea typeface="Aptos" panose="020B0004020202020204" pitchFamily="34" charset="0"/>
                <a:cs typeface="Aptos" panose="020B0004020202020204" pitchFamily="34" charset="0"/>
              </a:rPr>
              <a:t>To determine values for a 4-hour school day, divide the number of hour/s the student is removed by 4.  </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8931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45754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8244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dirty="0"/>
              <a:t>Partial Days should be reported to the nearest hundredth place (2 decimal places). </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dirty="0"/>
              <a:t>Example 1, use 0.5 for a half day, 0.17 to represent 1 hour in a 6-hour day, 0.17 to represent 1 period in a 6-period day, etc.</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dirty="0"/>
              <a:t>Example 2, use 0.25 to represent 1 hour in a 4-hour day or 0.25 to represent 1 period in a 4-hour day and use 0.5 for a half day, etc. </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80129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51644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Student Data: The data is related to the student in the event.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63263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Important for Event Data:  When there are multiple students involved in a single event, the data is about the event, and it must be the same for each student.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29859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Important for Event Data:  When there are multiple students involved in a single event, the data is about the event, and it must be the same for each student.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2010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3</a:t>
            </a:fld>
            <a:endParaRPr lang="en-US" dirty="0"/>
          </a:p>
        </p:txBody>
      </p:sp>
    </p:spTree>
    <p:extLst>
      <p:ext uri="{BB962C8B-B14F-4D97-AF65-F5344CB8AC3E}">
        <p14:creationId xmlns:p14="http://schemas.microsoft.com/office/powerpoint/2010/main" val="2588523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30</a:t>
            </a:fld>
            <a:endParaRPr lang="en-US" dirty="0"/>
          </a:p>
        </p:txBody>
      </p:sp>
    </p:spTree>
    <p:extLst>
      <p:ext uri="{BB962C8B-B14F-4D97-AF65-F5344CB8AC3E}">
        <p14:creationId xmlns:p14="http://schemas.microsoft.com/office/powerpoint/2010/main" val="1012664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03358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72760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33</a:t>
            </a:fld>
            <a:endParaRPr lang="en-US" dirty="0"/>
          </a:p>
        </p:txBody>
      </p:sp>
    </p:spTree>
    <p:extLst>
      <p:ext uri="{BB962C8B-B14F-4D97-AF65-F5344CB8AC3E}">
        <p14:creationId xmlns:p14="http://schemas.microsoft.com/office/powerpoint/2010/main" val="2268096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34</a:t>
            </a:fld>
            <a:endParaRPr lang="en-US" dirty="0"/>
          </a:p>
        </p:txBody>
      </p:sp>
    </p:spTree>
    <p:extLst>
      <p:ext uri="{BB962C8B-B14F-4D97-AF65-F5344CB8AC3E}">
        <p14:creationId xmlns:p14="http://schemas.microsoft.com/office/powerpoint/2010/main" val="703123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a:extLst>
            <a:ext uri="{FF2B5EF4-FFF2-40B4-BE49-F238E27FC236}">
              <a16:creationId xmlns:a16="http://schemas.microsoft.com/office/drawing/2014/main" id="{0A5FA804-EF7E-D97D-8BB6-317779D6D9CF}"/>
            </a:ext>
          </a:extLst>
        </p:cNvPr>
        <p:cNvGrpSpPr/>
        <p:nvPr/>
      </p:nvGrpSpPr>
      <p:grpSpPr>
        <a:xfrm>
          <a:off x="0" y="0"/>
          <a:ext cx="0" cy="0"/>
          <a:chOff x="0" y="0"/>
          <a:chExt cx="0" cy="0"/>
        </a:xfrm>
      </p:grpSpPr>
      <p:sp>
        <p:nvSpPr>
          <p:cNvPr id="475" name="Google Shape;475;p34:notes">
            <a:extLst>
              <a:ext uri="{FF2B5EF4-FFF2-40B4-BE49-F238E27FC236}">
                <a16:creationId xmlns:a16="http://schemas.microsoft.com/office/drawing/2014/main" id="{63FBA174-85BA-FD22-9960-6F2545FB16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6" name="Google Shape;476;p34:notes">
            <a:extLst>
              <a:ext uri="{FF2B5EF4-FFF2-40B4-BE49-F238E27FC236}">
                <a16:creationId xmlns:a16="http://schemas.microsoft.com/office/drawing/2014/main" id="{4EAC8CDF-C0D2-6DC8-643A-20BB4EBE80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7018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37</a:t>
            </a:fld>
            <a:endParaRPr lang="en-US" dirty="0"/>
          </a:p>
        </p:txBody>
      </p:sp>
    </p:spTree>
    <p:extLst>
      <p:ext uri="{BB962C8B-B14F-4D97-AF65-F5344CB8AC3E}">
        <p14:creationId xmlns:p14="http://schemas.microsoft.com/office/powerpoint/2010/main" val="2456430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6" name="Google Shape;47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402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If you need help, your local co-workers can assist you.</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a:t>SSWS Account or back-up account manager </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a:t>ERA contact</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84" name="Google Shape;484;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58693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Civil Right Data – VDOE directly preloads select data submitted in SRC, SBAR and MSC </a:t>
            </a:r>
            <a:r>
              <a:rPr lang="en-US"/>
              <a:t>data collections.   </a:t>
            </a:r>
            <a:r>
              <a:rPr lang="en-US" dirty="0"/>
              <a:t>However, we do not manage the collection.  </a:t>
            </a:r>
            <a:endParaRPr dirty="0"/>
          </a:p>
        </p:txBody>
      </p:sp>
      <p:sp>
        <p:nvSpPr>
          <p:cNvPr id="492" name="Google Shape;492;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7707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135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Other contact information:</a:t>
            </a:r>
            <a:endParaRPr dirty="0"/>
          </a:p>
        </p:txBody>
      </p:sp>
      <p:sp>
        <p:nvSpPr>
          <p:cNvPr id="492" name="Google Shape;492;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30993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This is the end of the presentation.  Thank</a:t>
            </a:r>
            <a:r>
              <a:rPr lang="en-US" baseline="0" dirty="0"/>
              <a:t> you. </a:t>
            </a:r>
            <a:endParaRPr dirty="0"/>
          </a:p>
        </p:txBody>
      </p:sp>
      <p:sp>
        <p:nvSpPr>
          <p:cNvPr id="499" name="Google Shape;499;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5065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77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12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02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8</a:t>
            </a:fld>
            <a:endParaRPr lang="en-US" dirty="0"/>
          </a:p>
        </p:txBody>
      </p:sp>
    </p:spTree>
    <p:extLst>
      <p:ext uri="{BB962C8B-B14F-4D97-AF65-F5344CB8AC3E}">
        <p14:creationId xmlns:p14="http://schemas.microsoft.com/office/powerpoint/2010/main" val="426766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25548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dirty="0"/>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
        <p:nvSpPr>
          <p:cNvPr id="17" name="Google Shape;17;p2"/>
          <p:cNvSpPr txBox="1">
            <a:spLocks noGrp="1"/>
          </p:cNvSpPr>
          <p:nvPr>
            <p:ph type="ctrTitle"/>
          </p:nvPr>
        </p:nvSpPr>
        <p:spPr>
          <a:xfrm>
            <a:off x="1524000" y="2235199"/>
            <a:ext cx="9144000" cy="2387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9216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5" name="Google Shape;11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6" name="Google Shape;116;p1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pic>
        <p:nvPicPr>
          <p:cNvPr id="117" name="Google Shape;117;p1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8" name="Google Shape;118;p15" descr="VDOE Logo&#10;"/>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3756174001"/>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 name="Google Shape;37;p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pic>
        <p:nvPicPr>
          <p:cNvPr id="38" name="Google Shape;38;p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39" name="Google Shape;39;p5" descr="VDOE Logo"/>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9729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1/13/2025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dirty="0"/>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 id="214748369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virginia.gov/home/showpublisheddocument/41654/638097271821870000"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www.doe.virginia.gov/home/showpublisheddocument/41656/63809727227457000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doe.virginia.gov/home/showpublisheddocument/49702/638312286728430000"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e.virginia.gov/home/showpublisheddocument/49704/638638957059030000"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e.virginia.gov/home/showpublisheddocument/28799/638312292945430000"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e.virginia.gov/home/showpublisheddocument/41658/638638956554100000"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title22.1/chapter14/section22.1-279.3:1/"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doe.virginia.gov/data-policy-funding/data-reports/data-collection/student-behavior-and-administrative-response-collection" TargetMode="External"/><Relationship Id="rId7" Type="http://schemas.openxmlformats.org/officeDocument/2006/relationships/hyperlink" Target="https://civilrightsdata.ed.gov/"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s://www.ed.gov/data/edfacts-initiative" TargetMode="External"/><Relationship Id="rId5" Type="http://schemas.openxmlformats.org/officeDocument/2006/relationships/hyperlink" Target="https://www.ed.gov/sites/ed/files/2020/07/Guidance.Gun-Free-Schools-Act.pdf" TargetMode="External"/><Relationship Id="rId4" Type="http://schemas.openxmlformats.org/officeDocument/2006/relationships/hyperlink" Target="https://www.doe.virginia.gov/programs-services/student-services/integrated-student-supports/student-support-conduc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patricia.mealy@doe.virginia.gov"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hyperlink" Target="mailto:joseph.wharff@doe.virginia.gov" TargetMode="External"/><Relationship Id="rId4" Type="http://schemas.openxmlformats.org/officeDocument/2006/relationships/hyperlink" Target="mailto:resultshelp@doe.Virginia.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4211-01AA-D419-683B-5BFD7DC5B7D1}"/>
              </a:ext>
            </a:extLst>
          </p:cNvPr>
          <p:cNvSpPr>
            <a:spLocks noGrp="1"/>
          </p:cNvSpPr>
          <p:nvPr>
            <p:ph type="ctrTitle"/>
          </p:nvPr>
        </p:nvSpPr>
        <p:spPr>
          <a:xfrm>
            <a:off x="585109" y="424545"/>
            <a:ext cx="6768192" cy="4408712"/>
          </a:xfrm>
        </p:spPr>
        <p:txBody>
          <a:bodyPr>
            <a:normAutofit/>
          </a:bodyPr>
          <a:lstStyle/>
          <a:p>
            <a:pPr algn="ctr"/>
            <a:r>
              <a:rPr lang="en-US" sz="4400" dirty="0"/>
              <a:t>Student Behavior and Administrative Response Data Collection </a:t>
            </a:r>
            <a:br>
              <a:rPr lang="en-US" sz="4400" dirty="0"/>
            </a:br>
            <a:br>
              <a:rPr lang="en-US" sz="2700" dirty="0">
                <a:solidFill>
                  <a:schemeClr val="bg1">
                    <a:lumMod val="20000"/>
                    <a:lumOff val="80000"/>
                  </a:schemeClr>
                </a:solidFill>
              </a:rPr>
            </a:br>
            <a:r>
              <a:rPr lang="en-US" sz="2700" dirty="0">
                <a:solidFill>
                  <a:schemeClr val="bg1">
                    <a:lumMod val="20000"/>
                    <a:lumOff val="80000"/>
                  </a:schemeClr>
                </a:solidFill>
              </a:rPr>
              <a:t>November 2024</a:t>
            </a:r>
            <a:br>
              <a:rPr lang="en-US" sz="2700" dirty="0"/>
            </a:br>
            <a:br>
              <a:rPr lang="en-US" dirty="0"/>
            </a:br>
            <a:endParaRPr lang="en-US" dirty="0"/>
          </a:p>
        </p:txBody>
      </p:sp>
      <p:sp>
        <p:nvSpPr>
          <p:cNvPr id="3" name="Subtitle 2">
            <a:extLst>
              <a:ext uri="{FF2B5EF4-FFF2-40B4-BE49-F238E27FC236}">
                <a16:creationId xmlns:a16="http://schemas.microsoft.com/office/drawing/2014/main" id="{193117BE-4F44-EA09-550A-35F60C5F0057}"/>
              </a:ext>
            </a:extLst>
          </p:cNvPr>
          <p:cNvSpPr>
            <a:spLocks noGrp="1"/>
          </p:cNvSpPr>
          <p:nvPr>
            <p:ph type="subTitle" idx="1"/>
          </p:nvPr>
        </p:nvSpPr>
        <p:spPr>
          <a:xfrm>
            <a:off x="585109" y="2694214"/>
            <a:ext cx="5584634" cy="587829"/>
          </a:xfrm>
        </p:spPr>
        <p:txBody>
          <a:bodyPr>
            <a:normAutofit fontScale="92500" lnSpcReduction="20000"/>
          </a:bodyPr>
          <a:lstStyle/>
          <a:p>
            <a:endParaRPr lang="en-US" sz="4400" b="1" dirty="0"/>
          </a:p>
          <a:p>
            <a:endParaRPr lang="en-US" sz="4400" b="1" dirty="0"/>
          </a:p>
        </p:txBody>
      </p:sp>
      <p:sp>
        <p:nvSpPr>
          <p:cNvPr id="4" name="Slide Number Placeholder 3">
            <a:extLst>
              <a:ext uri="{FF2B5EF4-FFF2-40B4-BE49-F238E27FC236}">
                <a16:creationId xmlns:a16="http://schemas.microsoft.com/office/drawing/2014/main" id="{0A08627E-81AC-D458-9445-E57055BBE497}"/>
              </a:ext>
            </a:extLst>
          </p:cNvPr>
          <p:cNvSpPr>
            <a:spLocks noGrp="1"/>
          </p:cNvSpPr>
          <p:nvPr>
            <p:ph type="sldNum" sz="quarter" idx="12"/>
          </p:nvPr>
        </p:nvSpPr>
        <p:spPr/>
        <p:txBody>
          <a:bodyPr/>
          <a:lstStyle/>
          <a:p>
            <a:fld id="{B2102BAA-C61A-4A39-BDF1-4340D572B82C}" type="slidenum">
              <a:rPr lang="en-US" smtClean="0"/>
              <a:t>1</a:t>
            </a:fld>
            <a:endParaRPr lang="en-US" dirty="0"/>
          </a:p>
        </p:txBody>
      </p:sp>
    </p:spTree>
    <p:extLst>
      <p:ext uri="{BB962C8B-B14F-4D97-AF65-F5344CB8AC3E}">
        <p14:creationId xmlns:p14="http://schemas.microsoft.com/office/powerpoint/2010/main" val="317358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3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dirty="0">
                <a:solidFill>
                  <a:schemeClr val="tx1"/>
                </a:solidFill>
              </a:rPr>
              <a:t>SBAR Data File includes:</a:t>
            </a:r>
            <a:endParaRPr dirty="0">
              <a:solidFill>
                <a:schemeClr val="tx1"/>
              </a:solidFill>
            </a:endParaRPr>
          </a:p>
          <a:p>
            <a:pPr marL="685800" lvl="0" indent="0" algn="l" rtl="0">
              <a:lnSpc>
                <a:spcPct val="115000"/>
              </a:lnSpc>
              <a:spcBef>
                <a:spcPts val="0"/>
              </a:spcBef>
              <a:spcAft>
                <a:spcPts val="0"/>
              </a:spcAft>
              <a:buSzPts val="1800"/>
              <a:buNone/>
            </a:pPr>
            <a:endParaRPr sz="900" dirty="0">
              <a:solidFill>
                <a:srgbClr val="000000"/>
              </a:solidFill>
              <a:ea typeface="Arial"/>
              <a:cs typeface="Arial"/>
              <a:sym typeface="Arial"/>
            </a:endParaRPr>
          </a:p>
          <a:p>
            <a:pPr marL="457200" lvl="0" indent="-368300" algn="l" rtl="0">
              <a:lnSpc>
                <a:spcPct val="115000"/>
              </a:lnSpc>
              <a:spcBef>
                <a:spcPts val="0"/>
              </a:spcBef>
              <a:spcAft>
                <a:spcPts val="0"/>
              </a:spcAft>
              <a:buClr>
                <a:schemeClr val="tx2">
                  <a:lumMod val="60000"/>
                  <a:lumOff val="40000"/>
                </a:schemeClr>
              </a:buClr>
              <a:buSzPts val="2200"/>
              <a:buFont typeface="Wingdings" panose="05000000000000000000" pitchFamily="2" charset="2"/>
              <a:buChar char="q"/>
            </a:pPr>
            <a:r>
              <a:rPr lang="en-US" sz="2400" b="1" dirty="0">
                <a:solidFill>
                  <a:schemeClr val="tx1"/>
                </a:solidFill>
                <a:ea typeface="Trebuchet MS"/>
                <a:cs typeface="Trebuchet MS"/>
                <a:sym typeface="Trebuchet MS"/>
              </a:rPr>
              <a:t>B Records </a:t>
            </a:r>
          </a:p>
          <a:p>
            <a:pPr marL="914400" lvl="1" indent="-368300">
              <a:lnSpc>
                <a:spcPct val="115000"/>
              </a:lnSpc>
              <a:spcBef>
                <a:spcPts val="0"/>
              </a:spcBef>
              <a:buClr>
                <a:schemeClr val="tx2">
                  <a:lumMod val="60000"/>
                  <a:lumOff val="40000"/>
                </a:schemeClr>
              </a:buClr>
              <a:buSzPts val="2200"/>
              <a:buFont typeface="Wingdings" panose="05000000000000000000" pitchFamily="2" charset="2"/>
              <a:buChar char="§"/>
            </a:pPr>
            <a:r>
              <a:rPr lang="en-US" dirty="0">
                <a:solidFill>
                  <a:srgbClr val="000000"/>
                </a:solidFill>
                <a:ea typeface="Trebuchet MS"/>
                <a:cs typeface="Trebuchet MS"/>
                <a:sym typeface="Trebuchet MS"/>
              </a:rPr>
              <a:t>Details about the event including location and time of occurrence</a:t>
            </a:r>
            <a:endParaRPr dirty="0">
              <a:solidFill>
                <a:srgbClr val="000000"/>
              </a:solidFill>
              <a:ea typeface="Trebuchet MS"/>
              <a:cs typeface="Trebuchet MS"/>
              <a:sym typeface="Trebuchet MS"/>
            </a:endParaRPr>
          </a:p>
          <a:p>
            <a:pPr marL="914400" lvl="1" indent="-368300">
              <a:lnSpc>
                <a:spcPct val="115000"/>
              </a:lnSpc>
              <a:spcBef>
                <a:spcPts val="0"/>
              </a:spcBef>
              <a:buClr>
                <a:schemeClr val="tx2">
                  <a:lumMod val="60000"/>
                  <a:lumOff val="40000"/>
                </a:schemeClr>
              </a:buClr>
              <a:buSzPts val="2200"/>
              <a:buFont typeface="Wingdings" panose="05000000000000000000" pitchFamily="2" charset="2"/>
              <a:buChar char="§"/>
            </a:pPr>
            <a:r>
              <a:rPr lang="en-US" dirty="0">
                <a:solidFill>
                  <a:srgbClr val="000000"/>
                </a:solidFill>
                <a:ea typeface="Trebuchet MS"/>
                <a:cs typeface="Trebuchet MS"/>
                <a:sym typeface="Trebuchet MS"/>
              </a:rPr>
              <a:t>Individual student behaviors that result in an administrative response</a:t>
            </a:r>
            <a:endParaRPr dirty="0">
              <a:solidFill>
                <a:srgbClr val="000000"/>
              </a:solidFill>
              <a:ea typeface="Trebuchet MS"/>
              <a:cs typeface="Trebuchet MS"/>
              <a:sym typeface="Trebuchet MS"/>
            </a:endParaRPr>
          </a:p>
          <a:p>
            <a:pPr marL="914400" lvl="1" indent="-368300">
              <a:lnSpc>
                <a:spcPct val="115000"/>
              </a:lnSpc>
              <a:spcBef>
                <a:spcPts val="0"/>
              </a:spcBef>
              <a:buClr>
                <a:schemeClr val="tx2">
                  <a:lumMod val="60000"/>
                  <a:lumOff val="40000"/>
                </a:schemeClr>
              </a:buClr>
              <a:buSzPts val="2200"/>
              <a:buFont typeface="Wingdings" panose="05000000000000000000" pitchFamily="2" charset="2"/>
              <a:buChar char="§"/>
            </a:pPr>
            <a:r>
              <a:rPr lang="en-US" dirty="0">
                <a:solidFill>
                  <a:srgbClr val="000000"/>
                </a:solidFill>
                <a:ea typeface="Trebuchet MS"/>
                <a:cs typeface="Trebuchet MS"/>
                <a:sym typeface="Trebuchet MS"/>
              </a:rPr>
              <a:t>Administrative responses include any behavioral intervention, instructional support, disciplinary sanction, alternative placement, and notification to law enforcement</a:t>
            </a:r>
            <a:endParaRPr dirty="0">
              <a:solidFill>
                <a:srgbClr val="000000"/>
              </a:solidFill>
              <a:ea typeface="Trebuchet MS"/>
              <a:cs typeface="Trebuchet MS"/>
              <a:sym typeface="Trebuchet MS"/>
            </a:endParaRPr>
          </a:p>
          <a:p>
            <a:pPr marL="914400" lvl="1" indent="-368300">
              <a:lnSpc>
                <a:spcPct val="115000"/>
              </a:lnSpc>
              <a:spcBef>
                <a:spcPts val="0"/>
              </a:spcBef>
              <a:buClr>
                <a:schemeClr val="tx2">
                  <a:lumMod val="60000"/>
                  <a:lumOff val="40000"/>
                </a:schemeClr>
              </a:buClr>
              <a:buSzPts val="2200"/>
              <a:buFont typeface="Wingdings" panose="05000000000000000000" pitchFamily="2" charset="2"/>
              <a:buChar char="§"/>
            </a:pPr>
            <a:r>
              <a:rPr lang="en-US" dirty="0">
                <a:solidFill>
                  <a:srgbClr val="000000"/>
                </a:solidFill>
                <a:ea typeface="Trebuchet MS"/>
                <a:cs typeface="Trebuchet MS"/>
                <a:sym typeface="Trebuchet MS"/>
              </a:rPr>
              <a:t>The type and number of victims involved in the event</a:t>
            </a:r>
            <a:endParaRPr dirty="0"/>
          </a:p>
          <a:p>
            <a:pPr marL="457200" lvl="0" indent="-368300" algn="l" rtl="0">
              <a:lnSpc>
                <a:spcPct val="115000"/>
              </a:lnSpc>
              <a:spcBef>
                <a:spcPts val="0"/>
              </a:spcBef>
              <a:spcAft>
                <a:spcPts val="0"/>
              </a:spcAft>
              <a:buClr>
                <a:schemeClr val="tx2">
                  <a:lumMod val="60000"/>
                  <a:lumOff val="40000"/>
                </a:schemeClr>
              </a:buClr>
              <a:buSzPts val="2200"/>
              <a:buFont typeface="Wingdings" panose="05000000000000000000" pitchFamily="2" charset="2"/>
              <a:buChar char="q"/>
            </a:pPr>
            <a:r>
              <a:rPr lang="en-US" sz="2400" b="1" dirty="0">
                <a:solidFill>
                  <a:schemeClr val="tx1"/>
                </a:solidFill>
                <a:ea typeface="Trebuchet MS"/>
                <a:cs typeface="Trebuchet MS"/>
                <a:sym typeface="Trebuchet MS"/>
              </a:rPr>
              <a:t>RecordCount</a:t>
            </a:r>
            <a:r>
              <a:rPr lang="en-US" sz="2400" dirty="0">
                <a:solidFill>
                  <a:srgbClr val="000000"/>
                </a:solidFill>
                <a:ea typeface="Trebuchet MS"/>
                <a:cs typeface="Trebuchet MS"/>
                <a:sym typeface="Trebuchet MS"/>
              </a:rPr>
              <a:t>= # Includes the A and total number of B records in your data file </a:t>
            </a:r>
            <a:endParaRPr sz="2400" dirty="0">
              <a:solidFill>
                <a:srgbClr val="000000"/>
              </a:solidFill>
              <a:ea typeface="Trebuchet MS"/>
              <a:cs typeface="Trebuchet MS"/>
              <a:sym typeface="Trebuchet MS"/>
            </a:endParaRPr>
          </a:p>
          <a:p>
            <a:pPr marL="0" lvl="0" indent="0" algn="l" rtl="0">
              <a:lnSpc>
                <a:spcPct val="90000"/>
              </a:lnSpc>
              <a:spcBef>
                <a:spcPts val="1000"/>
              </a:spcBef>
              <a:spcAft>
                <a:spcPts val="0"/>
              </a:spcAft>
              <a:buSzPts val="1800"/>
              <a:buNone/>
            </a:pPr>
            <a:r>
              <a:rPr lang="en-US" dirty="0"/>
              <a:t> </a:t>
            </a:r>
            <a:endParaRPr dirty="0"/>
          </a:p>
        </p:txBody>
      </p:sp>
      <p:sp>
        <p:nvSpPr>
          <p:cNvPr id="2" name="Text Placeholder 1"/>
          <p:cNvSpPr>
            <a:spLocks noGrp="1"/>
          </p:cNvSpPr>
          <p:nvPr>
            <p:ph type="body" sz="quarter" idx="13"/>
          </p:nvPr>
        </p:nvSpPr>
        <p:spPr/>
        <p:txBody>
          <a:bodyPr/>
          <a:lstStyle/>
          <a:p>
            <a:pPr algn="ctr"/>
            <a:r>
              <a:rPr lang="en-US" dirty="0"/>
              <a:t>SBAR Data Model (Cont.)</a:t>
            </a:r>
          </a:p>
        </p:txBody>
      </p:sp>
    </p:spTree>
    <p:extLst>
      <p:ext uri="{BB962C8B-B14F-4D97-AF65-F5344CB8AC3E}">
        <p14:creationId xmlns:p14="http://schemas.microsoft.com/office/powerpoint/2010/main" val="817707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SBAR Data Model </a:t>
            </a:r>
          </a:p>
        </p:txBody>
      </p:sp>
      <p:sp>
        <p:nvSpPr>
          <p:cNvPr id="335" name="Google Shape;335;p41"/>
          <p:cNvSpPr txBox="1"/>
          <p:nvPr/>
        </p:nvSpPr>
        <p:spPr>
          <a:xfrm>
            <a:off x="231354" y="1368216"/>
            <a:ext cx="11545677" cy="3139281"/>
          </a:xfrm>
          <a:prstGeom prst="rect">
            <a:avLst/>
          </a:prstGeom>
          <a:noFill/>
          <a:ln>
            <a:noFill/>
          </a:ln>
        </p:spPr>
        <p:txBody>
          <a:bodyPr spcFirstLastPara="1" wrap="square" lIns="91425" tIns="45700" rIns="91425" bIns="45700" anchor="t" anchorCtr="0">
            <a:spAutoFit/>
          </a:bodyPr>
          <a:lstStyle/>
          <a:p>
            <a:pPr marL="800100" lvl="1" indent="-342900">
              <a:buClr>
                <a:schemeClr val="tx1">
                  <a:lumMod val="60000"/>
                  <a:lumOff val="40000"/>
                </a:schemeClr>
              </a:buClr>
              <a:buFont typeface="Wingdings" panose="05000000000000000000" pitchFamily="2" charset="2"/>
              <a:buChar char="q"/>
            </a:pPr>
            <a:r>
              <a:rPr lang="en-US" sz="2200" dirty="0">
                <a:solidFill>
                  <a:srgbClr val="000000"/>
                </a:solidFill>
              </a:rPr>
              <a:t>Allow for multiple behaviors, interventions, supports, and sanctions to be reported per student involved in an event</a:t>
            </a:r>
          </a:p>
          <a:p>
            <a:pPr marL="1485900" lvl="2" indent="-571500">
              <a:buClr>
                <a:schemeClr val="tx2">
                  <a:lumMod val="60000"/>
                  <a:lumOff val="40000"/>
                </a:schemeClr>
              </a:buClr>
              <a:buFont typeface="Wingdings" panose="05000000000000000000" pitchFamily="2" charset="2"/>
              <a:buChar char="§"/>
            </a:pPr>
            <a:r>
              <a:rPr lang="en-US" sz="2200" dirty="0">
                <a:solidFill>
                  <a:srgbClr val="000000"/>
                </a:solidFill>
                <a:ea typeface="Arial"/>
                <a:cs typeface="Arial"/>
                <a:sym typeface="Arial"/>
              </a:rPr>
              <a:t>Up to 4</a:t>
            </a:r>
            <a:r>
              <a:rPr lang="en-US" sz="2200" b="0" i="0" u="none" strike="noStrike" cap="none" dirty="0">
                <a:solidFill>
                  <a:srgbClr val="000000"/>
                </a:solidFill>
                <a:ea typeface="Arial"/>
                <a:cs typeface="Arial"/>
                <a:sym typeface="Arial"/>
              </a:rPr>
              <a:t> Behavior Codes per Student per Event</a:t>
            </a:r>
            <a:endParaRPr lang="en-US" sz="2200" b="0" i="0" u="none" strike="noStrike" cap="none" dirty="0">
              <a:solidFill>
                <a:srgbClr val="000000"/>
              </a:solidFill>
              <a:ea typeface="Arial"/>
              <a:cs typeface="Arial"/>
            </a:endParaRPr>
          </a:p>
          <a:p>
            <a:pPr marL="1485900" lvl="2" indent="-571500">
              <a:buClr>
                <a:schemeClr val="tx2">
                  <a:lumMod val="60000"/>
                  <a:lumOff val="40000"/>
                </a:schemeClr>
              </a:buClr>
              <a:buFont typeface="Wingdings" panose="05000000000000000000" pitchFamily="2" charset="2"/>
              <a:buChar char="§"/>
            </a:pPr>
            <a:r>
              <a:rPr lang="en-US" sz="2200" dirty="0">
                <a:solidFill>
                  <a:srgbClr val="000000"/>
                </a:solidFill>
                <a:ea typeface="Arial"/>
                <a:cs typeface="Arial"/>
                <a:sym typeface="Arial"/>
              </a:rPr>
              <a:t>Up to 3 Behavioral Intervention Codes </a:t>
            </a:r>
            <a:endParaRPr lang="en-US" sz="2200" dirty="0">
              <a:solidFill>
                <a:srgbClr val="000000"/>
              </a:solidFill>
              <a:ea typeface="Arial"/>
              <a:cs typeface="Arial"/>
            </a:endParaRPr>
          </a:p>
          <a:p>
            <a:pPr marL="1485900" lvl="2" indent="-571500">
              <a:buClr>
                <a:schemeClr val="tx2">
                  <a:lumMod val="60000"/>
                  <a:lumOff val="40000"/>
                </a:schemeClr>
              </a:buClr>
              <a:buFont typeface="Wingdings" panose="05000000000000000000" pitchFamily="2" charset="2"/>
              <a:buChar char="§"/>
            </a:pPr>
            <a:r>
              <a:rPr lang="en-US" sz="2200" dirty="0">
                <a:solidFill>
                  <a:srgbClr val="000000"/>
                </a:solidFill>
                <a:ea typeface="Arial"/>
                <a:cs typeface="Arial"/>
                <a:sym typeface="Arial"/>
              </a:rPr>
              <a:t>Up to 3</a:t>
            </a:r>
            <a:r>
              <a:rPr lang="en-US" sz="2200" b="0" i="0" u="none" strike="noStrike" cap="none" dirty="0">
                <a:solidFill>
                  <a:srgbClr val="000000"/>
                </a:solidFill>
                <a:ea typeface="Arial"/>
                <a:cs typeface="Arial"/>
                <a:sym typeface="Arial"/>
              </a:rPr>
              <a:t> Instructional Support Codes</a:t>
            </a:r>
            <a:endParaRPr lang="en-US" sz="2200" b="0" i="0" u="none" strike="noStrike" cap="none" dirty="0">
              <a:solidFill>
                <a:srgbClr val="000000"/>
              </a:solidFill>
              <a:ea typeface="Arial"/>
              <a:cs typeface="Arial"/>
            </a:endParaRPr>
          </a:p>
          <a:p>
            <a:pPr marL="1485900" lvl="2" indent="-571500">
              <a:lnSpc>
                <a:spcPct val="100000"/>
              </a:lnSpc>
              <a:spcBef>
                <a:spcPts val="0"/>
              </a:spcBef>
              <a:buClr>
                <a:schemeClr val="tx2">
                  <a:lumMod val="60000"/>
                  <a:lumOff val="40000"/>
                </a:schemeClr>
              </a:buClr>
              <a:buFont typeface="Wingdings" panose="05000000000000000000" pitchFamily="2" charset="2"/>
              <a:buChar char="§"/>
            </a:pPr>
            <a:r>
              <a:rPr lang="en-US" sz="2200" b="0" i="0" u="none" strike="noStrike" cap="none" dirty="0">
                <a:solidFill>
                  <a:srgbClr val="000000"/>
                </a:solidFill>
                <a:ea typeface="Arial"/>
                <a:cs typeface="Arial"/>
                <a:sym typeface="Arial"/>
              </a:rPr>
              <a:t>Multiple Sanctions </a:t>
            </a:r>
          </a:p>
          <a:p>
            <a:pPr lvl="3">
              <a:buClr>
                <a:schemeClr val="tx2">
                  <a:lumMod val="60000"/>
                  <a:lumOff val="40000"/>
                </a:schemeClr>
              </a:buClr>
              <a:buFont typeface="Wingdings" panose="05000000000000000000" pitchFamily="2" charset="2"/>
              <a:buChar char="v"/>
            </a:pPr>
            <a:r>
              <a:rPr lang="en-US" sz="2200" dirty="0">
                <a:solidFill>
                  <a:srgbClr val="000000"/>
                </a:solidFill>
                <a:ea typeface="Arial"/>
                <a:cs typeface="Arial"/>
                <a:sym typeface="Arial"/>
              </a:rPr>
              <a:t>The number of hours, days or length of time must be reported for sanction/s that are 	included in the administrator’s response</a:t>
            </a:r>
          </a:p>
          <a:p>
            <a:pPr lvl="3">
              <a:buClr>
                <a:schemeClr val="tx2">
                  <a:lumMod val="60000"/>
                  <a:lumOff val="40000"/>
                </a:schemeClr>
              </a:buClr>
              <a:buFont typeface="Wingdings" panose="05000000000000000000" pitchFamily="2" charset="2"/>
              <a:buChar char="v"/>
            </a:pPr>
            <a:r>
              <a:rPr lang="en-US" sz="2200" dirty="0">
                <a:solidFill>
                  <a:srgbClr val="000000"/>
                </a:solidFill>
                <a:ea typeface="Arial"/>
                <a:cs typeface="Arial"/>
                <a:sym typeface="Arial"/>
              </a:rPr>
              <a:t>Disciplinary Sanction Codes are obsolete</a:t>
            </a:r>
            <a:endParaRPr lang="en-US" sz="2200" b="0" i="0" u="none" strike="noStrike" cap="none" dirty="0">
              <a:solidFill>
                <a:srgbClr val="000000"/>
              </a:solidFill>
              <a:ea typeface="Arial"/>
              <a:cs typeface="Arial"/>
              <a:sym typeface="Arial"/>
            </a:endParaRPr>
          </a:p>
        </p:txBody>
      </p:sp>
    </p:spTree>
    <p:extLst>
      <p:ext uri="{BB962C8B-B14F-4D97-AF65-F5344CB8AC3E}">
        <p14:creationId xmlns:p14="http://schemas.microsoft.com/office/powerpoint/2010/main" val="69735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3" name="Rectangle 34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Rectangle 34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Rectangle 34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Event Data </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1296173668"/>
              </p:ext>
            </p:extLst>
          </p:nvPr>
        </p:nvGraphicFramePr>
        <p:xfrm>
          <a:off x="432225" y="2136913"/>
          <a:ext cx="11327550" cy="3946761"/>
        </p:xfrm>
        <a:graphic>
          <a:graphicData uri="http://schemas.openxmlformats.org/drawingml/2006/table">
            <a:tbl>
              <a:tblPr firstRow="1" bandRow="1">
                <a:tableStyleId>{5C22544A-7EE6-4342-B048-85BDC9FD1C3A}</a:tableStyleId>
              </a:tblPr>
              <a:tblGrid>
                <a:gridCol w="1803578">
                  <a:extLst>
                    <a:ext uri="{9D8B030D-6E8A-4147-A177-3AD203B41FA5}">
                      <a16:colId xmlns:a16="http://schemas.microsoft.com/office/drawing/2014/main" val="2168494988"/>
                    </a:ext>
                  </a:extLst>
                </a:gridCol>
                <a:gridCol w="4419300">
                  <a:extLst>
                    <a:ext uri="{9D8B030D-6E8A-4147-A177-3AD203B41FA5}">
                      <a16:colId xmlns:a16="http://schemas.microsoft.com/office/drawing/2014/main" val="1523168282"/>
                    </a:ext>
                  </a:extLst>
                </a:gridCol>
                <a:gridCol w="5104672">
                  <a:extLst>
                    <a:ext uri="{9D8B030D-6E8A-4147-A177-3AD203B41FA5}">
                      <a16:colId xmlns:a16="http://schemas.microsoft.com/office/drawing/2014/main" val="3098606563"/>
                    </a:ext>
                  </a:extLst>
                </a:gridCol>
              </a:tblGrid>
              <a:tr h="357516">
                <a:tc>
                  <a:txBody>
                    <a:bodyPr/>
                    <a:lstStyle/>
                    <a:p>
                      <a:pPr algn="ctr" fontAlgn="t"/>
                      <a:r>
                        <a:rPr lang="en-US" sz="2000" b="1" u="none" strike="noStrike" dirty="0">
                          <a:solidFill>
                            <a:schemeClr val="tx1"/>
                          </a:solidFill>
                          <a:effectLst/>
                        </a:rPr>
                        <a:t>Data Element </a:t>
                      </a:r>
                      <a:endParaRPr lang="en-US" sz="2000" b="1" i="0" u="none" strike="noStrike" dirty="0">
                        <a:solidFill>
                          <a:schemeClr val="tx1"/>
                        </a:solidFill>
                        <a:effectLst/>
                        <a:latin typeface="Arial" panose="020B0604020202020204" pitchFamily="34" charset="0"/>
                      </a:endParaRPr>
                    </a:p>
                  </a:txBody>
                  <a:tcPr marL="4811" marR="4811" marT="4811" marB="0">
                    <a:solidFill>
                      <a:schemeClr val="tx1">
                        <a:lumMod val="20000"/>
                        <a:lumOff val="80000"/>
                      </a:schemeClr>
                    </a:solidFill>
                  </a:tcPr>
                </a:tc>
                <a:tc>
                  <a:txBody>
                    <a:bodyPr/>
                    <a:lstStyle/>
                    <a:p>
                      <a:pPr algn="ctr" fontAlgn="t"/>
                      <a:r>
                        <a:rPr lang="en-US" sz="2000" b="1" u="none" strike="noStrike" dirty="0">
                          <a:solidFill>
                            <a:schemeClr val="tx1"/>
                          </a:solidFill>
                          <a:effectLst/>
                        </a:rPr>
                        <a:t>Description</a:t>
                      </a:r>
                      <a:endParaRPr lang="en-US" sz="2000" b="1" i="0" u="none" strike="noStrike" dirty="0">
                        <a:solidFill>
                          <a:schemeClr val="tx1"/>
                        </a:solidFill>
                        <a:effectLst/>
                        <a:latin typeface="Arial" panose="020B0604020202020204" pitchFamily="34" charset="0"/>
                      </a:endParaRPr>
                    </a:p>
                  </a:txBody>
                  <a:tcPr marL="4811" marR="4811" marT="4811" marB="0">
                    <a:solidFill>
                      <a:schemeClr val="tx1">
                        <a:lumMod val="20000"/>
                        <a:lumOff val="80000"/>
                      </a:schemeClr>
                    </a:solidFill>
                  </a:tcPr>
                </a:tc>
                <a:tc>
                  <a:txBody>
                    <a:bodyPr/>
                    <a:lstStyle/>
                    <a:p>
                      <a:pPr algn="ctr" fontAlgn="t"/>
                      <a:r>
                        <a:rPr lang="en-US" sz="2000" b="1" u="none" strike="noStrike" dirty="0">
                          <a:solidFill>
                            <a:schemeClr val="tx1"/>
                          </a:solidFill>
                          <a:effectLst/>
                        </a:rPr>
                        <a:t>Edits</a:t>
                      </a:r>
                      <a:endParaRPr lang="en-US" sz="2000" b="1" i="0" u="none" strike="noStrike" dirty="0">
                        <a:solidFill>
                          <a:schemeClr val="tx1"/>
                        </a:solidFill>
                        <a:effectLst/>
                        <a:latin typeface="Arial" panose="020B0604020202020204" pitchFamily="34" charset="0"/>
                      </a:endParaRPr>
                    </a:p>
                  </a:txBody>
                  <a:tcPr marL="4811" marR="4811" marT="4811" marB="0">
                    <a:solidFill>
                      <a:schemeClr val="tx1">
                        <a:lumMod val="20000"/>
                        <a:lumOff val="80000"/>
                      </a:schemeClr>
                    </a:solidFill>
                  </a:tcPr>
                </a:tc>
                <a:extLst>
                  <a:ext uri="{0D108BD9-81ED-4DB2-BD59-A6C34878D82A}">
                    <a16:rowId xmlns:a16="http://schemas.microsoft.com/office/drawing/2014/main" val="2509770638"/>
                  </a:ext>
                </a:extLst>
              </a:tr>
              <a:tr h="1485346">
                <a:tc>
                  <a:txBody>
                    <a:bodyPr/>
                    <a:lstStyle/>
                    <a:p>
                      <a:pPr algn="l" fontAlgn="t"/>
                      <a:r>
                        <a:rPr lang="en-US" sz="1800" b="0" i="0" u="none" strike="noStrike" dirty="0">
                          <a:solidFill>
                            <a:schemeClr val="tx1"/>
                          </a:solidFill>
                          <a:effectLst/>
                          <a:latin typeface="+mn-lt"/>
                        </a:rPr>
                        <a:t>Local Event ID</a:t>
                      </a:r>
                    </a:p>
                  </a:txBody>
                  <a:tcPr marL="83074" marR="5769" marT="5769"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ID used to identify specific Events; must be unique at the division level</a:t>
                      </a:r>
                    </a:p>
                  </a:txBody>
                  <a:tcPr marL="83074" marR="5769" marT="5769" marB="0">
                    <a:solidFill>
                      <a:schemeClr val="accent3">
                        <a:lumMod val="20000"/>
                        <a:lumOff val="80000"/>
                      </a:schemeClr>
                    </a:solidFill>
                  </a:tcPr>
                </a:tc>
                <a:tc>
                  <a:txBody>
                    <a:bodyPr/>
                    <a:lstStyle/>
                    <a:p>
                      <a:pPr marL="342900" indent="-342900" algn="l" fontAlgn="t">
                        <a:buFont typeface="Arial" panose="020B0604020202020204" pitchFamily="34" charset="0"/>
                        <a:buChar char="•"/>
                      </a:pPr>
                      <a:r>
                        <a:rPr lang="en-US" sz="1800" b="0" i="0" u="none" strike="noStrike" dirty="0">
                          <a:solidFill>
                            <a:schemeClr val="tx1"/>
                          </a:solidFill>
                          <a:effectLst/>
                          <a:latin typeface="+mn-lt"/>
                        </a:rPr>
                        <a:t>Unique within the division for the school year</a:t>
                      </a:r>
                    </a:p>
                    <a:p>
                      <a:pPr marL="342900" indent="-342900" algn="l" fontAlgn="t">
                        <a:buFont typeface="Arial" panose="020B0604020202020204" pitchFamily="34" charset="0"/>
                        <a:buChar char="•"/>
                      </a:pPr>
                      <a:r>
                        <a:rPr lang="en-US" sz="1800" b="0" i="0" u="none" strike="noStrike" dirty="0">
                          <a:solidFill>
                            <a:schemeClr val="tx1"/>
                          </a:solidFill>
                          <a:effectLst/>
                          <a:latin typeface="+mn-lt"/>
                        </a:rPr>
                        <a:t>Limited to the alphabet, digits 0-9 and hyphens</a:t>
                      </a:r>
                    </a:p>
                    <a:p>
                      <a:pPr marL="342900" indent="-342900" algn="l" fontAlgn="t">
                        <a:buFont typeface="Arial" panose="020B0604020202020204" pitchFamily="34" charset="0"/>
                        <a:buChar char="•"/>
                      </a:pPr>
                      <a:r>
                        <a:rPr lang="en-US" sz="1800" b="0" i="0" u="none" strike="noStrike" dirty="0">
                          <a:solidFill>
                            <a:schemeClr val="tx1"/>
                          </a:solidFill>
                          <a:effectLst/>
                          <a:latin typeface="+mn-lt"/>
                        </a:rPr>
                        <a:t>Must be eleven characters or less</a:t>
                      </a:r>
                    </a:p>
                    <a:p>
                      <a:pPr marL="342900" indent="-342900" algn="l" fontAlgn="t">
                        <a:buFont typeface="Arial" panose="020B0604020202020204" pitchFamily="34" charset="0"/>
                        <a:buChar char="•"/>
                      </a:pPr>
                      <a:r>
                        <a:rPr lang="en-US" sz="1800" b="0" i="0" u="none" strike="noStrike" dirty="0">
                          <a:solidFill>
                            <a:schemeClr val="tx1"/>
                          </a:solidFill>
                          <a:effectLst/>
                          <a:latin typeface="+mn-lt"/>
                        </a:rPr>
                        <a:t>Cannot be blank</a:t>
                      </a:r>
                    </a:p>
                  </a:txBody>
                  <a:tcPr marL="83074" marR="5769" marT="5769" marB="0">
                    <a:solidFill>
                      <a:schemeClr val="accent3">
                        <a:lumMod val="20000"/>
                        <a:lumOff val="80000"/>
                      </a:schemeClr>
                    </a:solidFill>
                  </a:tcPr>
                </a:tc>
                <a:extLst>
                  <a:ext uri="{0D108BD9-81ED-4DB2-BD59-A6C34878D82A}">
                    <a16:rowId xmlns:a16="http://schemas.microsoft.com/office/drawing/2014/main" val="3143480934"/>
                  </a:ext>
                </a:extLst>
              </a:tr>
              <a:tr h="907484">
                <a:tc>
                  <a:txBody>
                    <a:bodyPr/>
                    <a:lstStyle/>
                    <a:p>
                      <a:pPr algn="l" fontAlgn="t"/>
                      <a:r>
                        <a:rPr lang="en-US" sz="1800" b="0" i="0" u="none" strike="noStrike" dirty="0">
                          <a:solidFill>
                            <a:schemeClr val="tx1"/>
                          </a:solidFill>
                          <a:effectLst/>
                          <a:latin typeface="+mn-lt"/>
                        </a:rPr>
                        <a:t>Event Division</a:t>
                      </a:r>
                    </a:p>
                  </a:txBody>
                  <a:tcPr marL="83074" marR="5769" marT="5769"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Three or four-digit state-assigned Division number that identifies the division, center or agency where the Event occurred</a:t>
                      </a:r>
                    </a:p>
                  </a:txBody>
                  <a:tcPr marL="83074" marR="5769" marT="5769" marB="0">
                    <a:solidFill>
                      <a:schemeClr val="accent3">
                        <a:lumMod val="20000"/>
                        <a:lumOff val="80000"/>
                      </a:schemeClr>
                    </a:solidFill>
                  </a:tcPr>
                </a:tc>
                <a:tc>
                  <a:txBody>
                    <a:bodyPr/>
                    <a:lstStyle/>
                    <a:p>
                      <a:pPr marL="342900" indent="-342900" algn="l" fontAlgn="t">
                        <a:buFont typeface="Arial" panose="020B0604020202020204" pitchFamily="34" charset="0"/>
                        <a:buChar char="•"/>
                      </a:pPr>
                      <a:r>
                        <a:rPr lang="en-US" sz="1800" b="0" i="0" u="none" strike="noStrike" dirty="0">
                          <a:solidFill>
                            <a:schemeClr val="tx1"/>
                          </a:solidFill>
                          <a:effectLst/>
                          <a:latin typeface="+mn-lt"/>
                        </a:rPr>
                        <a:t>Must be a valid educational agency </a:t>
                      </a:r>
                    </a:p>
                    <a:p>
                      <a:pPr marL="342900" indent="-342900" algn="l" fontAlgn="t">
                        <a:buFont typeface="Arial" panose="020B0604020202020204" pitchFamily="34" charset="0"/>
                        <a:buChar char="•"/>
                      </a:pPr>
                      <a:r>
                        <a:rPr lang="en-US" sz="1800" b="0" i="0" u="none" strike="noStrike" dirty="0">
                          <a:solidFill>
                            <a:schemeClr val="tx1"/>
                          </a:solidFill>
                          <a:effectLst/>
                          <a:latin typeface="+mn-lt"/>
                        </a:rPr>
                        <a:t>Must be three or four digits</a:t>
                      </a:r>
                    </a:p>
                    <a:p>
                      <a:pPr marL="342900" indent="-342900" algn="l" fontAlgn="t">
                        <a:buFont typeface="Arial" panose="020B0604020202020204" pitchFamily="34" charset="0"/>
                        <a:buChar char="•"/>
                      </a:pPr>
                      <a:r>
                        <a:rPr lang="en-US" sz="1800" b="0" i="0" u="none" strike="noStrike" dirty="0">
                          <a:solidFill>
                            <a:schemeClr val="tx1"/>
                          </a:solidFill>
                          <a:effectLst/>
                          <a:latin typeface="+mn-lt"/>
                        </a:rPr>
                        <a:t>Cannot be blank</a:t>
                      </a:r>
                    </a:p>
                  </a:txBody>
                  <a:tcPr marL="83074" marR="5769" marT="5769" marB="0">
                    <a:solidFill>
                      <a:schemeClr val="accent3">
                        <a:lumMod val="20000"/>
                        <a:lumOff val="80000"/>
                      </a:schemeClr>
                    </a:solidFill>
                  </a:tcPr>
                </a:tc>
                <a:extLst>
                  <a:ext uri="{0D108BD9-81ED-4DB2-BD59-A6C34878D82A}">
                    <a16:rowId xmlns:a16="http://schemas.microsoft.com/office/drawing/2014/main" val="1620166204"/>
                  </a:ext>
                </a:extLst>
              </a:tr>
              <a:tr h="1196415">
                <a:tc>
                  <a:txBody>
                    <a:bodyPr/>
                    <a:lstStyle/>
                    <a:p>
                      <a:pPr algn="l" fontAlgn="t"/>
                      <a:r>
                        <a:rPr lang="en-US" sz="1800" b="0" i="0" u="none" strike="noStrike" dirty="0">
                          <a:solidFill>
                            <a:schemeClr val="tx1"/>
                          </a:solidFill>
                          <a:effectLst/>
                          <a:latin typeface="+mn-lt"/>
                        </a:rPr>
                        <a:t>Event School</a:t>
                      </a:r>
                    </a:p>
                  </a:txBody>
                  <a:tcPr marL="83074" marR="5769" marT="5769"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Four-digit state-assigned School number that identifies the school, center, program, or placement where the Event occurred</a:t>
                      </a:r>
                    </a:p>
                  </a:txBody>
                  <a:tcPr marL="83074" marR="5769" marT="5769" marB="0">
                    <a:solidFill>
                      <a:schemeClr val="accent3">
                        <a:lumMod val="20000"/>
                        <a:lumOff val="80000"/>
                      </a:schemeClr>
                    </a:solidFill>
                  </a:tcPr>
                </a:tc>
                <a:tc>
                  <a:txBody>
                    <a:bodyPr/>
                    <a:lstStyle/>
                    <a:p>
                      <a:pPr marL="342900" indent="-342900" algn="l" fontAlgn="t">
                        <a:buFont typeface="Arial" panose="020B0604020202020204" pitchFamily="34" charset="0"/>
                        <a:buChar char="•"/>
                      </a:pPr>
                      <a:r>
                        <a:rPr lang="en-US" sz="1800" b="0" i="0" u="none" strike="noStrike" dirty="0">
                          <a:solidFill>
                            <a:schemeClr val="tx1"/>
                          </a:solidFill>
                          <a:effectLst/>
                          <a:latin typeface="+mn-lt"/>
                        </a:rPr>
                        <a:t>Must be a valid institution within the Event Division</a:t>
                      </a:r>
                    </a:p>
                    <a:p>
                      <a:pPr marL="342900" indent="-342900" algn="l" fontAlgn="t">
                        <a:buFont typeface="Arial" panose="020B0604020202020204" pitchFamily="34" charset="0"/>
                        <a:buChar char="•"/>
                      </a:pPr>
                      <a:r>
                        <a:rPr lang="en-US" sz="1800" b="0" i="0" u="none" strike="noStrike" dirty="0">
                          <a:solidFill>
                            <a:schemeClr val="tx1"/>
                          </a:solidFill>
                          <a:effectLst/>
                          <a:latin typeface="+mn-lt"/>
                        </a:rPr>
                        <a:t>Must be four digits</a:t>
                      </a:r>
                    </a:p>
                    <a:p>
                      <a:pPr marL="342900" indent="-342900" algn="l" fontAlgn="t">
                        <a:buFont typeface="Arial" panose="020B0604020202020204" pitchFamily="34" charset="0"/>
                        <a:buChar char="•"/>
                      </a:pPr>
                      <a:r>
                        <a:rPr lang="en-US" sz="1800" b="0" i="0" u="none" strike="noStrike" dirty="0">
                          <a:solidFill>
                            <a:schemeClr val="tx1"/>
                          </a:solidFill>
                          <a:effectLst/>
                          <a:latin typeface="+mn-lt"/>
                        </a:rPr>
                        <a:t>Cannot be blank</a:t>
                      </a:r>
                    </a:p>
                  </a:txBody>
                  <a:tcPr marL="83074" marR="5769" marT="5769" marB="0">
                    <a:solidFill>
                      <a:schemeClr val="accent3">
                        <a:lumMod val="20000"/>
                        <a:lumOff val="80000"/>
                      </a:schemeClr>
                    </a:solidFill>
                  </a:tcPr>
                </a:tc>
                <a:extLst>
                  <a:ext uri="{0D108BD9-81ED-4DB2-BD59-A6C34878D82A}">
                    <a16:rowId xmlns:a16="http://schemas.microsoft.com/office/drawing/2014/main" val="2235226352"/>
                  </a:ext>
                </a:extLst>
              </a:tr>
            </a:tbl>
          </a:graphicData>
        </a:graphic>
      </p:graphicFrame>
    </p:spTree>
    <p:extLst>
      <p:ext uri="{BB962C8B-B14F-4D97-AF65-F5344CB8AC3E}">
        <p14:creationId xmlns:p14="http://schemas.microsoft.com/office/powerpoint/2010/main" val="70053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50" name="Rectangle 34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Rectangle 35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ectangle 35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Event Data (Cont.)</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480426246"/>
              </p:ext>
            </p:extLst>
          </p:nvPr>
        </p:nvGraphicFramePr>
        <p:xfrm>
          <a:off x="432225" y="2229270"/>
          <a:ext cx="11327551" cy="3558852"/>
        </p:xfrm>
        <a:graphic>
          <a:graphicData uri="http://schemas.openxmlformats.org/drawingml/2006/table">
            <a:tbl>
              <a:tblPr firstRow="1" bandRow="1">
                <a:tableStyleId>{5C22544A-7EE6-4342-B048-85BDC9FD1C3A}</a:tableStyleId>
              </a:tblPr>
              <a:tblGrid>
                <a:gridCol w="1950223">
                  <a:extLst>
                    <a:ext uri="{9D8B030D-6E8A-4147-A177-3AD203B41FA5}">
                      <a16:colId xmlns:a16="http://schemas.microsoft.com/office/drawing/2014/main" val="2168494988"/>
                    </a:ext>
                  </a:extLst>
                </a:gridCol>
                <a:gridCol w="3456680">
                  <a:extLst>
                    <a:ext uri="{9D8B030D-6E8A-4147-A177-3AD203B41FA5}">
                      <a16:colId xmlns:a16="http://schemas.microsoft.com/office/drawing/2014/main" val="1523168282"/>
                    </a:ext>
                  </a:extLst>
                </a:gridCol>
                <a:gridCol w="5920648">
                  <a:extLst>
                    <a:ext uri="{9D8B030D-6E8A-4147-A177-3AD203B41FA5}">
                      <a16:colId xmlns:a16="http://schemas.microsoft.com/office/drawing/2014/main" val="3098606563"/>
                    </a:ext>
                  </a:extLst>
                </a:gridCol>
              </a:tblGrid>
              <a:tr h="572924">
                <a:tc>
                  <a:txBody>
                    <a:bodyPr/>
                    <a:lstStyle/>
                    <a:p>
                      <a:pPr algn="ctr" fontAlgn="t"/>
                      <a:r>
                        <a:rPr lang="en-US" sz="2000" b="1" u="none" strike="noStrike" dirty="0">
                          <a:solidFill>
                            <a:schemeClr val="tx1"/>
                          </a:solidFill>
                          <a:effectLst/>
                        </a:rPr>
                        <a:t>Data Element </a:t>
                      </a:r>
                      <a:endParaRPr lang="en-US" sz="2000" b="1" i="0" u="none" strike="noStrike" dirty="0">
                        <a:solidFill>
                          <a:schemeClr val="tx1"/>
                        </a:solidFill>
                        <a:effectLst/>
                        <a:latin typeface="Arial" panose="020B0604020202020204" pitchFamily="34" charset="0"/>
                      </a:endParaRPr>
                    </a:p>
                  </a:txBody>
                  <a:tcPr marL="6988" marR="6988" marT="6988" marB="0">
                    <a:solidFill>
                      <a:schemeClr val="tx1">
                        <a:lumMod val="20000"/>
                        <a:lumOff val="80000"/>
                      </a:schemeClr>
                    </a:solidFill>
                  </a:tcPr>
                </a:tc>
                <a:tc>
                  <a:txBody>
                    <a:bodyPr/>
                    <a:lstStyle/>
                    <a:p>
                      <a:pPr algn="ctr" fontAlgn="t"/>
                      <a:r>
                        <a:rPr lang="en-US" sz="2000" b="1" u="none" strike="noStrike" dirty="0">
                          <a:solidFill>
                            <a:schemeClr val="tx1"/>
                          </a:solidFill>
                          <a:effectLst/>
                        </a:rPr>
                        <a:t>Description</a:t>
                      </a:r>
                      <a:endParaRPr lang="en-US" sz="2000" b="1" i="0" u="none" strike="noStrike" dirty="0">
                        <a:solidFill>
                          <a:schemeClr val="tx1"/>
                        </a:solidFill>
                        <a:effectLst/>
                        <a:latin typeface="Arial" panose="020B0604020202020204" pitchFamily="34" charset="0"/>
                      </a:endParaRPr>
                    </a:p>
                  </a:txBody>
                  <a:tcPr marL="6988" marR="6988" marT="6988" marB="0">
                    <a:solidFill>
                      <a:schemeClr val="tx1">
                        <a:lumMod val="20000"/>
                        <a:lumOff val="80000"/>
                      </a:schemeClr>
                    </a:solidFill>
                  </a:tcPr>
                </a:tc>
                <a:tc>
                  <a:txBody>
                    <a:bodyPr/>
                    <a:lstStyle/>
                    <a:p>
                      <a:pPr algn="ctr" fontAlgn="t"/>
                      <a:r>
                        <a:rPr lang="en-US" sz="2000" b="1" u="none" strike="noStrike" dirty="0">
                          <a:solidFill>
                            <a:schemeClr val="tx1"/>
                          </a:solidFill>
                          <a:effectLst/>
                        </a:rPr>
                        <a:t>Edits</a:t>
                      </a:r>
                      <a:endParaRPr lang="en-US" sz="2000" b="1" i="0" u="none" strike="noStrike" dirty="0">
                        <a:solidFill>
                          <a:schemeClr val="tx1"/>
                        </a:solidFill>
                        <a:effectLst/>
                        <a:latin typeface="Arial" panose="020B0604020202020204" pitchFamily="34" charset="0"/>
                      </a:endParaRPr>
                    </a:p>
                  </a:txBody>
                  <a:tcPr marL="6988" marR="6988" marT="6988" marB="0">
                    <a:solidFill>
                      <a:schemeClr val="tx1">
                        <a:lumMod val="20000"/>
                        <a:lumOff val="80000"/>
                      </a:schemeClr>
                    </a:solidFill>
                  </a:tcPr>
                </a:tc>
                <a:extLst>
                  <a:ext uri="{0D108BD9-81ED-4DB2-BD59-A6C34878D82A}">
                    <a16:rowId xmlns:a16="http://schemas.microsoft.com/office/drawing/2014/main" val="2509770638"/>
                  </a:ext>
                </a:extLst>
              </a:tr>
              <a:tr h="1263496">
                <a:tc>
                  <a:txBody>
                    <a:bodyPr/>
                    <a:lstStyle/>
                    <a:p>
                      <a:pPr algn="l" fontAlgn="t"/>
                      <a:r>
                        <a:rPr lang="en-US" sz="1800" b="0" i="0" u="none" strike="noStrike" dirty="0">
                          <a:solidFill>
                            <a:schemeClr val="tx1"/>
                          </a:solidFill>
                          <a:effectLst/>
                          <a:latin typeface="+mn-lt"/>
                        </a:rPr>
                        <a:t>Date of Event</a:t>
                      </a:r>
                    </a:p>
                  </a:txBody>
                  <a:tcPr marL="120684" marR="8381" marT="8381"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Date of the Event</a:t>
                      </a:r>
                    </a:p>
                  </a:txBody>
                  <a:tcPr marL="120684" marR="8381" marT="8381" marB="0">
                    <a:solidFill>
                      <a:schemeClr val="accent3">
                        <a:lumMod val="20000"/>
                        <a:lumOff val="80000"/>
                      </a:schemeClr>
                    </a:solidFill>
                  </a:tcPr>
                </a:tc>
                <a:tc>
                  <a:txBody>
                    <a:bodyPr/>
                    <a:lstStyle/>
                    <a:p>
                      <a:pPr marL="342900" indent="-342900" algn="l" fontAlgn="t">
                        <a:buFont typeface="Arial" panose="020B0604020202020204" pitchFamily="34" charset="0"/>
                        <a:buChar char="•"/>
                      </a:pPr>
                      <a:r>
                        <a:rPr lang="en-US" sz="1800" b="0" i="0" u="none" strike="noStrike" dirty="0">
                          <a:solidFill>
                            <a:schemeClr val="tx1"/>
                          </a:solidFill>
                          <a:effectLst/>
                          <a:latin typeface="+mn-lt"/>
                        </a:rPr>
                        <a:t>Date within the current school year (July 1 - June 30)</a:t>
                      </a:r>
                    </a:p>
                    <a:p>
                      <a:pPr marL="342900" indent="-342900" algn="l" fontAlgn="t">
                        <a:buFont typeface="Arial" panose="020B0604020202020204" pitchFamily="34" charset="0"/>
                        <a:buChar char="•"/>
                      </a:pPr>
                      <a:r>
                        <a:rPr lang="en-US" sz="1800" b="0" i="0" u="none" strike="noStrike" dirty="0">
                          <a:solidFill>
                            <a:schemeClr val="tx1"/>
                          </a:solidFill>
                          <a:effectLst/>
                          <a:latin typeface="+mn-lt"/>
                        </a:rPr>
                        <a:t>Must be a valid date</a:t>
                      </a:r>
                    </a:p>
                  </a:txBody>
                  <a:tcPr marL="120684" marR="8381" marT="8381" marB="0">
                    <a:solidFill>
                      <a:schemeClr val="accent3">
                        <a:lumMod val="20000"/>
                        <a:lumOff val="80000"/>
                      </a:schemeClr>
                    </a:solidFill>
                  </a:tcPr>
                </a:tc>
                <a:extLst>
                  <a:ext uri="{0D108BD9-81ED-4DB2-BD59-A6C34878D82A}">
                    <a16:rowId xmlns:a16="http://schemas.microsoft.com/office/drawing/2014/main" val="3143480934"/>
                  </a:ext>
                </a:extLst>
              </a:tr>
              <a:tr h="861216">
                <a:tc>
                  <a:txBody>
                    <a:bodyPr/>
                    <a:lstStyle/>
                    <a:p>
                      <a:pPr algn="l" fontAlgn="t"/>
                      <a:r>
                        <a:rPr lang="en-US" sz="1800" b="0" i="0" u="sng" strike="noStrike" dirty="0">
                          <a:solidFill>
                            <a:schemeClr val="tx1"/>
                          </a:solidFill>
                          <a:effectLst/>
                          <a:latin typeface="+mn-lt"/>
                          <a:hlinkClick r:id="rId3">
                            <a:extLst>
                              <a:ext uri="{A12FA001-AC4F-418D-AE19-62706E023703}">
                                <ahyp:hlinkClr xmlns:ahyp="http://schemas.microsoft.com/office/drawing/2018/hyperlinkcolor" val="tx"/>
                              </a:ext>
                            </a:extLst>
                          </a:hlinkClick>
                        </a:rPr>
                        <a:t>Time of Event</a:t>
                      </a:r>
                      <a:endParaRPr lang="en-US" sz="1800" b="0" i="0" u="sng" strike="noStrike" dirty="0">
                        <a:solidFill>
                          <a:schemeClr val="tx1"/>
                        </a:solidFill>
                        <a:effectLst/>
                        <a:latin typeface="+mn-lt"/>
                      </a:endParaRPr>
                    </a:p>
                  </a:txBody>
                  <a:tcPr marL="120684" marR="8381" marT="8381"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Time that the Event occurred</a:t>
                      </a:r>
                    </a:p>
                  </a:txBody>
                  <a:tcPr marL="120684" marR="8381" marT="8381" marB="0">
                    <a:solidFill>
                      <a:schemeClr val="accent3">
                        <a:lumMod val="20000"/>
                        <a:lumOff val="80000"/>
                      </a:schemeClr>
                    </a:solidFill>
                  </a:tcPr>
                </a:tc>
                <a:tc>
                  <a:txBody>
                    <a:bodyPr/>
                    <a:lstStyle/>
                    <a:p>
                      <a:pPr marL="342900" indent="-342900" algn="l" fontAlgn="t">
                        <a:buFont typeface="Arial" panose="020B0604020202020204" pitchFamily="34" charset="0"/>
                        <a:buChar char="•"/>
                      </a:pPr>
                      <a:r>
                        <a:rPr lang="en-US" sz="1800" b="0" i="0" u="none" strike="noStrike" dirty="0">
                          <a:solidFill>
                            <a:schemeClr val="tx1"/>
                          </a:solidFill>
                          <a:effectLst/>
                          <a:latin typeface="+mn-lt"/>
                        </a:rPr>
                        <a:t>Must be valid code</a:t>
                      </a:r>
                    </a:p>
                    <a:p>
                      <a:pPr marL="342900" indent="-342900" algn="l" fontAlgn="t">
                        <a:buFont typeface="Arial" panose="020B0604020202020204" pitchFamily="34" charset="0"/>
                        <a:buChar char="•"/>
                      </a:pPr>
                      <a:r>
                        <a:rPr lang="en-US" sz="1800" b="0" i="0" u="none" strike="noStrike" dirty="0">
                          <a:solidFill>
                            <a:schemeClr val="tx1"/>
                          </a:solidFill>
                          <a:effectLst/>
                          <a:latin typeface="+mn-lt"/>
                        </a:rPr>
                        <a:t>Cannot be blank</a:t>
                      </a:r>
                    </a:p>
                  </a:txBody>
                  <a:tcPr marL="120684" marR="8381" marT="8381" marB="0">
                    <a:solidFill>
                      <a:schemeClr val="accent3">
                        <a:lumMod val="20000"/>
                        <a:lumOff val="80000"/>
                      </a:schemeClr>
                    </a:solidFill>
                  </a:tcPr>
                </a:tc>
                <a:extLst>
                  <a:ext uri="{0D108BD9-81ED-4DB2-BD59-A6C34878D82A}">
                    <a16:rowId xmlns:a16="http://schemas.microsoft.com/office/drawing/2014/main" val="1620166204"/>
                  </a:ext>
                </a:extLst>
              </a:tr>
              <a:tr h="861216">
                <a:tc>
                  <a:txBody>
                    <a:bodyPr/>
                    <a:lstStyle/>
                    <a:p>
                      <a:pPr algn="l" fontAlgn="t"/>
                      <a:r>
                        <a:rPr lang="en-US" sz="1800" b="0" i="0" u="sng" strike="noStrike" dirty="0">
                          <a:solidFill>
                            <a:schemeClr val="tx1"/>
                          </a:solidFill>
                          <a:effectLst/>
                          <a:latin typeface="+mn-lt"/>
                          <a:hlinkClick r:id="rId4">
                            <a:extLst>
                              <a:ext uri="{A12FA001-AC4F-418D-AE19-62706E023703}">
                                <ahyp:hlinkClr xmlns:ahyp="http://schemas.microsoft.com/office/drawing/2018/hyperlinkcolor" val="tx"/>
                              </a:ext>
                            </a:extLst>
                          </a:hlinkClick>
                        </a:rPr>
                        <a:t>Location of Event</a:t>
                      </a:r>
                      <a:endParaRPr lang="en-US" sz="1800" b="0" i="0" u="sng" strike="noStrike" dirty="0">
                        <a:solidFill>
                          <a:schemeClr val="tx1"/>
                        </a:solidFill>
                        <a:effectLst/>
                        <a:latin typeface="+mn-lt"/>
                      </a:endParaRPr>
                    </a:p>
                  </a:txBody>
                  <a:tcPr marL="120684" marR="8381" marT="8381"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Location of the Event</a:t>
                      </a:r>
                    </a:p>
                  </a:txBody>
                  <a:tcPr marL="120684" marR="8381" marT="8381" marB="0">
                    <a:solidFill>
                      <a:schemeClr val="accent3">
                        <a:lumMod val="20000"/>
                        <a:lumOff val="80000"/>
                      </a:schemeClr>
                    </a:solidFill>
                  </a:tcPr>
                </a:tc>
                <a:tc>
                  <a:txBody>
                    <a:bodyPr/>
                    <a:lstStyle/>
                    <a:p>
                      <a:pPr marL="342900" indent="-342900" algn="l" fontAlgn="t">
                        <a:buFont typeface="Arial" panose="020B0604020202020204" pitchFamily="34" charset="0"/>
                        <a:buChar char="•"/>
                      </a:pPr>
                      <a:r>
                        <a:rPr lang="en-US" sz="1800" b="0" i="0" u="none" strike="noStrike" dirty="0">
                          <a:solidFill>
                            <a:schemeClr val="tx1"/>
                          </a:solidFill>
                          <a:effectLst/>
                          <a:latin typeface="+mn-lt"/>
                        </a:rPr>
                        <a:t>Must be valid code</a:t>
                      </a:r>
                    </a:p>
                  </a:txBody>
                  <a:tcPr marL="120684" marR="8381" marT="8381" marB="0">
                    <a:solidFill>
                      <a:schemeClr val="accent3">
                        <a:lumMod val="20000"/>
                        <a:lumOff val="80000"/>
                      </a:schemeClr>
                    </a:solidFill>
                  </a:tcPr>
                </a:tc>
                <a:extLst>
                  <a:ext uri="{0D108BD9-81ED-4DB2-BD59-A6C34878D82A}">
                    <a16:rowId xmlns:a16="http://schemas.microsoft.com/office/drawing/2014/main" val="2235226352"/>
                  </a:ext>
                </a:extLst>
              </a:tr>
            </a:tbl>
          </a:graphicData>
        </a:graphic>
      </p:graphicFrame>
    </p:spTree>
    <p:extLst>
      <p:ext uri="{BB962C8B-B14F-4D97-AF65-F5344CB8AC3E}">
        <p14:creationId xmlns:p14="http://schemas.microsoft.com/office/powerpoint/2010/main" val="325563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3" name="Rectangle 34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Rectangle 34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Rectangle 34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Event Data (Cont.)</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4123796874"/>
              </p:ext>
            </p:extLst>
          </p:nvPr>
        </p:nvGraphicFramePr>
        <p:xfrm>
          <a:off x="178906" y="1643413"/>
          <a:ext cx="11883886" cy="5082068"/>
        </p:xfrm>
        <a:graphic>
          <a:graphicData uri="http://schemas.openxmlformats.org/drawingml/2006/table">
            <a:tbl>
              <a:tblPr firstRow="1" bandRow="1">
                <a:tableStyleId>{5C22544A-7EE6-4342-B048-85BDC9FD1C3A}</a:tableStyleId>
              </a:tblPr>
              <a:tblGrid>
                <a:gridCol w="1903111">
                  <a:extLst>
                    <a:ext uri="{9D8B030D-6E8A-4147-A177-3AD203B41FA5}">
                      <a16:colId xmlns:a16="http://schemas.microsoft.com/office/drawing/2014/main" val="2168494988"/>
                    </a:ext>
                  </a:extLst>
                </a:gridCol>
                <a:gridCol w="3962365">
                  <a:extLst>
                    <a:ext uri="{9D8B030D-6E8A-4147-A177-3AD203B41FA5}">
                      <a16:colId xmlns:a16="http://schemas.microsoft.com/office/drawing/2014/main" val="1523168282"/>
                    </a:ext>
                  </a:extLst>
                </a:gridCol>
                <a:gridCol w="6018410">
                  <a:extLst>
                    <a:ext uri="{9D8B030D-6E8A-4147-A177-3AD203B41FA5}">
                      <a16:colId xmlns:a16="http://schemas.microsoft.com/office/drawing/2014/main" val="3098606563"/>
                    </a:ext>
                  </a:extLst>
                </a:gridCol>
              </a:tblGrid>
              <a:tr h="211422">
                <a:tc>
                  <a:txBody>
                    <a:bodyPr/>
                    <a:lstStyle/>
                    <a:p>
                      <a:pPr algn="ctr" fontAlgn="t"/>
                      <a:r>
                        <a:rPr lang="en-US" sz="1800" b="1" u="none" strike="noStrike" dirty="0">
                          <a:solidFill>
                            <a:schemeClr val="tx1"/>
                          </a:solidFill>
                          <a:effectLst/>
                        </a:rPr>
                        <a:t>Data Element </a:t>
                      </a:r>
                      <a:endParaRPr lang="en-US" sz="1800" b="1" i="0" u="none" strike="noStrike" dirty="0">
                        <a:solidFill>
                          <a:schemeClr val="tx1"/>
                        </a:solidFill>
                        <a:effectLst/>
                        <a:latin typeface="Arial" panose="020B0604020202020204" pitchFamily="34" charset="0"/>
                      </a:endParaRPr>
                    </a:p>
                  </a:txBody>
                  <a:tcPr marL="3335" marR="3335" marT="3335" marB="0">
                    <a:solidFill>
                      <a:schemeClr val="tx1">
                        <a:lumMod val="20000"/>
                        <a:lumOff val="80000"/>
                      </a:schemeClr>
                    </a:solidFill>
                  </a:tcPr>
                </a:tc>
                <a:tc>
                  <a:txBody>
                    <a:bodyPr/>
                    <a:lstStyle/>
                    <a:p>
                      <a:pPr algn="ctr" fontAlgn="t"/>
                      <a:r>
                        <a:rPr lang="en-US" sz="1800" b="1" u="none" strike="noStrike" dirty="0">
                          <a:solidFill>
                            <a:schemeClr val="tx1"/>
                          </a:solidFill>
                          <a:effectLst/>
                        </a:rPr>
                        <a:t>Description</a:t>
                      </a:r>
                      <a:endParaRPr lang="en-US" sz="1800" b="1" i="0" u="none" strike="noStrike" dirty="0">
                        <a:solidFill>
                          <a:schemeClr val="tx1"/>
                        </a:solidFill>
                        <a:effectLst/>
                        <a:latin typeface="Arial" panose="020B0604020202020204" pitchFamily="34" charset="0"/>
                      </a:endParaRPr>
                    </a:p>
                  </a:txBody>
                  <a:tcPr marL="3335" marR="3335" marT="3335" marB="0">
                    <a:solidFill>
                      <a:schemeClr val="tx1">
                        <a:lumMod val="20000"/>
                        <a:lumOff val="80000"/>
                      </a:schemeClr>
                    </a:solidFill>
                  </a:tcPr>
                </a:tc>
                <a:tc>
                  <a:txBody>
                    <a:bodyPr/>
                    <a:lstStyle/>
                    <a:p>
                      <a:pPr algn="ctr" fontAlgn="t"/>
                      <a:r>
                        <a:rPr lang="en-US" sz="1800" b="1" u="none" strike="noStrike" dirty="0">
                          <a:solidFill>
                            <a:schemeClr val="tx1"/>
                          </a:solidFill>
                          <a:effectLst/>
                        </a:rPr>
                        <a:t>Edits</a:t>
                      </a:r>
                    </a:p>
                    <a:p>
                      <a:pPr algn="ctr" fontAlgn="t"/>
                      <a:endParaRPr lang="en-US" sz="1800" b="1" i="0" u="none" strike="noStrike" dirty="0">
                        <a:solidFill>
                          <a:schemeClr val="tx1"/>
                        </a:solidFill>
                        <a:effectLst/>
                        <a:latin typeface="Arial" panose="020B0604020202020204" pitchFamily="34" charset="0"/>
                      </a:endParaRPr>
                    </a:p>
                  </a:txBody>
                  <a:tcPr marL="3335" marR="3335" marT="3335" marB="0">
                    <a:solidFill>
                      <a:schemeClr val="tx1">
                        <a:lumMod val="20000"/>
                        <a:lumOff val="80000"/>
                      </a:schemeClr>
                    </a:solidFill>
                  </a:tcPr>
                </a:tc>
                <a:extLst>
                  <a:ext uri="{0D108BD9-81ED-4DB2-BD59-A6C34878D82A}">
                    <a16:rowId xmlns:a16="http://schemas.microsoft.com/office/drawing/2014/main" val="2509770638"/>
                  </a:ext>
                </a:extLst>
              </a:tr>
              <a:tr h="1143601">
                <a:tc>
                  <a:txBody>
                    <a:bodyPr/>
                    <a:lstStyle/>
                    <a:p>
                      <a:pPr algn="l" fontAlgn="t"/>
                      <a:r>
                        <a:rPr lang="en-US" sz="1600" b="0" i="0" u="none" strike="noStrike" dirty="0">
                          <a:solidFill>
                            <a:schemeClr val="tx1"/>
                          </a:solidFill>
                          <a:effectLst/>
                          <a:latin typeface="+mn-lt"/>
                        </a:rPr>
                        <a:t>Firearms Confiscated</a:t>
                      </a:r>
                    </a:p>
                  </a:txBody>
                  <a:tcPr marL="57597" marR="4000" marT="4000" marB="0">
                    <a:solidFill>
                      <a:schemeClr val="accent3">
                        <a:lumMod val="20000"/>
                        <a:lumOff val="80000"/>
                      </a:schemeClr>
                    </a:solidFill>
                  </a:tcPr>
                </a:tc>
                <a:tc>
                  <a:txBody>
                    <a:bodyPr/>
                    <a:lstStyle/>
                    <a:p>
                      <a:pPr algn="l" fontAlgn="t"/>
                      <a:r>
                        <a:rPr lang="en-US" sz="1600" b="0" i="0" u="none" strike="noStrike" dirty="0">
                          <a:solidFill>
                            <a:schemeClr val="tx1"/>
                          </a:solidFill>
                          <a:effectLst/>
                          <a:latin typeface="+mn-lt"/>
                        </a:rPr>
                        <a:t>Number of firearms confiscated at the Event</a:t>
                      </a:r>
                    </a:p>
                  </a:txBody>
                  <a:tcPr marL="57597" marR="4000" marT="4000" marB="0">
                    <a:solidFill>
                      <a:schemeClr val="accent3">
                        <a:lumMod val="20000"/>
                        <a:lumOff val="80000"/>
                      </a:schemeClr>
                    </a:solidFill>
                  </a:tcPr>
                </a:tc>
                <a:tc>
                  <a:txBody>
                    <a:bodyPr/>
                    <a:lstStyle/>
                    <a:p>
                      <a:pPr marL="342900" indent="-342900" algn="l" fontAlgn="t">
                        <a:buFont typeface="Arial" panose="020B0604020202020204" pitchFamily="34" charset="0"/>
                        <a:buChar char="•"/>
                      </a:pPr>
                      <a:r>
                        <a:rPr lang="en-US" sz="1600" b="0" i="0" u="none" strike="noStrike" dirty="0">
                          <a:solidFill>
                            <a:schemeClr val="tx1"/>
                          </a:solidFill>
                          <a:effectLst/>
                          <a:latin typeface="+mn-lt"/>
                        </a:rPr>
                        <a:t>Valid number between 0 – 99</a:t>
                      </a:r>
                    </a:p>
                    <a:p>
                      <a:pPr marL="342900" indent="-342900" algn="l" fontAlgn="t">
                        <a:buFont typeface="Arial" panose="020B0604020202020204" pitchFamily="34" charset="0"/>
                        <a:buChar char="•"/>
                      </a:pPr>
                      <a:r>
                        <a:rPr lang="en-US" sz="1600" b="0" i="0" u="none" strike="noStrike" dirty="0">
                          <a:solidFill>
                            <a:schemeClr val="tx1"/>
                          </a:solidFill>
                          <a:effectLst/>
                          <a:latin typeface="+mn-lt"/>
                        </a:rPr>
                        <a:t>Warning if Behavior Code = PD1, PD11, PD12, or PD15 and Firearms Confiscated count is null or 0</a:t>
                      </a:r>
                    </a:p>
                    <a:p>
                      <a:pPr marL="342900" indent="-342900" algn="l" fontAlgn="t">
                        <a:buFont typeface="Arial" panose="020B0604020202020204" pitchFamily="34" charset="0"/>
                        <a:buChar char="•"/>
                      </a:pPr>
                      <a:r>
                        <a:rPr lang="en-US" sz="1600" b="0" i="0" u="none" strike="noStrike" dirty="0">
                          <a:solidFill>
                            <a:schemeClr val="tx1"/>
                          </a:solidFill>
                          <a:effectLst/>
                          <a:latin typeface="+mn-lt"/>
                        </a:rPr>
                        <a:t>Must match the number of firearms confiscated from other records with the same Local Event ID</a:t>
                      </a:r>
                    </a:p>
                  </a:txBody>
                  <a:tcPr marL="57597" marR="4000" marT="4000" marB="0">
                    <a:solidFill>
                      <a:schemeClr val="accent3">
                        <a:lumMod val="20000"/>
                        <a:lumOff val="80000"/>
                      </a:schemeClr>
                    </a:solidFill>
                  </a:tcPr>
                </a:tc>
                <a:extLst>
                  <a:ext uri="{0D108BD9-81ED-4DB2-BD59-A6C34878D82A}">
                    <a16:rowId xmlns:a16="http://schemas.microsoft.com/office/drawing/2014/main" val="3143480934"/>
                  </a:ext>
                </a:extLst>
              </a:tr>
              <a:tr h="1763436">
                <a:tc>
                  <a:txBody>
                    <a:bodyPr/>
                    <a:lstStyle/>
                    <a:p>
                      <a:pPr algn="l" fontAlgn="t"/>
                      <a:r>
                        <a:rPr lang="en-US" sz="1600" b="0" i="0" u="none" strike="noStrike" dirty="0">
                          <a:solidFill>
                            <a:schemeClr val="tx1"/>
                          </a:solidFill>
                          <a:effectLst/>
                          <a:latin typeface="+mn-lt"/>
                        </a:rPr>
                        <a:t>Weapons Confiscated</a:t>
                      </a:r>
                    </a:p>
                  </a:txBody>
                  <a:tcPr marL="57597" marR="4000" marT="4000" marB="0">
                    <a:solidFill>
                      <a:schemeClr val="accent3">
                        <a:lumMod val="20000"/>
                        <a:lumOff val="80000"/>
                      </a:schemeClr>
                    </a:solidFill>
                  </a:tcPr>
                </a:tc>
                <a:tc>
                  <a:txBody>
                    <a:bodyPr/>
                    <a:lstStyle/>
                    <a:p>
                      <a:pPr algn="l" fontAlgn="t"/>
                      <a:r>
                        <a:rPr lang="en-US" sz="1600" b="0" i="0" u="none" strike="noStrike" dirty="0">
                          <a:solidFill>
                            <a:schemeClr val="tx1"/>
                          </a:solidFill>
                          <a:effectLst/>
                          <a:latin typeface="+mn-lt"/>
                        </a:rPr>
                        <a:t>Number of non-firearm weapons confiscated at the Event</a:t>
                      </a:r>
                    </a:p>
                  </a:txBody>
                  <a:tcPr marL="57597" marR="4000" marT="4000" marB="0">
                    <a:solidFill>
                      <a:schemeClr val="accent3">
                        <a:lumMod val="20000"/>
                        <a:lumOff val="80000"/>
                      </a:schemeClr>
                    </a:solidFill>
                  </a:tcPr>
                </a:tc>
                <a:tc>
                  <a:txBody>
                    <a:bodyPr/>
                    <a:lstStyle/>
                    <a:p>
                      <a:pPr marL="342900" indent="-342900" algn="l" fontAlgn="t">
                        <a:buFont typeface="Arial" panose="020B0604020202020204" pitchFamily="34" charset="0"/>
                        <a:buChar char="•"/>
                      </a:pPr>
                      <a:r>
                        <a:rPr lang="en-US" sz="1600" b="0" i="0" u="none" strike="noStrike" dirty="0">
                          <a:solidFill>
                            <a:schemeClr val="tx1"/>
                          </a:solidFill>
                          <a:effectLst/>
                          <a:latin typeface="+mn-lt"/>
                        </a:rPr>
                        <a:t>Valid number between 0 – 99</a:t>
                      </a:r>
                    </a:p>
                    <a:p>
                      <a:pPr marL="342900" indent="-342900" algn="l" fontAlgn="t">
                        <a:buFont typeface="Arial" panose="020B0604020202020204" pitchFamily="34" charset="0"/>
                        <a:buChar char="•"/>
                      </a:pPr>
                      <a:r>
                        <a:rPr lang="en-US" sz="1600" b="0" i="0" u="none" strike="noStrike" dirty="0">
                          <a:solidFill>
                            <a:schemeClr val="tx1"/>
                          </a:solidFill>
                          <a:effectLst/>
                          <a:latin typeface="+mn-lt"/>
                        </a:rPr>
                        <a:t>Warning if Behavior Code = BESO15, BESO16, BSC26, BSC27, PD2, PD5, PD6, PD13 or PD14 and Weapons Confiscated count is null or 0</a:t>
                      </a:r>
                    </a:p>
                    <a:p>
                      <a:pPr marL="342900" indent="-342900" algn="l" fontAlgn="t">
                        <a:buFont typeface="Arial" panose="020B0604020202020204" pitchFamily="34" charset="0"/>
                        <a:buChar char="•"/>
                      </a:pPr>
                      <a:r>
                        <a:rPr lang="en-US" sz="1600" b="0" i="0" u="none" strike="noStrike" dirty="0">
                          <a:solidFill>
                            <a:schemeClr val="tx1"/>
                          </a:solidFill>
                          <a:effectLst/>
                          <a:latin typeface="+mn-lt"/>
                        </a:rPr>
                        <a:t>If PD6 and Firearms Code = 5, then Weapon Confiscated should be greater than 0</a:t>
                      </a:r>
                    </a:p>
                    <a:p>
                      <a:pPr marL="342900" indent="-342900" algn="l" fontAlgn="t">
                        <a:buFont typeface="Arial" panose="020B0604020202020204" pitchFamily="34" charset="0"/>
                        <a:buChar char="•"/>
                      </a:pPr>
                      <a:r>
                        <a:rPr lang="en-US" sz="1600" b="0" i="0" u="none" strike="noStrike" dirty="0">
                          <a:solidFill>
                            <a:schemeClr val="tx1"/>
                          </a:solidFill>
                          <a:effectLst/>
                          <a:latin typeface="+mn-lt"/>
                        </a:rPr>
                        <a:t>Must match the number of weapons confiscated from other records with the same Local Event ID</a:t>
                      </a:r>
                    </a:p>
                  </a:txBody>
                  <a:tcPr marL="57597" marR="4000" marT="4000" marB="0">
                    <a:solidFill>
                      <a:schemeClr val="accent3">
                        <a:lumMod val="20000"/>
                        <a:lumOff val="80000"/>
                      </a:schemeClr>
                    </a:solidFill>
                  </a:tcPr>
                </a:tc>
                <a:extLst>
                  <a:ext uri="{0D108BD9-81ED-4DB2-BD59-A6C34878D82A}">
                    <a16:rowId xmlns:a16="http://schemas.microsoft.com/office/drawing/2014/main" val="1620166204"/>
                  </a:ext>
                </a:extLst>
              </a:tr>
              <a:tr h="1543457">
                <a:tc>
                  <a:txBody>
                    <a:bodyPr/>
                    <a:lstStyle/>
                    <a:p>
                      <a:pPr algn="l" fontAlgn="t"/>
                      <a:r>
                        <a:rPr lang="en-US" sz="1600" b="0" i="0" u="sng" strike="noStrike" dirty="0">
                          <a:solidFill>
                            <a:schemeClr val="tx1"/>
                          </a:solidFill>
                          <a:effectLst/>
                          <a:latin typeface="+mn-lt"/>
                          <a:hlinkClick r:id="rId3">
                            <a:extLst>
                              <a:ext uri="{A12FA001-AC4F-418D-AE19-62706E023703}">
                                <ahyp:hlinkClr xmlns:ahyp="http://schemas.microsoft.com/office/drawing/2018/hyperlinkcolor" val="tx"/>
                              </a:ext>
                            </a:extLst>
                          </a:hlinkClick>
                        </a:rPr>
                        <a:t>Firearms Code </a:t>
                      </a:r>
                      <a:endParaRPr lang="en-US" sz="1600" b="0" i="0" u="sng" strike="noStrike" dirty="0">
                        <a:solidFill>
                          <a:schemeClr val="tx1"/>
                        </a:solidFill>
                        <a:effectLst/>
                        <a:latin typeface="+mn-lt"/>
                      </a:endParaRPr>
                    </a:p>
                  </a:txBody>
                  <a:tcPr marL="57597" marR="4000" marT="4000" marB="0">
                    <a:solidFill>
                      <a:schemeClr val="accent3">
                        <a:lumMod val="20000"/>
                        <a:lumOff val="80000"/>
                      </a:schemeClr>
                    </a:solidFill>
                  </a:tcPr>
                </a:tc>
                <a:tc>
                  <a:txBody>
                    <a:bodyPr/>
                    <a:lstStyle/>
                    <a:p>
                      <a:pPr algn="l" fontAlgn="t"/>
                      <a:r>
                        <a:rPr lang="en-US" sz="1600" b="0" i="0" u="none" strike="noStrike" dirty="0">
                          <a:solidFill>
                            <a:schemeClr val="tx1"/>
                          </a:solidFill>
                          <a:effectLst/>
                          <a:latin typeface="+mn-lt"/>
                        </a:rPr>
                        <a:t>Code that best describes the weapon used at the Event </a:t>
                      </a:r>
                    </a:p>
                  </a:txBody>
                  <a:tcPr marL="57597" marR="4000" marT="4000" marB="0">
                    <a:solidFill>
                      <a:schemeClr val="accent3">
                        <a:lumMod val="20000"/>
                        <a:lumOff val="80000"/>
                      </a:schemeClr>
                    </a:solidFill>
                  </a:tcPr>
                </a:tc>
                <a:tc>
                  <a:txBody>
                    <a:bodyPr/>
                    <a:lstStyle/>
                    <a:p>
                      <a:pPr marL="342900" indent="-342900" algn="l" fontAlgn="t">
                        <a:buFont typeface="Arial" panose="020B0604020202020204" pitchFamily="34" charset="0"/>
                        <a:buChar char="•"/>
                      </a:pPr>
                      <a:r>
                        <a:rPr lang="en-US" sz="1600" b="0" i="0" u="none" strike="noStrike" dirty="0">
                          <a:solidFill>
                            <a:schemeClr val="tx1"/>
                          </a:solidFill>
                          <a:effectLst/>
                          <a:latin typeface="+mn-lt"/>
                        </a:rPr>
                        <a:t>Must be null or a valid code</a:t>
                      </a:r>
                    </a:p>
                    <a:p>
                      <a:pPr marL="342900" indent="-342900" algn="l" fontAlgn="t">
                        <a:buFont typeface="Arial" panose="020B0604020202020204" pitchFamily="34" charset="0"/>
                        <a:buChar char="•"/>
                      </a:pPr>
                      <a:r>
                        <a:rPr lang="en-US" sz="1600" b="0" i="0" u="none" strike="noStrike" dirty="0">
                          <a:solidFill>
                            <a:schemeClr val="tx1"/>
                          </a:solidFill>
                          <a:effectLst/>
                          <a:latin typeface="+mn-lt"/>
                        </a:rPr>
                        <a:t>Cannot be blank if behavior code is PD1, PD6, PD11, PD12 or PD15</a:t>
                      </a:r>
                    </a:p>
                    <a:p>
                      <a:pPr marL="342900" indent="-342900" algn="l" fontAlgn="t">
                        <a:buFont typeface="Arial" panose="020B0604020202020204" pitchFamily="34" charset="0"/>
                        <a:buChar char="•"/>
                      </a:pPr>
                      <a:r>
                        <a:rPr lang="en-US" sz="1600" b="0" i="0" u="none" strike="noStrike" dirty="0">
                          <a:solidFill>
                            <a:schemeClr val="tx1"/>
                          </a:solidFill>
                          <a:effectLst/>
                          <a:latin typeface="+mn-lt"/>
                        </a:rPr>
                        <a:t>Cannot be blank if Firearms Confiscated is greater than 0</a:t>
                      </a:r>
                    </a:p>
                    <a:p>
                      <a:pPr marL="342900" indent="-342900" algn="l" fontAlgn="t">
                        <a:buFont typeface="Arial" panose="020B0604020202020204" pitchFamily="34" charset="0"/>
                        <a:buChar char="•"/>
                      </a:pPr>
                      <a:r>
                        <a:rPr lang="en-US" sz="1600" b="0" i="0" u="none" strike="noStrike" dirty="0">
                          <a:solidFill>
                            <a:schemeClr val="tx1"/>
                          </a:solidFill>
                          <a:effectLst/>
                          <a:latin typeface="+mn-lt"/>
                        </a:rPr>
                        <a:t>Must match the firearm codes from other records with the same Local Event ID</a:t>
                      </a:r>
                      <a:br>
                        <a:rPr lang="en-US" sz="1600" b="0" i="0" u="none" strike="noStrike" dirty="0">
                          <a:solidFill>
                            <a:schemeClr val="tx1"/>
                          </a:solidFill>
                          <a:effectLst/>
                          <a:latin typeface="+mn-lt"/>
                        </a:rPr>
                      </a:br>
                      <a:endParaRPr lang="en-US" sz="1600" b="0" i="0" u="none" strike="noStrike" dirty="0">
                        <a:solidFill>
                          <a:schemeClr val="tx1"/>
                        </a:solidFill>
                        <a:effectLst/>
                        <a:latin typeface="+mn-lt"/>
                      </a:endParaRPr>
                    </a:p>
                  </a:txBody>
                  <a:tcPr marL="57597" marR="4000" marT="4000" marB="0">
                    <a:solidFill>
                      <a:schemeClr val="accent3">
                        <a:lumMod val="20000"/>
                        <a:lumOff val="80000"/>
                      </a:schemeClr>
                    </a:solidFill>
                  </a:tcPr>
                </a:tc>
                <a:extLst>
                  <a:ext uri="{0D108BD9-81ED-4DB2-BD59-A6C34878D82A}">
                    <a16:rowId xmlns:a16="http://schemas.microsoft.com/office/drawing/2014/main" val="2235226352"/>
                  </a:ext>
                </a:extLst>
              </a:tr>
            </a:tbl>
          </a:graphicData>
        </a:graphic>
      </p:graphicFrame>
    </p:spTree>
    <p:extLst>
      <p:ext uri="{BB962C8B-B14F-4D97-AF65-F5344CB8AC3E}">
        <p14:creationId xmlns:p14="http://schemas.microsoft.com/office/powerpoint/2010/main" val="2639929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37" name="Rectangle 33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Student Data (Cont.)</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163250206"/>
              </p:ext>
            </p:extLst>
          </p:nvPr>
        </p:nvGraphicFramePr>
        <p:xfrm>
          <a:off x="248478" y="1655276"/>
          <a:ext cx="11777870" cy="5077319"/>
        </p:xfrm>
        <a:graphic>
          <a:graphicData uri="http://schemas.openxmlformats.org/drawingml/2006/table">
            <a:tbl>
              <a:tblPr firstRow="1" bandRow="1">
                <a:tableStyleId>{5C22544A-7EE6-4342-B048-85BDC9FD1C3A}</a:tableStyleId>
              </a:tblPr>
              <a:tblGrid>
                <a:gridCol w="2274322">
                  <a:extLst>
                    <a:ext uri="{9D8B030D-6E8A-4147-A177-3AD203B41FA5}">
                      <a16:colId xmlns:a16="http://schemas.microsoft.com/office/drawing/2014/main" val="2168494988"/>
                    </a:ext>
                  </a:extLst>
                </a:gridCol>
                <a:gridCol w="5001978">
                  <a:extLst>
                    <a:ext uri="{9D8B030D-6E8A-4147-A177-3AD203B41FA5}">
                      <a16:colId xmlns:a16="http://schemas.microsoft.com/office/drawing/2014/main" val="1523168282"/>
                    </a:ext>
                  </a:extLst>
                </a:gridCol>
                <a:gridCol w="4501570">
                  <a:extLst>
                    <a:ext uri="{9D8B030D-6E8A-4147-A177-3AD203B41FA5}">
                      <a16:colId xmlns:a16="http://schemas.microsoft.com/office/drawing/2014/main" val="3098606563"/>
                    </a:ext>
                  </a:extLst>
                </a:gridCol>
              </a:tblGrid>
              <a:tr h="426993">
                <a:tc>
                  <a:txBody>
                    <a:bodyPr/>
                    <a:lstStyle/>
                    <a:p>
                      <a:pPr algn="ctr" fontAlgn="t"/>
                      <a:r>
                        <a:rPr lang="en-US" sz="1600" b="1" u="none" strike="noStrike" dirty="0">
                          <a:solidFill>
                            <a:schemeClr val="tx1"/>
                          </a:solidFill>
                          <a:effectLst/>
                        </a:rPr>
                        <a:t>Data Element </a:t>
                      </a:r>
                      <a:endParaRPr lang="en-US" sz="1600" b="1" i="0" u="none" strike="noStrike" dirty="0">
                        <a:solidFill>
                          <a:schemeClr val="tx1"/>
                        </a:solidFill>
                        <a:effectLst/>
                        <a:latin typeface="Arial" panose="020B0604020202020204" pitchFamily="34" charset="0"/>
                      </a:endParaRPr>
                    </a:p>
                  </a:txBody>
                  <a:tcPr marL="3836" marR="3836" marT="3836" marB="0">
                    <a:solidFill>
                      <a:schemeClr val="tx1">
                        <a:lumMod val="20000"/>
                        <a:lumOff val="80000"/>
                      </a:schemeClr>
                    </a:solidFill>
                  </a:tcPr>
                </a:tc>
                <a:tc>
                  <a:txBody>
                    <a:bodyPr/>
                    <a:lstStyle/>
                    <a:p>
                      <a:pPr algn="ctr" fontAlgn="t"/>
                      <a:r>
                        <a:rPr lang="en-US" sz="1600" b="1" u="none" strike="noStrike" dirty="0">
                          <a:solidFill>
                            <a:schemeClr val="tx1"/>
                          </a:solidFill>
                          <a:effectLst/>
                        </a:rPr>
                        <a:t>Description</a:t>
                      </a:r>
                      <a:endParaRPr lang="en-US" sz="1600" b="1" i="0" u="none" strike="noStrike" dirty="0">
                        <a:solidFill>
                          <a:schemeClr val="tx1"/>
                        </a:solidFill>
                        <a:effectLst/>
                        <a:latin typeface="Arial" panose="020B0604020202020204" pitchFamily="34" charset="0"/>
                      </a:endParaRPr>
                    </a:p>
                  </a:txBody>
                  <a:tcPr marL="3836" marR="3836" marT="3836" marB="0">
                    <a:solidFill>
                      <a:schemeClr val="tx1">
                        <a:lumMod val="20000"/>
                        <a:lumOff val="80000"/>
                      </a:schemeClr>
                    </a:solidFill>
                  </a:tcPr>
                </a:tc>
                <a:tc>
                  <a:txBody>
                    <a:bodyPr/>
                    <a:lstStyle/>
                    <a:p>
                      <a:pPr algn="ctr" fontAlgn="t"/>
                      <a:r>
                        <a:rPr lang="en-US" sz="1600" b="1" u="none" strike="noStrike" dirty="0">
                          <a:solidFill>
                            <a:schemeClr val="tx1"/>
                          </a:solidFill>
                          <a:effectLst/>
                        </a:rPr>
                        <a:t>Edits</a:t>
                      </a:r>
                    </a:p>
                    <a:p>
                      <a:pPr algn="ctr" fontAlgn="t"/>
                      <a:endParaRPr lang="en-US" sz="1600" b="1" i="0" u="none" strike="noStrike" dirty="0">
                        <a:solidFill>
                          <a:schemeClr val="tx1"/>
                        </a:solidFill>
                        <a:effectLst/>
                        <a:latin typeface="Arial" panose="020B0604020202020204" pitchFamily="34" charset="0"/>
                      </a:endParaRPr>
                    </a:p>
                  </a:txBody>
                  <a:tcPr marL="3836" marR="3836" marT="3836" marB="0">
                    <a:solidFill>
                      <a:schemeClr val="tx1">
                        <a:lumMod val="20000"/>
                        <a:lumOff val="80000"/>
                      </a:schemeClr>
                    </a:solidFill>
                  </a:tcPr>
                </a:tc>
                <a:extLst>
                  <a:ext uri="{0D108BD9-81ED-4DB2-BD59-A6C34878D82A}">
                    <a16:rowId xmlns:a16="http://schemas.microsoft.com/office/drawing/2014/main" val="2509770638"/>
                  </a:ext>
                </a:extLst>
              </a:tr>
              <a:tr h="1361769">
                <a:tc>
                  <a:txBody>
                    <a:bodyPr/>
                    <a:lstStyle/>
                    <a:p>
                      <a:pPr algn="l" fontAlgn="t"/>
                      <a:r>
                        <a:rPr lang="en-US" sz="1500" b="0" i="0" u="none" strike="noStrike" dirty="0">
                          <a:solidFill>
                            <a:schemeClr val="tx1"/>
                          </a:solidFill>
                          <a:effectLst/>
                          <a:latin typeface="+mn-lt"/>
                        </a:rPr>
                        <a:t>Law Enforcement Flag</a:t>
                      </a:r>
                    </a:p>
                  </a:txBody>
                  <a:tcPr marL="66253" marR="4601" marT="4601" marB="0">
                    <a:solidFill>
                      <a:schemeClr val="accent3">
                        <a:lumMod val="20000"/>
                        <a:lumOff val="80000"/>
                      </a:schemeClr>
                    </a:solidFill>
                  </a:tcPr>
                </a:tc>
                <a:tc>
                  <a:txBody>
                    <a:bodyPr/>
                    <a:lstStyle/>
                    <a:p>
                      <a:pPr algn="l" fontAlgn="t"/>
                      <a:r>
                        <a:rPr lang="en-US" sz="1500" b="0" i="0" u="none" strike="noStrike" dirty="0">
                          <a:solidFill>
                            <a:schemeClr val="tx1"/>
                          </a:solidFill>
                          <a:effectLst/>
                          <a:latin typeface="+mn-lt"/>
                        </a:rPr>
                        <a:t>A flag to identify that law enforcement was notified of this behavior.</a:t>
                      </a:r>
                    </a:p>
                  </a:txBody>
                  <a:tcPr marL="66253" marR="4601" marT="4601"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500" b="0" i="0" u="none" strike="noStrike" dirty="0">
                          <a:solidFill>
                            <a:schemeClr val="tx1"/>
                          </a:solidFill>
                          <a:effectLst/>
                          <a:latin typeface="+mn-lt"/>
                        </a:rPr>
                        <a:t>Must be Y or N</a:t>
                      </a:r>
                    </a:p>
                    <a:p>
                      <a:pPr marL="285750" indent="-285750" algn="l" fontAlgn="t">
                        <a:buFont typeface="Arial" panose="020B0604020202020204" pitchFamily="34" charset="0"/>
                        <a:buChar char="•"/>
                      </a:pPr>
                      <a:r>
                        <a:rPr lang="en-US" sz="1500" b="0" i="0" u="none" strike="noStrike" dirty="0">
                          <a:solidFill>
                            <a:schemeClr val="tx1"/>
                          </a:solidFill>
                          <a:effectLst/>
                          <a:latin typeface="+mn-lt"/>
                        </a:rPr>
                        <a:t>Must be Y if Behavior code is BSC21, BESO17, BESO14 (when victim is a staff member) or PD1-16</a:t>
                      </a:r>
                    </a:p>
                    <a:p>
                      <a:pPr marL="285750" indent="-285750" algn="l" fontAlgn="t">
                        <a:buFont typeface="Arial" panose="020B0604020202020204" pitchFamily="34" charset="0"/>
                        <a:buChar char="•"/>
                      </a:pPr>
                      <a:r>
                        <a:rPr lang="en-US" sz="1500" b="0" i="0" u="none" strike="noStrike" dirty="0">
                          <a:solidFill>
                            <a:schemeClr val="tx1"/>
                          </a:solidFill>
                          <a:effectLst/>
                          <a:latin typeface="+mn-lt"/>
                        </a:rPr>
                        <a:t>If Behavior Code is BESO18, then Law Enforcement Flag must be N</a:t>
                      </a:r>
                    </a:p>
                    <a:p>
                      <a:pPr marL="0" indent="0" algn="l" fontAlgn="t">
                        <a:buFont typeface="Arial" panose="020B0604020202020204" pitchFamily="34" charset="0"/>
                        <a:buNone/>
                      </a:pPr>
                      <a:endParaRPr lang="en-US" sz="1500" b="0" i="0" u="none" strike="noStrike" dirty="0">
                        <a:solidFill>
                          <a:schemeClr val="tx1"/>
                        </a:solidFill>
                        <a:effectLst/>
                        <a:latin typeface="+mn-lt"/>
                      </a:endParaRPr>
                    </a:p>
                  </a:txBody>
                  <a:tcPr marL="66253" marR="4601" marT="4601" marB="0">
                    <a:solidFill>
                      <a:schemeClr val="accent3">
                        <a:lumMod val="20000"/>
                        <a:lumOff val="80000"/>
                      </a:schemeClr>
                    </a:solidFill>
                  </a:tcPr>
                </a:tc>
                <a:extLst>
                  <a:ext uri="{0D108BD9-81ED-4DB2-BD59-A6C34878D82A}">
                    <a16:rowId xmlns:a16="http://schemas.microsoft.com/office/drawing/2014/main" val="3143480934"/>
                  </a:ext>
                </a:extLst>
              </a:tr>
              <a:tr h="1361769">
                <a:tc>
                  <a:txBody>
                    <a:bodyPr/>
                    <a:lstStyle/>
                    <a:p>
                      <a:pPr algn="l" fontAlgn="t"/>
                      <a:r>
                        <a:rPr lang="en-US" sz="1500" b="0" i="0" u="none" strike="noStrike" dirty="0">
                          <a:solidFill>
                            <a:schemeClr val="tx1"/>
                          </a:solidFill>
                          <a:effectLst/>
                          <a:latin typeface="+mn-lt"/>
                        </a:rPr>
                        <a:t>Notified of Charges Filed Flag</a:t>
                      </a:r>
                    </a:p>
                  </a:txBody>
                  <a:tcPr marL="66253" marR="4601" marT="4601" marB="0">
                    <a:solidFill>
                      <a:schemeClr val="accent3">
                        <a:lumMod val="20000"/>
                        <a:lumOff val="80000"/>
                      </a:schemeClr>
                    </a:solidFill>
                  </a:tcPr>
                </a:tc>
                <a:tc>
                  <a:txBody>
                    <a:bodyPr/>
                    <a:lstStyle/>
                    <a:p>
                      <a:pPr algn="l" fontAlgn="t"/>
                      <a:r>
                        <a:rPr lang="en-US" sz="1500" b="0" i="0" u="none" strike="noStrike" dirty="0">
                          <a:solidFill>
                            <a:schemeClr val="tx1"/>
                          </a:solidFill>
                          <a:effectLst/>
                          <a:latin typeface="+mn-lt"/>
                        </a:rPr>
                        <a:t>A flag to indicate the school or division was notified that the student was charged with an offense in the community relating to the Commonwealth's laws, or with an offense in the community that is required to be disclosed to the superintendent of the school division pursuant to subsection G of § 16.1-260 </a:t>
                      </a:r>
                    </a:p>
                  </a:txBody>
                  <a:tcPr marL="66253" marR="4601" marT="4601"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500" b="0" i="0" u="none" strike="noStrike" dirty="0">
                          <a:solidFill>
                            <a:schemeClr val="tx1"/>
                          </a:solidFill>
                          <a:effectLst/>
                          <a:latin typeface="+mn-lt"/>
                        </a:rPr>
                        <a:t>Must be Y or N</a:t>
                      </a:r>
                    </a:p>
                    <a:p>
                      <a:pPr marL="285750" indent="-285750" algn="l" fontAlgn="t">
                        <a:buFont typeface="Arial" panose="020B0604020202020204" pitchFamily="34" charset="0"/>
                        <a:buChar char="•"/>
                      </a:pPr>
                      <a:r>
                        <a:rPr lang="en-US" sz="1500" b="0" i="0" u="none" strike="noStrike" dirty="0">
                          <a:solidFill>
                            <a:schemeClr val="tx1"/>
                          </a:solidFill>
                          <a:effectLst/>
                          <a:latin typeface="+mn-lt"/>
                        </a:rPr>
                        <a:t>Must be N if Behavior code is not BESO18</a:t>
                      </a:r>
                    </a:p>
                  </a:txBody>
                  <a:tcPr marL="66253" marR="4601" marT="4601" marB="0">
                    <a:solidFill>
                      <a:schemeClr val="accent3">
                        <a:lumMod val="20000"/>
                        <a:lumOff val="80000"/>
                      </a:schemeClr>
                    </a:solidFill>
                  </a:tcPr>
                </a:tc>
                <a:extLst>
                  <a:ext uri="{0D108BD9-81ED-4DB2-BD59-A6C34878D82A}">
                    <a16:rowId xmlns:a16="http://schemas.microsoft.com/office/drawing/2014/main" val="1620166204"/>
                  </a:ext>
                </a:extLst>
              </a:tr>
              <a:tr h="1804155">
                <a:tc>
                  <a:txBody>
                    <a:bodyPr/>
                    <a:lstStyle/>
                    <a:p>
                      <a:pPr algn="l" fontAlgn="t"/>
                      <a:r>
                        <a:rPr lang="en-US" sz="1500" b="0" i="0" u="none" strike="noStrike" dirty="0">
                          <a:solidFill>
                            <a:schemeClr val="tx1"/>
                          </a:solidFill>
                          <a:effectLst/>
                          <a:latin typeface="+mn-lt"/>
                        </a:rPr>
                        <a:t>Notified of Conviction Flag</a:t>
                      </a:r>
                    </a:p>
                  </a:txBody>
                  <a:tcPr marL="66253" marR="4601" marT="4601" marB="0">
                    <a:solidFill>
                      <a:schemeClr val="accent3">
                        <a:lumMod val="20000"/>
                        <a:lumOff val="80000"/>
                      </a:schemeClr>
                    </a:solidFill>
                  </a:tcPr>
                </a:tc>
                <a:tc>
                  <a:txBody>
                    <a:bodyPr/>
                    <a:lstStyle/>
                    <a:p>
                      <a:pPr algn="l" fontAlgn="t"/>
                      <a:r>
                        <a:rPr lang="en-US" sz="1500" b="0" i="0" u="none" strike="noStrike" dirty="0">
                          <a:solidFill>
                            <a:schemeClr val="tx1"/>
                          </a:solidFill>
                          <a:effectLst/>
                          <a:latin typeface="+mn-lt"/>
                        </a:rPr>
                        <a:t>A flag to indicate the school or division was notified that the student was found guilty or not innocent of an offense in the community relating to the Commonwealth's laws on weapons, alcohol, or drugs, or of a crime in the community that resulted in or could have resulted in injury to others, or of an offense in the community that is required to be disclosed to the superintendent of the school division pursuant to subsection G of § 16.1-260</a:t>
                      </a:r>
                    </a:p>
                  </a:txBody>
                  <a:tcPr marL="66253" marR="4601" marT="4601"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500" b="0" i="0" u="none" strike="noStrike" dirty="0">
                          <a:solidFill>
                            <a:schemeClr val="tx1"/>
                          </a:solidFill>
                          <a:effectLst/>
                          <a:latin typeface="+mn-lt"/>
                        </a:rPr>
                        <a:t>Must be Y or N</a:t>
                      </a:r>
                    </a:p>
                    <a:p>
                      <a:pPr marL="285750" indent="-285750" algn="l" fontAlgn="t">
                        <a:buFont typeface="Arial" panose="020B0604020202020204" pitchFamily="34" charset="0"/>
                        <a:buChar char="•"/>
                      </a:pPr>
                      <a:r>
                        <a:rPr lang="en-US" sz="1500" b="0" i="0" u="none" strike="noStrike" dirty="0">
                          <a:solidFill>
                            <a:schemeClr val="tx1"/>
                          </a:solidFill>
                          <a:effectLst/>
                          <a:latin typeface="+mn-lt"/>
                        </a:rPr>
                        <a:t>Cannot be Y if Notified of Charges Filed Flag is N</a:t>
                      </a:r>
                    </a:p>
                    <a:p>
                      <a:pPr marL="285750" indent="-285750" algn="l" fontAlgn="t">
                        <a:buFont typeface="Arial" panose="020B0604020202020204" pitchFamily="34" charset="0"/>
                        <a:buChar char="•"/>
                      </a:pPr>
                      <a:r>
                        <a:rPr lang="en-US" sz="1500" b="0" i="0" u="none" strike="noStrike" dirty="0">
                          <a:solidFill>
                            <a:schemeClr val="tx1"/>
                          </a:solidFill>
                          <a:effectLst/>
                          <a:latin typeface="+mn-lt"/>
                        </a:rPr>
                        <a:t>Should be Y if Behavior Code is BESO18 and OSS by Div Admin in not null                                           </a:t>
                      </a:r>
                      <a:br>
                        <a:rPr lang="en-US" sz="1500" b="0" i="0" u="none" strike="noStrike" dirty="0">
                          <a:solidFill>
                            <a:schemeClr val="tx1"/>
                          </a:solidFill>
                          <a:effectLst/>
                          <a:latin typeface="+mn-lt"/>
                        </a:rPr>
                      </a:br>
                      <a:endParaRPr lang="en-US" sz="1500" b="0" i="0" u="none" strike="noStrike" dirty="0">
                        <a:solidFill>
                          <a:schemeClr val="tx1"/>
                        </a:solidFill>
                        <a:effectLst/>
                        <a:latin typeface="+mn-lt"/>
                      </a:endParaRPr>
                    </a:p>
                  </a:txBody>
                  <a:tcPr marL="66253" marR="4601" marT="4601" marB="0">
                    <a:solidFill>
                      <a:schemeClr val="accent3">
                        <a:lumMod val="20000"/>
                        <a:lumOff val="80000"/>
                      </a:schemeClr>
                    </a:solidFill>
                  </a:tcPr>
                </a:tc>
                <a:extLst>
                  <a:ext uri="{0D108BD9-81ED-4DB2-BD59-A6C34878D82A}">
                    <a16:rowId xmlns:a16="http://schemas.microsoft.com/office/drawing/2014/main" val="2235226352"/>
                  </a:ext>
                </a:extLst>
              </a:tr>
            </a:tbl>
          </a:graphicData>
        </a:graphic>
      </p:graphicFrame>
    </p:spTree>
    <p:extLst>
      <p:ext uri="{BB962C8B-B14F-4D97-AF65-F5344CB8AC3E}">
        <p14:creationId xmlns:p14="http://schemas.microsoft.com/office/powerpoint/2010/main" val="1698224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0" name="Rectangle 3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Student Data (Cont.)</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2214477908"/>
              </p:ext>
            </p:extLst>
          </p:nvPr>
        </p:nvGraphicFramePr>
        <p:xfrm>
          <a:off x="432225" y="2256872"/>
          <a:ext cx="11327551" cy="3581814"/>
        </p:xfrm>
        <a:graphic>
          <a:graphicData uri="http://schemas.openxmlformats.org/drawingml/2006/table">
            <a:tbl>
              <a:tblPr firstRow="1" bandRow="1">
                <a:tableStyleId>{5C22544A-7EE6-4342-B048-85BDC9FD1C3A}</a:tableStyleId>
              </a:tblPr>
              <a:tblGrid>
                <a:gridCol w="1656700">
                  <a:extLst>
                    <a:ext uri="{9D8B030D-6E8A-4147-A177-3AD203B41FA5}">
                      <a16:colId xmlns:a16="http://schemas.microsoft.com/office/drawing/2014/main" val="2168494988"/>
                    </a:ext>
                  </a:extLst>
                </a:gridCol>
                <a:gridCol w="4530719">
                  <a:extLst>
                    <a:ext uri="{9D8B030D-6E8A-4147-A177-3AD203B41FA5}">
                      <a16:colId xmlns:a16="http://schemas.microsoft.com/office/drawing/2014/main" val="1523168282"/>
                    </a:ext>
                  </a:extLst>
                </a:gridCol>
                <a:gridCol w="5140132">
                  <a:extLst>
                    <a:ext uri="{9D8B030D-6E8A-4147-A177-3AD203B41FA5}">
                      <a16:colId xmlns:a16="http://schemas.microsoft.com/office/drawing/2014/main" val="3098606563"/>
                    </a:ext>
                  </a:extLst>
                </a:gridCol>
              </a:tblGrid>
              <a:tr h="506206">
                <a:tc>
                  <a:txBody>
                    <a:bodyPr/>
                    <a:lstStyle/>
                    <a:p>
                      <a:pPr algn="ctr" fontAlgn="t"/>
                      <a:r>
                        <a:rPr lang="en-US" sz="1800" b="1" u="none" strike="noStrike" dirty="0">
                          <a:solidFill>
                            <a:schemeClr val="tx1"/>
                          </a:solidFill>
                          <a:effectLst/>
                        </a:rPr>
                        <a:t>Data Element </a:t>
                      </a:r>
                      <a:endParaRPr lang="en-US" sz="1800" b="1" i="0" u="none" strike="noStrike" dirty="0">
                        <a:solidFill>
                          <a:schemeClr val="tx1"/>
                        </a:solidFill>
                        <a:effectLst/>
                        <a:latin typeface="Arial" panose="020B0604020202020204" pitchFamily="34" charset="0"/>
                      </a:endParaRPr>
                    </a:p>
                  </a:txBody>
                  <a:tcPr marL="6274" marR="6274" marT="6274" marB="0">
                    <a:solidFill>
                      <a:schemeClr val="tx1">
                        <a:lumMod val="20000"/>
                        <a:lumOff val="80000"/>
                      </a:schemeClr>
                    </a:solidFill>
                  </a:tcPr>
                </a:tc>
                <a:tc>
                  <a:txBody>
                    <a:bodyPr/>
                    <a:lstStyle/>
                    <a:p>
                      <a:pPr algn="ctr" fontAlgn="t"/>
                      <a:r>
                        <a:rPr lang="en-US" sz="1800" b="1" u="none" strike="noStrike" dirty="0">
                          <a:solidFill>
                            <a:schemeClr val="tx1"/>
                          </a:solidFill>
                          <a:effectLst/>
                        </a:rPr>
                        <a:t>Description</a:t>
                      </a:r>
                      <a:endParaRPr lang="en-US" sz="1800" b="1" i="0" u="none" strike="noStrike" dirty="0">
                        <a:solidFill>
                          <a:schemeClr val="tx1"/>
                        </a:solidFill>
                        <a:effectLst/>
                        <a:latin typeface="Arial" panose="020B0604020202020204" pitchFamily="34" charset="0"/>
                      </a:endParaRPr>
                    </a:p>
                  </a:txBody>
                  <a:tcPr marL="6274" marR="6274" marT="6274" marB="0">
                    <a:solidFill>
                      <a:schemeClr val="tx1">
                        <a:lumMod val="20000"/>
                        <a:lumOff val="80000"/>
                      </a:schemeClr>
                    </a:solidFill>
                  </a:tcPr>
                </a:tc>
                <a:tc>
                  <a:txBody>
                    <a:bodyPr/>
                    <a:lstStyle/>
                    <a:p>
                      <a:pPr algn="ctr" fontAlgn="t"/>
                      <a:r>
                        <a:rPr lang="en-US" sz="1800" b="1" u="none" strike="noStrike" dirty="0">
                          <a:solidFill>
                            <a:schemeClr val="tx1"/>
                          </a:solidFill>
                          <a:effectLst/>
                        </a:rPr>
                        <a:t>Edits</a:t>
                      </a:r>
                    </a:p>
                    <a:p>
                      <a:pPr algn="ctr" fontAlgn="t"/>
                      <a:endParaRPr lang="en-US" sz="1800" b="1" i="0" u="none" strike="noStrike" dirty="0">
                        <a:solidFill>
                          <a:schemeClr val="tx1"/>
                        </a:solidFill>
                        <a:effectLst/>
                        <a:latin typeface="Arial" panose="020B0604020202020204" pitchFamily="34" charset="0"/>
                      </a:endParaRPr>
                    </a:p>
                  </a:txBody>
                  <a:tcPr marL="6274" marR="6274" marT="6274" marB="0">
                    <a:solidFill>
                      <a:schemeClr val="tx1">
                        <a:lumMod val="20000"/>
                        <a:lumOff val="80000"/>
                      </a:schemeClr>
                    </a:solidFill>
                  </a:tcPr>
                </a:tc>
                <a:extLst>
                  <a:ext uri="{0D108BD9-81ED-4DB2-BD59-A6C34878D82A}">
                    <a16:rowId xmlns:a16="http://schemas.microsoft.com/office/drawing/2014/main" val="2509770638"/>
                  </a:ext>
                </a:extLst>
              </a:tr>
              <a:tr h="1350940">
                <a:tc>
                  <a:txBody>
                    <a:bodyPr/>
                    <a:lstStyle/>
                    <a:p>
                      <a:pPr algn="l" fontAlgn="t"/>
                      <a:r>
                        <a:rPr lang="en-US" sz="1800" b="0" i="0" u="none" strike="noStrike" dirty="0">
                          <a:solidFill>
                            <a:schemeClr val="tx1"/>
                          </a:solidFill>
                          <a:effectLst/>
                          <a:latin typeface="+mn-lt"/>
                        </a:rPr>
                        <a:t>CAHO Flag</a:t>
                      </a:r>
                    </a:p>
                  </a:txBody>
                  <a:tcPr marL="108340" marR="7524" marT="7524"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A flag to indicate a Court Appointed Hearing Officer by the Virginia Supreme Court.  This should only be reported for students with an IEP.  </a:t>
                      </a:r>
                    </a:p>
                  </a:txBody>
                  <a:tcPr marL="108340" marR="7524" marT="7524"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800" b="0" i="0" u="none" strike="noStrike" dirty="0">
                          <a:solidFill>
                            <a:schemeClr val="tx1"/>
                          </a:solidFill>
                          <a:effectLst/>
                          <a:latin typeface="+mn-lt"/>
                        </a:rPr>
                        <a:t>Must be Y or N</a:t>
                      </a:r>
                      <a:br>
                        <a:rPr lang="en-US" sz="1800" b="0" i="0" u="none" strike="noStrike" dirty="0">
                          <a:solidFill>
                            <a:schemeClr val="tx1"/>
                          </a:solidFill>
                          <a:effectLst/>
                          <a:latin typeface="+mn-lt"/>
                        </a:rPr>
                      </a:br>
                      <a:endParaRPr lang="en-US" sz="1800" b="0" i="0" u="none" strike="noStrike" dirty="0">
                        <a:solidFill>
                          <a:schemeClr val="tx1"/>
                        </a:solidFill>
                        <a:effectLst/>
                        <a:latin typeface="+mn-lt"/>
                      </a:endParaRPr>
                    </a:p>
                  </a:txBody>
                  <a:tcPr marL="108340" marR="7524" marT="7524" marB="0">
                    <a:solidFill>
                      <a:schemeClr val="accent3">
                        <a:lumMod val="20000"/>
                        <a:lumOff val="80000"/>
                      </a:schemeClr>
                    </a:solidFill>
                  </a:tcPr>
                </a:tc>
                <a:extLst>
                  <a:ext uri="{0D108BD9-81ED-4DB2-BD59-A6C34878D82A}">
                    <a16:rowId xmlns:a16="http://schemas.microsoft.com/office/drawing/2014/main" val="3143480934"/>
                  </a:ext>
                </a:extLst>
              </a:tr>
              <a:tr h="1675960">
                <a:tc>
                  <a:txBody>
                    <a:bodyPr/>
                    <a:lstStyle/>
                    <a:p>
                      <a:pPr algn="l" fontAlgn="t"/>
                      <a:r>
                        <a:rPr lang="en-US" sz="1800" b="0" i="0" u="none" strike="noStrike" dirty="0">
                          <a:solidFill>
                            <a:schemeClr val="tx1"/>
                          </a:solidFill>
                          <a:effectLst/>
                          <a:latin typeface="+mn-lt"/>
                        </a:rPr>
                        <a:t>State Testing ID</a:t>
                      </a:r>
                    </a:p>
                  </a:txBody>
                  <a:tcPr marL="108340" marR="7524" marT="7524"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State Testing ID as assigned to student</a:t>
                      </a:r>
                    </a:p>
                  </a:txBody>
                  <a:tcPr marL="108340" marR="7524" marT="7524" marB="0">
                    <a:solidFill>
                      <a:schemeClr val="accent3">
                        <a:lumMod val="20000"/>
                        <a:lumOff val="80000"/>
                      </a:schemeClr>
                    </a:solidFill>
                  </a:tcPr>
                </a:tc>
                <a:tc>
                  <a:txBody>
                    <a:bodyPr/>
                    <a:lstStyle/>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chemeClr val="tx1"/>
                          </a:solidFill>
                          <a:effectLst/>
                          <a:latin typeface="+mn-lt"/>
                        </a:rPr>
                        <a:t>Must be a valid ten-digit State Testing Id</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Must be 9999999999 if Unknown Offender Type is not null</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Warning if STI not included in SRC</a:t>
                      </a:r>
                    </a:p>
                  </a:txBody>
                  <a:tcPr marL="108340" marR="7524" marT="7524" marB="0">
                    <a:solidFill>
                      <a:schemeClr val="accent3">
                        <a:lumMod val="20000"/>
                        <a:lumOff val="80000"/>
                      </a:schemeClr>
                    </a:solidFill>
                  </a:tcPr>
                </a:tc>
                <a:extLst>
                  <a:ext uri="{0D108BD9-81ED-4DB2-BD59-A6C34878D82A}">
                    <a16:rowId xmlns:a16="http://schemas.microsoft.com/office/drawing/2014/main" val="1620166204"/>
                  </a:ext>
                </a:extLst>
              </a:tr>
            </a:tbl>
          </a:graphicData>
        </a:graphic>
      </p:graphicFrame>
    </p:spTree>
    <p:extLst>
      <p:ext uri="{BB962C8B-B14F-4D97-AF65-F5344CB8AC3E}">
        <p14:creationId xmlns:p14="http://schemas.microsoft.com/office/powerpoint/2010/main" val="380545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37" name="Rectangle 33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Rectangle 33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Rectangle 33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Behavior Codes</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2509354292"/>
              </p:ext>
            </p:extLst>
          </p:nvPr>
        </p:nvGraphicFramePr>
        <p:xfrm>
          <a:off x="432225" y="1849853"/>
          <a:ext cx="11327550" cy="3730890"/>
        </p:xfrm>
        <a:graphic>
          <a:graphicData uri="http://schemas.openxmlformats.org/drawingml/2006/table">
            <a:tbl>
              <a:tblPr firstRow="1" bandRow="1">
                <a:tableStyleId>{5C22544A-7EE6-4342-B048-85BDC9FD1C3A}</a:tableStyleId>
              </a:tblPr>
              <a:tblGrid>
                <a:gridCol w="1668472">
                  <a:extLst>
                    <a:ext uri="{9D8B030D-6E8A-4147-A177-3AD203B41FA5}">
                      <a16:colId xmlns:a16="http://schemas.microsoft.com/office/drawing/2014/main" val="2168494988"/>
                    </a:ext>
                  </a:extLst>
                </a:gridCol>
                <a:gridCol w="4487978">
                  <a:extLst>
                    <a:ext uri="{9D8B030D-6E8A-4147-A177-3AD203B41FA5}">
                      <a16:colId xmlns:a16="http://schemas.microsoft.com/office/drawing/2014/main" val="1523168282"/>
                    </a:ext>
                  </a:extLst>
                </a:gridCol>
                <a:gridCol w="5171100">
                  <a:extLst>
                    <a:ext uri="{9D8B030D-6E8A-4147-A177-3AD203B41FA5}">
                      <a16:colId xmlns:a16="http://schemas.microsoft.com/office/drawing/2014/main" val="3098606563"/>
                    </a:ext>
                  </a:extLst>
                </a:gridCol>
              </a:tblGrid>
              <a:tr h="494778">
                <a:tc>
                  <a:txBody>
                    <a:bodyPr/>
                    <a:lstStyle/>
                    <a:p>
                      <a:pPr algn="ctr" fontAlgn="t"/>
                      <a:r>
                        <a:rPr lang="en-US" sz="2100" b="1" u="none" strike="noStrike" dirty="0">
                          <a:solidFill>
                            <a:schemeClr val="tx1"/>
                          </a:solidFill>
                          <a:effectLst/>
                        </a:rPr>
                        <a:t>Data Element </a:t>
                      </a:r>
                      <a:endParaRPr lang="en-US" sz="2100" b="1" i="0" u="none" strike="noStrike" dirty="0">
                        <a:solidFill>
                          <a:schemeClr val="tx1"/>
                        </a:solidFill>
                        <a:effectLst/>
                        <a:latin typeface="Arial" panose="020B0604020202020204" pitchFamily="34" charset="0"/>
                      </a:endParaRPr>
                    </a:p>
                  </a:txBody>
                  <a:tcPr marL="4947" marR="4947" marT="4947" marB="0">
                    <a:solidFill>
                      <a:schemeClr val="tx1">
                        <a:lumMod val="20000"/>
                        <a:lumOff val="80000"/>
                      </a:schemeClr>
                    </a:solidFill>
                  </a:tcPr>
                </a:tc>
                <a:tc>
                  <a:txBody>
                    <a:bodyPr/>
                    <a:lstStyle/>
                    <a:p>
                      <a:pPr algn="ctr" fontAlgn="t"/>
                      <a:r>
                        <a:rPr lang="en-US" sz="2100" b="1" u="none" strike="noStrike" dirty="0">
                          <a:solidFill>
                            <a:schemeClr val="tx1"/>
                          </a:solidFill>
                          <a:effectLst/>
                        </a:rPr>
                        <a:t>Description</a:t>
                      </a:r>
                      <a:endParaRPr lang="en-US" sz="2100" b="1" i="0" u="none" strike="noStrike" dirty="0">
                        <a:solidFill>
                          <a:schemeClr val="tx1"/>
                        </a:solidFill>
                        <a:effectLst/>
                        <a:latin typeface="Arial" panose="020B0604020202020204" pitchFamily="34" charset="0"/>
                      </a:endParaRPr>
                    </a:p>
                  </a:txBody>
                  <a:tcPr marL="4947" marR="4947" marT="4947" marB="0">
                    <a:solidFill>
                      <a:schemeClr val="tx1">
                        <a:lumMod val="20000"/>
                        <a:lumOff val="80000"/>
                      </a:schemeClr>
                    </a:solidFill>
                  </a:tcPr>
                </a:tc>
                <a:tc>
                  <a:txBody>
                    <a:bodyPr/>
                    <a:lstStyle/>
                    <a:p>
                      <a:pPr algn="ctr" fontAlgn="t"/>
                      <a:r>
                        <a:rPr lang="en-US" sz="2100" b="1" u="none" strike="noStrike" dirty="0">
                          <a:solidFill>
                            <a:schemeClr val="tx1"/>
                          </a:solidFill>
                          <a:effectLst/>
                        </a:rPr>
                        <a:t>Edits</a:t>
                      </a:r>
                    </a:p>
                    <a:p>
                      <a:pPr algn="ctr" fontAlgn="t"/>
                      <a:endParaRPr lang="en-US" sz="900" b="1" i="0" u="none" strike="noStrike" dirty="0">
                        <a:solidFill>
                          <a:schemeClr val="tx1"/>
                        </a:solidFill>
                        <a:effectLst/>
                        <a:latin typeface="Arial" panose="020B0604020202020204" pitchFamily="34" charset="0"/>
                      </a:endParaRPr>
                    </a:p>
                  </a:txBody>
                  <a:tcPr marL="4947" marR="4947" marT="4947" marB="0">
                    <a:solidFill>
                      <a:schemeClr val="tx1">
                        <a:lumMod val="20000"/>
                        <a:lumOff val="80000"/>
                      </a:schemeClr>
                    </a:solidFill>
                  </a:tcPr>
                </a:tc>
                <a:extLst>
                  <a:ext uri="{0D108BD9-81ED-4DB2-BD59-A6C34878D82A}">
                    <a16:rowId xmlns:a16="http://schemas.microsoft.com/office/drawing/2014/main" val="2509770638"/>
                  </a:ext>
                </a:extLst>
              </a:tr>
              <a:tr h="809028">
                <a:tc>
                  <a:txBody>
                    <a:bodyPr/>
                    <a:lstStyle/>
                    <a:p>
                      <a:pPr algn="l" fontAlgn="t"/>
                      <a:r>
                        <a:rPr lang="en-US" sz="1700" b="0" i="0" u="sng" strike="noStrike" dirty="0">
                          <a:solidFill>
                            <a:srgbClr val="0000FF"/>
                          </a:solidFill>
                          <a:effectLst/>
                          <a:latin typeface="+mn-lt"/>
                          <a:hlinkClick r:id="rId3"/>
                        </a:rPr>
                        <a:t>Behavior Code  1</a:t>
                      </a:r>
                      <a:endParaRPr lang="en-US" sz="1700" b="0" i="0" u="sng" strike="noStrike" dirty="0">
                        <a:solidFill>
                          <a:srgbClr val="0000FF"/>
                        </a:solidFill>
                        <a:effectLst/>
                        <a:latin typeface="+mn-lt"/>
                      </a:endParaRPr>
                    </a:p>
                    <a:p>
                      <a:pPr algn="l" fontAlgn="t"/>
                      <a:endParaRPr lang="en-US" sz="1700" b="0" i="0" u="sng" strike="noStrike" dirty="0">
                        <a:solidFill>
                          <a:srgbClr val="0000FF"/>
                        </a:solidFill>
                        <a:effectLst/>
                        <a:latin typeface="+mn-lt"/>
                      </a:endParaRPr>
                    </a:p>
                    <a:p>
                      <a:pPr algn="l" fontAlgn="t"/>
                      <a:endParaRPr lang="en-US" sz="1700" b="0" i="0" u="sng" strike="noStrike" dirty="0">
                        <a:solidFill>
                          <a:srgbClr val="0000FF"/>
                        </a:solidFill>
                        <a:effectLst/>
                        <a:latin typeface="+mn-lt"/>
                      </a:endParaRPr>
                    </a:p>
                  </a:txBody>
                  <a:tcPr marL="85436" marR="5933" marT="5933" marB="0">
                    <a:solidFill>
                      <a:schemeClr val="accent3">
                        <a:lumMod val="20000"/>
                        <a:lumOff val="80000"/>
                      </a:schemeClr>
                    </a:solidFill>
                  </a:tcPr>
                </a:tc>
                <a:tc>
                  <a:txBody>
                    <a:bodyPr/>
                    <a:lstStyle/>
                    <a:p>
                      <a:pPr algn="l" fontAlgn="t"/>
                      <a:r>
                        <a:rPr lang="en-US" sz="1700" b="0" i="0" u="none" strike="noStrike" dirty="0">
                          <a:solidFill>
                            <a:schemeClr val="tx1"/>
                          </a:solidFill>
                          <a:effectLst/>
                          <a:latin typeface="+mn-lt"/>
                        </a:rPr>
                        <a:t>One of up to four Behavior Codes that best describes the student's behavior exhibited during this specific Event.   </a:t>
                      </a:r>
                    </a:p>
                  </a:txBody>
                  <a:tcPr marL="85436" marR="5933" marT="5933"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a valid code</a:t>
                      </a:r>
                    </a:p>
                  </a:txBody>
                  <a:tcPr marL="85436" marR="5933" marT="5933" marB="0">
                    <a:solidFill>
                      <a:schemeClr val="accent3">
                        <a:lumMod val="20000"/>
                        <a:lumOff val="80000"/>
                      </a:schemeClr>
                    </a:solidFill>
                  </a:tcPr>
                </a:tc>
                <a:extLst>
                  <a:ext uri="{0D108BD9-81ED-4DB2-BD59-A6C34878D82A}">
                    <a16:rowId xmlns:a16="http://schemas.microsoft.com/office/drawing/2014/main" val="3143480934"/>
                  </a:ext>
                </a:extLst>
              </a:tr>
              <a:tr h="809028">
                <a:tc>
                  <a:txBody>
                    <a:bodyPr/>
                    <a:lstStyle/>
                    <a:p>
                      <a:pPr algn="l" fontAlgn="t"/>
                      <a:r>
                        <a:rPr lang="en-US" sz="1700" b="0" i="0" u="sng" strike="noStrike" dirty="0">
                          <a:solidFill>
                            <a:srgbClr val="0000FF"/>
                          </a:solidFill>
                          <a:effectLst/>
                          <a:latin typeface="+mn-lt"/>
                          <a:hlinkClick r:id="rId3"/>
                        </a:rPr>
                        <a:t>Behavior Code 2</a:t>
                      </a:r>
                      <a:endParaRPr lang="en-US" sz="1700" b="0" i="0" u="sng" strike="noStrike" dirty="0">
                        <a:solidFill>
                          <a:srgbClr val="0000FF"/>
                        </a:solidFill>
                        <a:effectLst/>
                        <a:latin typeface="+mn-lt"/>
                      </a:endParaRPr>
                    </a:p>
                  </a:txBody>
                  <a:tcPr marL="85436" marR="5933" marT="5933" marB="0">
                    <a:solidFill>
                      <a:schemeClr val="accent3">
                        <a:lumMod val="20000"/>
                        <a:lumOff val="80000"/>
                      </a:schemeClr>
                    </a:solidFill>
                  </a:tcPr>
                </a:tc>
                <a:tc>
                  <a:txBody>
                    <a:bodyPr/>
                    <a:lstStyle/>
                    <a:p>
                      <a:pPr algn="l" fontAlgn="t"/>
                      <a:r>
                        <a:rPr lang="en-US" sz="1700" b="0" i="0" u="none" strike="noStrike" dirty="0">
                          <a:solidFill>
                            <a:schemeClr val="tx1"/>
                          </a:solidFill>
                          <a:effectLst/>
                          <a:latin typeface="+mn-lt"/>
                        </a:rPr>
                        <a:t>One of up to four Behavior Codes that best describes the student's behavior exhibited during this specific Event.   </a:t>
                      </a:r>
                    </a:p>
                  </a:txBody>
                  <a:tcPr marL="85436" marR="5933" marT="5933"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null or a valid code</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Cannot be the same as Behavior Code 1.</a:t>
                      </a:r>
                    </a:p>
                  </a:txBody>
                  <a:tcPr marL="85436" marR="5933" marT="5933" marB="0">
                    <a:solidFill>
                      <a:schemeClr val="accent3">
                        <a:lumMod val="20000"/>
                        <a:lumOff val="80000"/>
                      </a:schemeClr>
                    </a:solidFill>
                  </a:tcPr>
                </a:tc>
                <a:extLst>
                  <a:ext uri="{0D108BD9-81ED-4DB2-BD59-A6C34878D82A}">
                    <a16:rowId xmlns:a16="http://schemas.microsoft.com/office/drawing/2014/main" val="1620166204"/>
                  </a:ext>
                </a:extLst>
              </a:tr>
              <a:tr h="809028">
                <a:tc>
                  <a:txBody>
                    <a:bodyPr/>
                    <a:lstStyle/>
                    <a:p>
                      <a:pPr algn="l" fontAlgn="t"/>
                      <a:r>
                        <a:rPr lang="en-US" sz="1700" b="0" i="0" u="sng" strike="noStrike" dirty="0">
                          <a:solidFill>
                            <a:srgbClr val="0000FF"/>
                          </a:solidFill>
                          <a:effectLst/>
                          <a:latin typeface="+mn-lt"/>
                          <a:hlinkClick r:id="rId3"/>
                        </a:rPr>
                        <a:t>Behavior Code 3</a:t>
                      </a:r>
                      <a:endParaRPr lang="en-US" sz="1700" b="0" i="0" u="sng" strike="noStrike" dirty="0">
                        <a:solidFill>
                          <a:srgbClr val="0000FF"/>
                        </a:solidFill>
                        <a:effectLst/>
                        <a:latin typeface="+mn-lt"/>
                      </a:endParaRPr>
                    </a:p>
                  </a:txBody>
                  <a:tcPr marL="85436" marR="5933" marT="5933" marB="0">
                    <a:solidFill>
                      <a:schemeClr val="accent3">
                        <a:lumMod val="20000"/>
                        <a:lumOff val="80000"/>
                      </a:schemeClr>
                    </a:solidFill>
                  </a:tcPr>
                </a:tc>
                <a:tc>
                  <a:txBody>
                    <a:bodyPr/>
                    <a:lstStyle/>
                    <a:p>
                      <a:pPr algn="l" fontAlgn="t"/>
                      <a:r>
                        <a:rPr lang="en-US" sz="1700" b="0" i="0" u="none" strike="noStrike" dirty="0">
                          <a:solidFill>
                            <a:schemeClr val="tx1"/>
                          </a:solidFill>
                          <a:effectLst/>
                          <a:latin typeface="+mn-lt"/>
                        </a:rPr>
                        <a:t>One of up to four Behavior Codes that best describes the student's behavior exhibited during this specific Event.   </a:t>
                      </a:r>
                    </a:p>
                  </a:txBody>
                  <a:tcPr marL="85436" marR="5933" marT="5933"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null or a valid code</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Cannot be the same as Behavior Code 1 or Behavior Code 2.</a:t>
                      </a:r>
                    </a:p>
                  </a:txBody>
                  <a:tcPr marL="85436" marR="5933" marT="5933" marB="0">
                    <a:solidFill>
                      <a:schemeClr val="accent3">
                        <a:lumMod val="20000"/>
                        <a:lumOff val="80000"/>
                      </a:schemeClr>
                    </a:solidFill>
                  </a:tcPr>
                </a:tc>
                <a:extLst>
                  <a:ext uri="{0D108BD9-81ED-4DB2-BD59-A6C34878D82A}">
                    <a16:rowId xmlns:a16="http://schemas.microsoft.com/office/drawing/2014/main" val="2235226352"/>
                  </a:ext>
                </a:extLst>
              </a:tr>
              <a:tr h="809028">
                <a:tc>
                  <a:txBody>
                    <a:bodyPr/>
                    <a:lstStyle/>
                    <a:p>
                      <a:pPr algn="l" fontAlgn="t"/>
                      <a:r>
                        <a:rPr lang="en-US" sz="1700" b="0" i="0" u="sng" strike="noStrike" dirty="0">
                          <a:solidFill>
                            <a:srgbClr val="0000FF"/>
                          </a:solidFill>
                          <a:effectLst/>
                          <a:latin typeface="+mn-lt"/>
                          <a:hlinkClick r:id="rId3"/>
                        </a:rPr>
                        <a:t>Behavior Code 4</a:t>
                      </a:r>
                      <a:endParaRPr lang="en-US" sz="1700" b="0" i="0" u="sng" strike="noStrike" dirty="0">
                        <a:solidFill>
                          <a:srgbClr val="0000FF"/>
                        </a:solidFill>
                        <a:effectLst/>
                        <a:latin typeface="+mn-lt"/>
                      </a:endParaRPr>
                    </a:p>
                  </a:txBody>
                  <a:tcPr marL="85436" marR="5933" marT="5933" marB="0">
                    <a:solidFill>
                      <a:schemeClr val="accent3">
                        <a:lumMod val="20000"/>
                        <a:lumOff val="80000"/>
                      </a:schemeClr>
                    </a:solidFill>
                  </a:tcPr>
                </a:tc>
                <a:tc>
                  <a:txBody>
                    <a:bodyPr/>
                    <a:lstStyle/>
                    <a:p>
                      <a:pPr algn="l" fontAlgn="t"/>
                      <a:r>
                        <a:rPr lang="en-US" sz="1700" b="0" i="0" u="none" strike="noStrike" dirty="0">
                          <a:solidFill>
                            <a:schemeClr val="tx1"/>
                          </a:solidFill>
                          <a:effectLst/>
                          <a:latin typeface="+mn-lt"/>
                        </a:rPr>
                        <a:t>One of up to four Behavior Codes that best describes the student's behavior exhibited during this specific Event.   </a:t>
                      </a:r>
                    </a:p>
                  </a:txBody>
                  <a:tcPr marL="85436" marR="5933" marT="5933"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null or a valid code</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Cannot be the same as Behavior Code 1, Behavior Code 2, or Behavior Code 3.</a:t>
                      </a:r>
                    </a:p>
                  </a:txBody>
                  <a:tcPr marL="85436" marR="5933" marT="5933" marB="0">
                    <a:solidFill>
                      <a:schemeClr val="accent3">
                        <a:lumMod val="20000"/>
                        <a:lumOff val="80000"/>
                      </a:schemeClr>
                    </a:solidFill>
                  </a:tcPr>
                </a:tc>
                <a:extLst>
                  <a:ext uri="{0D108BD9-81ED-4DB2-BD59-A6C34878D82A}">
                    <a16:rowId xmlns:a16="http://schemas.microsoft.com/office/drawing/2014/main" val="1064283995"/>
                  </a:ext>
                </a:extLst>
              </a:tr>
            </a:tbl>
          </a:graphicData>
        </a:graphic>
      </p:graphicFrame>
    </p:spTree>
    <p:extLst>
      <p:ext uri="{BB962C8B-B14F-4D97-AF65-F5344CB8AC3E}">
        <p14:creationId xmlns:p14="http://schemas.microsoft.com/office/powerpoint/2010/main" val="3288578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69" name="Rectangle 36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Rectangle 37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Rectangle 37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Student Data (Cont.)</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982893075"/>
              </p:ext>
            </p:extLst>
          </p:nvPr>
        </p:nvGraphicFramePr>
        <p:xfrm>
          <a:off x="483326" y="1880644"/>
          <a:ext cx="11314421" cy="4579428"/>
        </p:xfrm>
        <a:graphic>
          <a:graphicData uri="http://schemas.openxmlformats.org/drawingml/2006/table">
            <a:tbl>
              <a:tblPr firstRow="1" bandRow="1">
                <a:tableStyleId>{5C22544A-7EE6-4342-B048-85BDC9FD1C3A}</a:tableStyleId>
              </a:tblPr>
              <a:tblGrid>
                <a:gridCol w="2291459">
                  <a:extLst>
                    <a:ext uri="{9D8B030D-6E8A-4147-A177-3AD203B41FA5}">
                      <a16:colId xmlns:a16="http://schemas.microsoft.com/office/drawing/2014/main" val="2168494988"/>
                    </a:ext>
                  </a:extLst>
                </a:gridCol>
                <a:gridCol w="4120791">
                  <a:extLst>
                    <a:ext uri="{9D8B030D-6E8A-4147-A177-3AD203B41FA5}">
                      <a16:colId xmlns:a16="http://schemas.microsoft.com/office/drawing/2014/main" val="1523168282"/>
                    </a:ext>
                  </a:extLst>
                </a:gridCol>
                <a:gridCol w="4902171">
                  <a:extLst>
                    <a:ext uri="{9D8B030D-6E8A-4147-A177-3AD203B41FA5}">
                      <a16:colId xmlns:a16="http://schemas.microsoft.com/office/drawing/2014/main" val="3098606563"/>
                    </a:ext>
                  </a:extLst>
                </a:gridCol>
              </a:tblGrid>
              <a:tr h="432732">
                <a:tc>
                  <a:txBody>
                    <a:bodyPr/>
                    <a:lstStyle/>
                    <a:p>
                      <a:pPr algn="ctr" fontAlgn="t"/>
                      <a:r>
                        <a:rPr lang="en-US" sz="1700" b="1" u="none" strike="noStrike" dirty="0">
                          <a:solidFill>
                            <a:schemeClr val="tx1"/>
                          </a:solidFill>
                          <a:effectLst/>
                        </a:rPr>
                        <a:t>Data Element </a:t>
                      </a:r>
                      <a:endParaRPr lang="en-US" sz="1700" b="1" i="0" u="none" strike="noStrike" dirty="0">
                        <a:solidFill>
                          <a:schemeClr val="tx1"/>
                        </a:solidFill>
                        <a:effectLst/>
                        <a:latin typeface="Arial" panose="020B0604020202020204" pitchFamily="34" charset="0"/>
                      </a:endParaRPr>
                    </a:p>
                  </a:txBody>
                  <a:tcPr marL="4183" marR="4183" marT="4183" marB="0">
                    <a:solidFill>
                      <a:schemeClr val="tx1">
                        <a:lumMod val="20000"/>
                        <a:lumOff val="80000"/>
                      </a:schemeClr>
                    </a:solidFill>
                  </a:tcPr>
                </a:tc>
                <a:tc>
                  <a:txBody>
                    <a:bodyPr/>
                    <a:lstStyle/>
                    <a:p>
                      <a:pPr algn="ctr" fontAlgn="t"/>
                      <a:r>
                        <a:rPr lang="en-US" sz="1700" b="1" u="none" strike="noStrike" dirty="0">
                          <a:solidFill>
                            <a:schemeClr val="tx1"/>
                          </a:solidFill>
                          <a:effectLst/>
                        </a:rPr>
                        <a:t>Description</a:t>
                      </a:r>
                      <a:endParaRPr lang="en-US" sz="1700" b="1" i="0" u="none" strike="noStrike" dirty="0">
                        <a:solidFill>
                          <a:schemeClr val="tx1"/>
                        </a:solidFill>
                        <a:effectLst/>
                        <a:latin typeface="Arial" panose="020B0604020202020204" pitchFamily="34" charset="0"/>
                      </a:endParaRPr>
                    </a:p>
                  </a:txBody>
                  <a:tcPr marL="4183" marR="4183" marT="4183" marB="0">
                    <a:solidFill>
                      <a:schemeClr val="tx1">
                        <a:lumMod val="20000"/>
                        <a:lumOff val="80000"/>
                      </a:schemeClr>
                    </a:solidFill>
                  </a:tcPr>
                </a:tc>
                <a:tc>
                  <a:txBody>
                    <a:bodyPr/>
                    <a:lstStyle/>
                    <a:p>
                      <a:pPr algn="ctr" fontAlgn="t"/>
                      <a:r>
                        <a:rPr lang="en-US" sz="1700" b="1" u="none" strike="noStrike" dirty="0">
                          <a:solidFill>
                            <a:schemeClr val="tx1"/>
                          </a:solidFill>
                          <a:effectLst/>
                        </a:rPr>
                        <a:t>Edits</a:t>
                      </a:r>
                    </a:p>
                    <a:p>
                      <a:pPr algn="ctr" fontAlgn="t"/>
                      <a:endParaRPr lang="en-US" sz="800" b="1" i="0" u="none" strike="noStrike" dirty="0">
                        <a:solidFill>
                          <a:schemeClr val="tx1"/>
                        </a:solidFill>
                        <a:effectLst/>
                        <a:latin typeface="Arial" panose="020B0604020202020204" pitchFamily="34" charset="0"/>
                      </a:endParaRPr>
                    </a:p>
                  </a:txBody>
                  <a:tcPr marL="4183" marR="4183" marT="4183" marB="0">
                    <a:solidFill>
                      <a:schemeClr val="tx1">
                        <a:lumMod val="20000"/>
                        <a:lumOff val="80000"/>
                      </a:schemeClr>
                    </a:solidFill>
                  </a:tcPr>
                </a:tc>
                <a:extLst>
                  <a:ext uri="{0D108BD9-81ED-4DB2-BD59-A6C34878D82A}">
                    <a16:rowId xmlns:a16="http://schemas.microsoft.com/office/drawing/2014/main" val="2509770638"/>
                  </a:ext>
                </a:extLst>
              </a:tr>
              <a:tr h="543042">
                <a:tc>
                  <a:txBody>
                    <a:bodyPr/>
                    <a:lstStyle/>
                    <a:p>
                      <a:pPr algn="l" fontAlgn="t"/>
                      <a:r>
                        <a:rPr lang="en-US" sz="1700" b="0" i="0" u="none" strike="noStrike" dirty="0">
                          <a:solidFill>
                            <a:schemeClr val="tx1"/>
                          </a:solidFill>
                          <a:effectLst/>
                          <a:latin typeface="+mn-lt"/>
                        </a:rPr>
                        <a:t>Unknown Offender Code</a:t>
                      </a:r>
                    </a:p>
                  </a:txBody>
                  <a:tcPr marL="91526" marR="5017" marT="5017" marB="0">
                    <a:solidFill>
                      <a:schemeClr val="accent3">
                        <a:lumMod val="20000"/>
                        <a:lumOff val="80000"/>
                      </a:schemeClr>
                    </a:solidFill>
                  </a:tcPr>
                </a:tc>
                <a:tc>
                  <a:txBody>
                    <a:bodyPr/>
                    <a:lstStyle/>
                    <a:p>
                      <a:pPr algn="l" fontAlgn="t"/>
                      <a:r>
                        <a:rPr lang="en-US" sz="1700" b="0" i="0" u="none" strike="noStrike" dirty="0">
                          <a:solidFill>
                            <a:schemeClr val="tx1"/>
                          </a:solidFill>
                          <a:effectLst/>
                          <a:latin typeface="+mn-lt"/>
                        </a:rPr>
                        <a:t>The type of offender, if offender is not a student within the school division</a:t>
                      </a:r>
                    </a:p>
                  </a:txBody>
                  <a:tcPr marL="91526" marR="5017" marT="5017"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a valid value</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Required if STI = 9999999999</a:t>
                      </a:r>
                    </a:p>
                  </a:txBody>
                  <a:tcPr marL="91526" marR="5017" marT="5017" marB="0">
                    <a:solidFill>
                      <a:schemeClr val="accent3">
                        <a:lumMod val="20000"/>
                        <a:lumOff val="80000"/>
                      </a:schemeClr>
                    </a:solidFill>
                  </a:tcPr>
                </a:tc>
                <a:extLst>
                  <a:ext uri="{0D108BD9-81ED-4DB2-BD59-A6C34878D82A}">
                    <a16:rowId xmlns:a16="http://schemas.microsoft.com/office/drawing/2014/main" val="3143480934"/>
                  </a:ext>
                </a:extLst>
              </a:tr>
              <a:tr h="2044157">
                <a:tc>
                  <a:txBody>
                    <a:bodyPr/>
                    <a:lstStyle/>
                    <a:p>
                      <a:pPr algn="l" fontAlgn="t"/>
                      <a:r>
                        <a:rPr lang="en-US" sz="1700" b="0" i="0" u="none" strike="noStrike" dirty="0">
                          <a:solidFill>
                            <a:schemeClr val="tx1"/>
                          </a:solidFill>
                          <a:effectLst/>
                          <a:latin typeface="+mn-lt"/>
                        </a:rPr>
                        <a:t>Enrolled Division</a:t>
                      </a:r>
                    </a:p>
                  </a:txBody>
                  <a:tcPr marL="91526" marR="5017" marT="5017" marB="0">
                    <a:solidFill>
                      <a:schemeClr val="accent3">
                        <a:lumMod val="20000"/>
                        <a:lumOff val="80000"/>
                      </a:schemeClr>
                    </a:solidFill>
                  </a:tcPr>
                </a:tc>
                <a:tc>
                  <a:txBody>
                    <a:bodyPr/>
                    <a:lstStyle/>
                    <a:p>
                      <a:pPr algn="l" fontAlgn="t"/>
                      <a:r>
                        <a:rPr lang="en-US" sz="1700" b="0" i="0" u="none" strike="noStrike" dirty="0">
                          <a:solidFill>
                            <a:schemeClr val="tx1"/>
                          </a:solidFill>
                          <a:effectLst/>
                          <a:latin typeface="+mn-lt"/>
                        </a:rPr>
                        <a:t>Three-digit state-assigned Division number that identifies the division, center or agency in which the student is enrolled</a:t>
                      </a:r>
                    </a:p>
                  </a:txBody>
                  <a:tcPr marL="91526" marR="5017" marT="5017"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a valid educational agency </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three or four digits</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If State Testing Id is 9999999999, then must be blank</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Enrolled Division must = Reporting Division when Reporting Division number is greater than 218</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Cannot be blank</a:t>
                      </a:r>
                    </a:p>
                  </a:txBody>
                  <a:tcPr marL="91526" marR="5017" marT="5017" marB="0">
                    <a:solidFill>
                      <a:schemeClr val="accent3">
                        <a:lumMod val="20000"/>
                        <a:lumOff val="80000"/>
                      </a:schemeClr>
                    </a:solidFill>
                  </a:tcPr>
                </a:tc>
                <a:extLst>
                  <a:ext uri="{0D108BD9-81ED-4DB2-BD59-A6C34878D82A}">
                    <a16:rowId xmlns:a16="http://schemas.microsoft.com/office/drawing/2014/main" val="1620166204"/>
                  </a:ext>
                </a:extLst>
              </a:tr>
              <a:tr h="1543786">
                <a:tc>
                  <a:txBody>
                    <a:bodyPr/>
                    <a:lstStyle/>
                    <a:p>
                      <a:pPr algn="l" fontAlgn="t"/>
                      <a:r>
                        <a:rPr lang="en-US" sz="1700" b="0" i="0" u="none" strike="noStrike" dirty="0">
                          <a:solidFill>
                            <a:schemeClr val="tx1"/>
                          </a:solidFill>
                          <a:effectLst/>
                          <a:latin typeface="+mn-lt"/>
                        </a:rPr>
                        <a:t>Enrolled School</a:t>
                      </a:r>
                    </a:p>
                  </a:txBody>
                  <a:tcPr marL="91526" marR="5017" marT="5017" marB="0">
                    <a:solidFill>
                      <a:schemeClr val="accent3">
                        <a:lumMod val="20000"/>
                        <a:lumOff val="80000"/>
                      </a:schemeClr>
                    </a:solidFill>
                  </a:tcPr>
                </a:tc>
                <a:tc>
                  <a:txBody>
                    <a:bodyPr/>
                    <a:lstStyle/>
                    <a:p>
                      <a:pPr algn="l" fontAlgn="t"/>
                      <a:r>
                        <a:rPr lang="en-US" sz="1700" b="0" i="0" u="none" strike="noStrike" dirty="0">
                          <a:solidFill>
                            <a:schemeClr val="tx1"/>
                          </a:solidFill>
                          <a:effectLst/>
                          <a:latin typeface="+mn-lt"/>
                        </a:rPr>
                        <a:t>Four-digit state-assigned School number that identifies the school, center, program, or placement in which the student is enrolled</a:t>
                      </a:r>
                    </a:p>
                  </a:txBody>
                  <a:tcPr marL="91526" marR="5017" marT="5017"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a valid institution within the Enrolled Division</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four digits</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If State Testing Id is 9999999999, then must be blank</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Cannot be blank</a:t>
                      </a:r>
                    </a:p>
                  </a:txBody>
                  <a:tcPr marL="91526" marR="5017" marT="5017" marB="0">
                    <a:solidFill>
                      <a:schemeClr val="accent3">
                        <a:lumMod val="20000"/>
                        <a:lumOff val="80000"/>
                      </a:schemeClr>
                    </a:solidFill>
                  </a:tcPr>
                </a:tc>
                <a:extLst>
                  <a:ext uri="{0D108BD9-81ED-4DB2-BD59-A6C34878D82A}">
                    <a16:rowId xmlns:a16="http://schemas.microsoft.com/office/drawing/2014/main" val="2235226352"/>
                  </a:ext>
                </a:extLst>
              </a:tr>
            </a:tbl>
          </a:graphicData>
        </a:graphic>
      </p:graphicFrame>
    </p:spTree>
    <p:extLst>
      <p:ext uri="{BB962C8B-B14F-4D97-AF65-F5344CB8AC3E}">
        <p14:creationId xmlns:p14="http://schemas.microsoft.com/office/powerpoint/2010/main" val="2030736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0" name="Rectangle 3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Behavioral Intervention Codes</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1477580982"/>
              </p:ext>
            </p:extLst>
          </p:nvPr>
        </p:nvGraphicFramePr>
        <p:xfrm>
          <a:off x="149088" y="1668121"/>
          <a:ext cx="11887199" cy="5070611"/>
        </p:xfrm>
        <a:graphic>
          <a:graphicData uri="http://schemas.openxmlformats.org/drawingml/2006/table">
            <a:tbl>
              <a:tblPr firstRow="1" bandRow="1">
                <a:tableStyleId>{5C22544A-7EE6-4342-B048-85BDC9FD1C3A}</a:tableStyleId>
              </a:tblPr>
              <a:tblGrid>
                <a:gridCol w="2415208">
                  <a:extLst>
                    <a:ext uri="{9D8B030D-6E8A-4147-A177-3AD203B41FA5}">
                      <a16:colId xmlns:a16="http://schemas.microsoft.com/office/drawing/2014/main" val="2168494988"/>
                    </a:ext>
                  </a:extLst>
                </a:gridCol>
                <a:gridCol w="4561317">
                  <a:extLst>
                    <a:ext uri="{9D8B030D-6E8A-4147-A177-3AD203B41FA5}">
                      <a16:colId xmlns:a16="http://schemas.microsoft.com/office/drawing/2014/main" val="1523168282"/>
                    </a:ext>
                  </a:extLst>
                </a:gridCol>
                <a:gridCol w="4910674">
                  <a:extLst>
                    <a:ext uri="{9D8B030D-6E8A-4147-A177-3AD203B41FA5}">
                      <a16:colId xmlns:a16="http://schemas.microsoft.com/office/drawing/2014/main" val="3098606563"/>
                    </a:ext>
                  </a:extLst>
                </a:gridCol>
              </a:tblGrid>
              <a:tr h="422453">
                <a:tc>
                  <a:txBody>
                    <a:bodyPr/>
                    <a:lstStyle/>
                    <a:p>
                      <a:pPr algn="ctr" fontAlgn="t"/>
                      <a:r>
                        <a:rPr lang="en-US" sz="1800" b="1" u="none" strike="noStrike" dirty="0">
                          <a:solidFill>
                            <a:schemeClr val="tx1"/>
                          </a:solidFill>
                          <a:effectLst/>
                        </a:rPr>
                        <a:t>Data Element </a:t>
                      </a:r>
                      <a:endParaRPr lang="en-US" sz="1800" b="1" i="0" u="none" strike="noStrike" dirty="0">
                        <a:solidFill>
                          <a:schemeClr val="tx1"/>
                        </a:solidFill>
                        <a:effectLst/>
                        <a:latin typeface="Arial" panose="020B0604020202020204" pitchFamily="34" charset="0"/>
                      </a:endParaRPr>
                    </a:p>
                  </a:txBody>
                  <a:tcPr marL="4224" marR="4224" marT="4224" marB="0">
                    <a:solidFill>
                      <a:schemeClr val="tx1">
                        <a:lumMod val="20000"/>
                        <a:lumOff val="80000"/>
                      </a:schemeClr>
                    </a:solidFill>
                  </a:tcPr>
                </a:tc>
                <a:tc>
                  <a:txBody>
                    <a:bodyPr/>
                    <a:lstStyle/>
                    <a:p>
                      <a:pPr algn="ctr" fontAlgn="t"/>
                      <a:r>
                        <a:rPr lang="en-US" sz="1800" b="1" u="none" strike="noStrike" dirty="0">
                          <a:solidFill>
                            <a:schemeClr val="tx1"/>
                          </a:solidFill>
                          <a:effectLst/>
                        </a:rPr>
                        <a:t>Description</a:t>
                      </a:r>
                      <a:endParaRPr lang="en-US" sz="1800" b="1" i="0" u="none" strike="noStrike" dirty="0">
                        <a:solidFill>
                          <a:schemeClr val="tx1"/>
                        </a:solidFill>
                        <a:effectLst/>
                        <a:latin typeface="Arial" panose="020B0604020202020204" pitchFamily="34" charset="0"/>
                      </a:endParaRPr>
                    </a:p>
                  </a:txBody>
                  <a:tcPr marL="4224" marR="4224" marT="4224" marB="0">
                    <a:solidFill>
                      <a:schemeClr val="tx1">
                        <a:lumMod val="20000"/>
                        <a:lumOff val="80000"/>
                      </a:schemeClr>
                    </a:solidFill>
                  </a:tcPr>
                </a:tc>
                <a:tc>
                  <a:txBody>
                    <a:bodyPr/>
                    <a:lstStyle/>
                    <a:p>
                      <a:pPr algn="ctr" fontAlgn="t"/>
                      <a:r>
                        <a:rPr lang="en-US" sz="1800" b="1" u="none" strike="noStrike" dirty="0">
                          <a:solidFill>
                            <a:schemeClr val="tx1"/>
                          </a:solidFill>
                          <a:effectLst/>
                        </a:rPr>
                        <a:t>Edits</a:t>
                      </a:r>
                    </a:p>
                    <a:p>
                      <a:pPr algn="ctr" fontAlgn="t"/>
                      <a:endParaRPr lang="en-US" sz="800" b="1" i="0" u="none" strike="noStrike" dirty="0">
                        <a:solidFill>
                          <a:schemeClr val="tx1"/>
                        </a:solidFill>
                        <a:effectLst/>
                        <a:latin typeface="Arial" panose="020B0604020202020204" pitchFamily="34" charset="0"/>
                      </a:endParaRPr>
                    </a:p>
                  </a:txBody>
                  <a:tcPr marL="4224" marR="4224" marT="4224" marB="0">
                    <a:solidFill>
                      <a:schemeClr val="tx1">
                        <a:lumMod val="20000"/>
                        <a:lumOff val="80000"/>
                      </a:schemeClr>
                    </a:solidFill>
                  </a:tcPr>
                </a:tc>
                <a:extLst>
                  <a:ext uri="{0D108BD9-81ED-4DB2-BD59-A6C34878D82A}">
                    <a16:rowId xmlns:a16="http://schemas.microsoft.com/office/drawing/2014/main" val="2509770638"/>
                  </a:ext>
                </a:extLst>
              </a:tr>
              <a:tr h="1894390">
                <a:tc>
                  <a:txBody>
                    <a:bodyPr/>
                    <a:lstStyle/>
                    <a:p>
                      <a:pPr algn="l" fontAlgn="t"/>
                      <a:r>
                        <a:rPr lang="en-US" sz="1600" b="0" i="0" u="sng" strike="noStrike" dirty="0">
                          <a:solidFill>
                            <a:srgbClr val="0000FF"/>
                          </a:solidFill>
                          <a:effectLst/>
                          <a:latin typeface="+mn-lt"/>
                          <a:hlinkClick r:id="rId3"/>
                        </a:rPr>
                        <a:t>Behavioral Intervention Code 1</a:t>
                      </a:r>
                      <a:endParaRPr lang="en-US" sz="1600" b="0" i="0" u="sng" strike="noStrike" dirty="0">
                        <a:solidFill>
                          <a:srgbClr val="0000FF"/>
                        </a:solidFill>
                        <a:effectLst/>
                        <a:latin typeface="+mn-lt"/>
                      </a:endParaRPr>
                    </a:p>
                    <a:p>
                      <a:pPr algn="l" fontAlgn="t"/>
                      <a:endParaRPr lang="en-US" sz="1600" b="0" i="0" u="sng" strike="noStrike" dirty="0">
                        <a:solidFill>
                          <a:srgbClr val="0000FF"/>
                        </a:solidFill>
                        <a:effectLst/>
                        <a:latin typeface="+mn-lt"/>
                      </a:endParaRPr>
                    </a:p>
                  </a:txBody>
                  <a:tcPr marL="72947" marR="5066" marT="5066" marB="0">
                    <a:solidFill>
                      <a:schemeClr val="accent3">
                        <a:lumMod val="20000"/>
                        <a:lumOff val="80000"/>
                      </a:schemeClr>
                    </a:solidFill>
                  </a:tcPr>
                </a:tc>
                <a:tc>
                  <a:txBody>
                    <a:bodyPr/>
                    <a:lstStyle/>
                    <a:p>
                      <a:pPr algn="l" fontAlgn="t"/>
                      <a:r>
                        <a:rPr lang="en-US" sz="1600" b="0" i="0" u="none" strike="noStrike" dirty="0">
                          <a:solidFill>
                            <a:schemeClr val="tx1"/>
                          </a:solidFill>
                          <a:effectLst/>
                          <a:latin typeface="+mn-lt"/>
                        </a:rPr>
                        <a:t>One of up to three Behavioral Intervention Codes that addresses the student behavior(s) of this specific Event.  If a Threat Assessment was conducted (Code = 11), it must be reported in Behavioral Intervention Code 1.  </a:t>
                      </a:r>
                    </a:p>
                  </a:txBody>
                  <a:tcPr marL="72947" marR="5066" marT="5066"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valid code</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Cannot be null if Time Required in OSS fields are not null</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Cannot be the same Behavioral Intervention Code as 2 or 3</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chemeClr val="tx1"/>
                          </a:solidFill>
                          <a:effectLst/>
                          <a:latin typeface="+mn-lt"/>
                        </a:rPr>
                        <a:t>If a Threat Assessment was conducted (Behavioral Intervention Code = 11), it should be reported in Behavioral Intervention Code 1</a:t>
                      </a:r>
                    </a:p>
                    <a:p>
                      <a:pPr marL="285750" indent="-285750" algn="l" fontAlgn="t">
                        <a:buFont typeface="Arial" panose="020B0604020202020204" pitchFamily="34" charset="0"/>
                        <a:buChar char="•"/>
                      </a:pPr>
                      <a:endParaRPr lang="en-US" sz="1600" b="0" i="0" u="none" strike="noStrike" dirty="0">
                        <a:solidFill>
                          <a:schemeClr val="tx1"/>
                        </a:solidFill>
                        <a:effectLst/>
                        <a:latin typeface="+mn-lt"/>
                      </a:endParaRPr>
                    </a:p>
                  </a:txBody>
                  <a:tcPr marL="72947" marR="5066" marT="5066" marB="0">
                    <a:solidFill>
                      <a:schemeClr val="accent3">
                        <a:lumMod val="20000"/>
                        <a:lumOff val="80000"/>
                      </a:schemeClr>
                    </a:solidFill>
                  </a:tcPr>
                </a:tc>
                <a:extLst>
                  <a:ext uri="{0D108BD9-81ED-4DB2-BD59-A6C34878D82A}">
                    <a16:rowId xmlns:a16="http://schemas.microsoft.com/office/drawing/2014/main" val="3143480934"/>
                  </a:ext>
                </a:extLst>
              </a:tr>
              <a:tr h="1067659">
                <a:tc>
                  <a:txBody>
                    <a:bodyPr/>
                    <a:lstStyle/>
                    <a:p>
                      <a:pPr algn="l" fontAlgn="t"/>
                      <a:r>
                        <a:rPr lang="en-US" sz="1600" b="0" i="0" u="sng" strike="noStrike" dirty="0">
                          <a:solidFill>
                            <a:srgbClr val="0000FF"/>
                          </a:solidFill>
                          <a:effectLst/>
                          <a:latin typeface="+mn-lt"/>
                          <a:hlinkClick r:id="rId3"/>
                        </a:rPr>
                        <a:t>Behavioral Intervention Code 2</a:t>
                      </a:r>
                      <a:endParaRPr lang="en-US" sz="1600" b="0" i="0" u="sng" strike="noStrike" dirty="0">
                        <a:solidFill>
                          <a:srgbClr val="0000FF"/>
                        </a:solidFill>
                        <a:effectLst/>
                        <a:latin typeface="+mn-lt"/>
                      </a:endParaRPr>
                    </a:p>
                  </a:txBody>
                  <a:tcPr marL="72947" marR="5066" marT="5066" marB="0">
                    <a:solidFill>
                      <a:schemeClr val="accent3">
                        <a:lumMod val="20000"/>
                        <a:lumOff val="80000"/>
                      </a:schemeClr>
                    </a:solidFill>
                  </a:tcPr>
                </a:tc>
                <a:tc>
                  <a:txBody>
                    <a:bodyPr/>
                    <a:lstStyle/>
                    <a:p>
                      <a:pPr algn="l" fontAlgn="t"/>
                      <a:r>
                        <a:rPr lang="en-US" sz="1600" b="0" i="0" u="none" strike="noStrike" dirty="0">
                          <a:solidFill>
                            <a:schemeClr val="tx1"/>
                          </a:solidFill>
                          <a:effectLst/>
                          <a:latin typeface="+mn-lt"/>
                        </a:rPr>
                        <a:t>One of up to three Behavioral Intervention Codes that addresses the student behavior(s) of this specific Event.  If a Threat Assessment was conducted (Code = 11), it must be reported in Behavioral Intervention Code 1.  </a:t>
                      </a:r>
                    </a:p>
                  </a:txBody>
                  <a:tcPr marL="72947" marR="5066" marT="5066"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Blank or valid code</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Cannot be the same Behavioral Intervention Code as 1 or 3</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Should not be 11</a:t>
                      </a:r>
                    </a:p>
                  </a:txBody>
                  <a:tcPr marL="72947" marR="5066" marT="5066" marB="0">
                    <a:solidFill>
                      <a:schemeClr val="accent3">
                        <a:lumMod val="20000"/>
                        <a:lumOff val="80000"/>
                      </a:schemeClr>
                    </a:solidFill>
                  </a:tcPr>
                </a:tc>
                <a:extLst>
                  <a:ext uri="{0D108BD9-81ED-4DB2-BD59-A6C34878D82A}">
                    <a16:rowId xmlns:a16="http://schemas.microsoft.com/office/drawing/2014/main" val="1620166204"/>
                  </a:ext>
                </a:extLst>
              </a:tr>
              <a:tr h="1067659">
                <a:tc>
                  <a:txBody>
                    <a:bodyPr/>
                    <a:lstStyle/>
                    <a:p>
                      <a:pPr algn="l" fontAlgn="t"/>
                      <a:r>
                        <a:rPr lang="en-US" sz="1600" b="0" i="0" u="sng" strike="noStrike" dirty="0">
                          <a:solidFill>
                            <a:srgbClr val="0000FF"/>
                          </a:solidFill>
                          <a:effectLst/>
                          <a:latin typeface="+mn-lt"/>
                          <a:hlinkClick r:id="rId3"/>
                        </a:rPr>
                        <a:t>Behavioral Intervention Code 3</a:t>
                      </a:r>
                      <a:endParaRPr lang="en-US" sz="1600" b="0" i="0" u="sng" strike="noStrike" dirty="0">
                        <a:solidFill>
                          <a:srgbClr val="0000FF"/>
                        </a:solidFill>
                        <a:effectLst/>
                        <a:latin typeface="+mn-lt"/>
                      </a:endParaRPr>
                    </a:p>
                  </a:txBody>
                  <a:tcPr marL="72947" marR="5066" marT="5066" marB="0">
                    <a:solidFill>
                      <a:schemeClr val="accent3">
                        <a:lumMod val="20000"/>
                        <a:lumOff val="80000"/>
                      </a:schemeClr>
                    </a:solidFill>
                  </a:tcPr>
                </a:tc>
                <a:tc>
                  <a:txBody>
                    <a:bodyPr/>
                    <a:lstStyle/>
                    <a:p>
                      <a:pPr algn="l" fontAlgn="t"/>
                      <a:r>
                        <a:rPr lang="en-US" sz="1600" b="0" i="0" u="none" strike="noStrike" dirty="0">
                          <a:solidFill>
                            <a:schemeClr val="tx1"/>
                          </a:solidFill>
                          <a:effectLst/>
                          <a:latin typeface="+mn-lt"/>
                        </a:rPr>
                        <a:t>One of up to three Behavioral Intervention Codes that addresses the student behavior(s) of this specific Event.  If a Threat Assessment was conducted (Code = 11), it must be reported in Behavioral Intervention Code 1.  </a:t>
                      </a:r>
                    </a:p>
                  </a:txBody>
                  <a:tcPr marL="72947" marR="5066" marT="5066"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Blank or valid code</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Cannot be the same as Behavioral Intervention Code 1 or Behavioral Intervention Code 2</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Should not be code 11</a:t>
                      </a:r>
                      <a:br>
                        <a:rPr lang="en-US" sz="1600" b="0" i="0" u="none" strike="noStrike" dirty="0">
                          <a:solidFill>
                            <a:schemeClr val="tx1"/>
                          </a:solidFill>
                          <a:effectLst/>
                          <a:latin typeface="+mn-lt"/>
                        </a:rPr>
                      </a:br>
                      <a:endParaRPr lang="en-US" sz="1600" b="0" i="0" u="none" strike="noStrike" dirty="0">
                        <a:solidFill>
                          <a:schemeClr val="tx1"/>
                        </a:solidFill>
                        <a:effectLst/>
                        <a:latin typeface="+mn-lt"/>
                      </a:endParaRPr>
                    </a:p>
                  </a:txBody>
                  <a:tcPr marL="72947" marR="5066" marT="5066" marB="0">
                    <a:solidFill>
                      <a:schemeClr val="accent3">
                        <a:lumMod val="20000"/>
                        <a:lumOff val="80000"/>
                      </a:schemeClr>
                    </a:solidFill>
                  </a:tcPr>
                </a:tc>
                <a:extLst>
                  <a:ext uri="{0D108BD9-81ED-4DB2-BD59-A6C34878D82A}">
                    <a16:rowId xmlns:a16="http://schemas.microsoft.com/office/drawing/2014/main" val="2235226352"/>
                  </a:ext>
                </a:extLst>
              </a:tr>
            </a:tbl>
          </a:graphicData>
        </a:graphic>
      </p:graphicFrame>
    </p:spTree>
    <p:extLst>
      <p:ext uri="{BB962C8B-B14F-4D97-AF65-F5344CB8AC3E}">
        <p14:creationId xmlns:p14="http://schemas.microsoft.com/office/powerpoint/2010/main" val="423778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dirty="0"/>
          </a:p>
        </p:txBody>
      </p:sp>
      <p:graphicFrame>
        <p:nvGraphicFramePr>
          <p:cNvPr id="247" name="Google Shape;242;p31">
            <a:extLst>
              <a:ext uri="{FF2B5EF4-FFF2-40B4-BE49-F238E27FC236}">
                <a16:creationId xmlns:a16="http://schemas.microsoft.com/office/drawing/2014/main" id="{F7020EF3-E9D5-6F95-3EA4-E7622365E826}"/>
              </a:ext>
            </a:extLst>
          </p:cNvPr>
          <p:cNvGraphicFramePr>
            <a:graphicFrameLocks noGrp="1"/>
          </p:cNvGraphicFramePr>
          <p:nvPr>
            <p:ph idx="1"/>
          </p:nvPr>
        </p:nvGraphicFramePr>
        <p:xfrm>
          <a:off x="838200" y="1458930"/>
          <a:ext cx="10515600" cy="4718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3"/>
          </p:nvPr>
        </p:nvSpPr>
        <p:spPr/>
        <p:txBody>
          <a:bodyPr/>
          <a:lstStyle/>
          <a:p>
            <a:r>
              <a:rPr lang="en-US" dirty="0"/>
              <a:t>AGENDA</a:t>
            </a:r>
          </a:p>
        </p:txBody>
      </p:sp>
      <p:sp>
        <p:nvSpPr>
          <p:cNvPr id="241" name="Google Shape;241;p31"/>
          <p:cNvSpPr txBox="1">
            <a:spLocks noGrp="1"/>
          </p:cNvSpPr>
          <p:nvPr>
            <p:ph type="title" idx="4294967295"/>
          </p:nvPr>
        </p:nvSpPr>
        <p:spPr>
          <a:xfrm>
            <a:off x="0" y="114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1800"/>
              <a:buNone/>
            </a:pPr>
            <a:r>
              <a:rPr lang="en-US" dirty="0"/>
              <a:t>A</a:t>
            </a:r>
            <a:endParaRPr dirty="0"/>
          </a:p>
        </p:txBody>
      </p:sp>
    </p:spTree>
    <p:extLst>
      <p:ext uri="{BB962C8B-B14F-4D97-AF65-F5344CB8AC3E}">
        <p14:creationId xmlns:p14="http://schemas.microsoft.com/office/powerpoint/2010/main" val="3530630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0" name="Rectangle 3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Instructional Support Codes</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304783707"/>
              </p:ext>
            </p:extLst>
          </p:nvPr>
        </p:nvGraphicFramePr>
        <p:xfrm>
          <a:off x="432225" y="1996080"/>
          <a:ext cx="11327550" cy="4396111"/>
        </p:xfrm>
        <a:graphic>
          <a:graphicData uri="http://schemas.openxmlformats.org/drawingml/2006/table">
            <a:tbl>
              <a:tblPr firstRow="1" bandRow="1">
                <a:tableStyleId>{5C22544A-7EE6-4342-B048-85BDC9FD1C3A}</a:tableStyleId>
              </a:tblPr>
              <a:tblGrid>
                <a:gridCol w="2417900">
                  <a:extLst>
                    <a:ext uri="{9D8B030D-6E8A-4147-A177-3AD203B41FA5}">
                      <a16:colId xmlns:a16="http://schemas.microsoft.com/office/drawing/2014/main" val="2168494988"/>
                    </a:ext>
                  </a:extLst>
                </a:gridCol>
                <a:gridCol w="4187417">
                  <a:extLst>
                    <a:ext uri="{9D8B030D-6E8A-4147-A177-3AD203B41FA5}">
                      <a16:colId xmlns:a16="http://schemas.microsoft.com/office/drawing/2014/main" val="1523168282"/>
                    </a:ext>
                  </a:extLst>
                </a:gridCol>
                <a:gridCol w="4722233">
                  <a:extLst>
                    <a:ext uri="{9D8B030D-6E8A-4147-A177-3AD203B41FA5}">
                      <a16:colId xmlns:a16="http://schemas.microsoft.com/office/drawing/2014/main" val="3098606563"/>
                    </a:ext>
                  </a:extLst>
                </a:gridCol>
              </a:tblGrid>
              <a:tr h="550623">
                <a:tc>
                  <a:txBody>
                    <a:bodyPr/>
                    <a:lstStyle/>
                    <a:p>
                      <a:pPr algn="ctr" fontAlgn="t"/>
                      <a:r>
                        <a:rPr lang="en-US" sz="1800" b="1" u="none" strike="noStrike" dirty="0">
                          <a:solidFill>
                            <a:schemeClr val="tx1"/>
                          </a:solidFill>
                          <a:effectLst/>
                        </a:rPr>
                        <a:t>Data Element </a:t>
                      </a:r>
                      <a:endParaRPr lang="en-US" sz="1800" b="1" i="0" u="none" strike="noStrike" dirty="0">
                        <a:solidFill>
                          <a:schemeClr val="tx1"/>
                        </a:solidFill>
                        <a:effectLst/>
                        <a:latin typeface="Arial" panose="020B0604020202020204" pitchFamily="34" charset="0"/>
                      </a:endParaRPr>
                    </a:p>
                  </a:txBody>
                  <a:tcPr marL="5506" marR="5506" marT="5506" marB="0">
                    <a:solidFill>
                      <a:schemeClr val="tx1">
                        <a:lumMod val="20000"/>
                        <a:lumOff val="80000"/>
                      </a:schemeClr>
                    </a:solidFill>
                  </a:tcPr>
                </a:tc>
                <a:tc>
                  <a:txBody>
                    <a:bodyPr/>
                    <a:lstStyle/>
                    <a:p>
                      <a:pPr algn="ctr" fontAlgn="t"/>
                      <a:r>
                        <a:rPr lang="en-US" sz="1800" b="1" u="none" strike="noStrike" dirty="0">
                          <a:solidFill>
                            <a:schemeClr val="tx1"/>
                          </a:solidFill>
                          <a:effectLst/>
                        </a:rPr>
                        <a:t>Description</a:t>
                      </a:r>
                      <a:endParaRPr lang="en-US" sz="1800" b="1" i="0" u="none" strike="noStrike" dirty="0">
                        <a:solidFill>
                          <a:schemeClr val="tx1"/>
                        </a:solidFill>
                        <a:effectLst/>
                        <a:latin typeface="Arial" panose="020B0604020202020204" pitchFamily="34" charset="0"/>
                      </a:endParaRPr>
                    </a:p>
                  </a:txBody>
                  <a:tcPr marL="5506" marR="5506" marT="5506" marB="0">
                    <a:solidFill>
                      <a:schemeClr val="tx1">
                        <a:lumMod val="20000"/>
                        <a:lumOff val="80000"/>
                      </a:schemeClr>
                    </a:solidFill>
                  </a:tcPr>
                </a:tc>
                <a:tc>
                  <a:txBody>
                    <a:bodyPr/>
                    <a:lstStyle/>
                    <a:p>
                      <a:pPr algn="ctr" fontAlgn="t"/>
                      <a:r>
                        <a:rPr lang="en-US" sz="1800" b="1" u="none" strike="noStrike" dirty="0">
                          <a:solidFill>
                            <a:schemeClr val="tx1"/>
                          </a:solidFill>
                          <a:effectLst/>
                        </a:rPr>
                        <a:t>Edits</a:t>
                      </a:r>
                    </a:p>
                    <a:p>
                      <a:pPr algn="ctr" fontAlgn="t"/>
                      <a:endParaRPr lang="en-US" sz="1800" b="1" i="0" u="none" strike="noStrike" dirty="0">
                        <a:solidFill>
                          <a:schemeClr val="tx1"/>
                        </a:solidFill>
                        <a:effectLst/>
                        <a:latin typeface="Arial" panose="020B0604020202020204" pitchFamily="34" charset="0"/>
                      </a:endParaRPr>
                    </a:p>
                  </a:txBody>
                  <a:tcPr marL="5506" marR="5506" marT="5506" marB="0">
                    <a:solidFill>
                      <a:schemeClr val="tx1">
                        <a:lumMod val="20000"/>
                        <a:lumOff val="80000"/>
                      </a:schemeClr>
                    </a:solidFill>
                  </a:tcPr>
                </a:tc>
                <a:extLst>
                  <a:ext uri="{0D108BD9-81ED-4DB2-BD59-A6C34878D82A}">
                    <a16:rowId xmlns:a16="http://schemas.microsoft.com/office/drawing/2014/main" val="2509770638"/>
                  </a:ext>
                </a:extLst>
              </a:tr>
              <a:tr h="1470812">
                <a:tc>
                  <a:txBody>
                    <a:bodyPr/>
                    <a:lstStyle/>
                    <a:p>
                      <a:pPr algn="l" fontAlgn="t"/>
                      <a:r>
                        <a:rPr lang="en-US" sz="1800" b="0" i="0" u="sng" strike="noStrike" dirty="0">
                          <a:solidFill>
                            <a:srgbClr val="0000FF"/>
                          </a:solidFill>
                          <a:effectLst/>
                          <a:latin typeface="+mn-lt"/>
                          <a:hlinkClick r:id="rId3"/>
                        </a:rPr>
                        <a:t>Instructional Support Code 1</a:t>
                      </a:r>
                      <a:endParaRPr lang="en-US" sz="1800" b="0" i="0" u="sng" strike="noStrike" dirty="0">
                        <a:solidFill>
                          <a:srgbClr val="0000FF"/>
                        </a:solidFill>
                        <a:effectLst/>
                        <a:latin typeface="+mn-lt"/>
                      </a:endParaRPr>
                    </a:p>
                  </a:txBody>
                  <a:tcPr marL="95079" marR="6603" marT="6603"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One of up to three Instructional Supports provided to the student as a response to this specific Event.</a:t>
                      </a:r>
                    </a:p>
                  </a:txBody>
                  <a:tcPr marL="95079" marR="6603" marT="6603"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800" b="0" i="0" u="none" strike="noStrike" dirty="0">
                          <a:solidFill>
                            <a:schemeClr val="tx1"/>
                          </a:solidFill>
                          <a:effectLst/>
                          <a:latin typeface="+mn-lt"/>
                        </a:rPr>
                        <a:t>Blank or valid code</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Cannot be null if Time Required in OSS fields are not null</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Cannot be the same as Instructional Support Code 2 and 3</a:t>
                      </a:r>
                    </a:p>
                  </a:txBody>
                  <a:tcPr marL="95079" marR="6603" marT="6603" marB="0">
                    <a:solidFill>
                      <a:schemeClr val="accent3">
                        <a:lumMod val="20000"/>
                        <a:lumOff val="80000"/>
                      </a:schemeClr>
                    </a:solidFill>
                  </a:tcPr>
                </a:tc>
                <a:extLst>
                  <a:ext uri="{0D108BD9-81ED-4DB2-BD59-A6C34878D82A}">
                    <a16:rowId xmlns:a16="http://schemas.microsoft.com/office/drawing/2014/main" val="3143480934"/>
                  </a:ext>
                </a:extLst>
              </a:tr>
              <a:tr h="900341">
                <a:tc>
                  <a:txBody>
                    <a:bodyPr/>
                    <a:lstStyle/>
                    <a:p>
                      <a:pPr algn="l" fontAlgn="t"/>
                      <a:r>
                        <a:rPr lang="en-US" sz="1800" b="0" i="0" u="sng" strike="noStrike" dirty="0">
                          <a:solidFill>
                            <a:srgbClr val="0000FF"/>
                          </a:solidFill>
                          <a:effectLst/>
                          <a:latin typeface="+mn-lt"/>
                          <a:hlinkClick r:id="rId3"/>
                        </a:rPr>
                        <a:t>Instructional Support Code 2</a:t>
                      </a:r>
                      <a:endParaRPr lang="en-US" sz="1800" b="0" i="0" u="sng" strike="noStrike" dirty="0">
                        <a:solidFill>
                          <a:srgbClr val="0000FF"/>
                        </a:solidFill>
                        <a:effectLst/>
                        <a:latin typeface="+mn-lt"/>
                      </a:endParaRPr>
                    </a:p>
                  </a:txBody>
                  <a:tcPr marL="95079" marR="6603" marT="6603"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One of up to three Instructional Supports provided to the student as a response to this specific Event.</a:t>
                      </a:r>
                    </a:p>
                  </a:txBody>
                  <a:tcPr marL="95079" marR="6603" marT="6603"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800" b="0" i="0" u="none" strike="noStrike" dirty="0">
                          <a:solidFill>
                            <a:schemeClr val="tx1"/>
                          </a:solidFill>
                          <a:effectLst/>
                          <a:latin typeface="+mn-lt"/>
                        </a:rPr>
                        <a:t>Blank or valid code</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Cannot be the same as Instructional Support Code 1 or 3</a:t>
                      </a:r>
                    </a:p>
                  </a:txBody>
                  <a:tcPr marL="95079" marR="6603" marT="6603" marB="0">
                    <a:solidFill>
                      <a:schemeClr val="accent3">
                        <a:lumMod val="20000"/>
                        <a:lumOff val="80000"/>
                      </a:schemeClr>
                    </a:solidFill>
                  </a:tcPr>
                </a:tc>
                <a:extLst>
                  <a:ext uri="{0D108BD9-81ED-4DB2-BD59-A6C34878D82A}">
                    <a16:rowId xmlns:a16="http://schemas.microsoft.com/office/drawing/2014/main" val="1620166204"/>
                  </a:ext>
                </a:extLst>
              </a:tr>
              <a:tr h="1470812">
                <a:tc>
                  <a:txBody>
                    <a:bodyPr/>
                    <a:lstStyle/>
                    <a:p>
                      <a:pPr algn="l" fontAlgn="t"/>
                      <a:r>
                        <a:rPr lang="en-US" sz="1800" b="0" i="0" u="sng" strike="noStrike" dirty="0">
                          <a:solidFill>
                            <a:srgbClr val="0000FF"/>
                          </a:solidFill>
                          <a:effectLst/>
                          <a:latin typeface="+mn-lt"/>
                          <a:hlinkClick r:id="rId3"/>
                        </a:rPr>
                        <a:t>Instructional Support Code 3</a:t>
                      </a:r>
                      <a:endParaRPr lang="en-US" sz="1800" b="0" i="0" u="sng" strike="noStrike" dirty="0">
                        <a:solidFill>
                          <a:srgbClr val="0000FF"/>
                        </a:solidFill>
                        <a:effectLst/>
                        <a:latin typeface="+mn-lt"/>
                      </a:endParaRPr>
                    </a:p>
                  </a:txBody>
                  <a:tcPr marL="95079" marR="6603" marT="6603"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One of up to three Instructional Supports provided to the student as a response to this specific Event.</a:t>
                      </a:r>
                    </a:p>
                  </a:txBody>
                  <a:tcPr marL="95079" marR="6603" marT="6603"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800" b="0" i="0" u="none" strike="noStrike" dirty="0">
                          <a:solidFill>
                            <a:schemeClr val="tx1"/>
                          </a:solidFill>
                          <a:effectLst/>
                          <a:latin typeface="+mn-lt"/>
                        </a:rPr>
                        <a:t>Blank or valid code</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Cannot be the same as Instructional Support Code 1 or Instructional Support Code 2</a:t>
                      </a:r>
                      <a:br>
                        <a:rPr lang="en-US" sz="1800" b="0" i="0" u="none" strike="noStrike" dirty="0">
                          <a:solidFill>
                            <a:schemeClr val="tx1"/>
                          </a:solidFill>
                          <a:effectLst/>
                          <a:latin typeface="+mn-lt"/>
                        </a:rPr>
                      </a:br>
                      <a:endParaRPr lang="en-US" sz="1800" b="0" i="0" u="none" strike="noStrike" dirty="0">
                        <a:solidFill>
                          <a:schemeClr val="tx1"/>
                        </a:solidFill>
                        <a:effectLst/>
                        <a:latin typeface="+mn-lt"/>
                      </a:endParaRPr>
                    </a:p>
                  </a:txBody>
                  <a:tcPr marL="95079" marR="6603" marT="6603" marB="0">
                    <a:solidFill>
                      <a:schemeClr val="accent3">
                        <a:lumMod val="20000"/>
                        <a:lumOff val="80000"/>
                      </a:schemeClr>
                    </a:solidFill>
                  </a:tcPr>
                </a:tc>
                <a:extLst>
                  <a:ext uri="{0D108BD9-81ED-4DB2-BD59-A6C34878D82A}">
                    <a16:rowId xmlns:a16="http://schemas.microsoft.com/office/drawing/2014/main" val="2235226352"/>
                  </a:ext>
                </a:extLst>
              </a:tr>
            </a:tbl>
          </a:graphicData>
        </a:graphic>
      </p:graphicFrame>
    </p:spTree>
    <p:extLst>
      <p:ext uri="{BB962C8B-B14F-4D97-AF65-F5344CB8AC3E}">
        <p14:creationId xmlns:p14="http://schemas.microsoft.com/office/powerpoint/2010/main" val="252797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0" name="Rectangle 3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Sanction Fields</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2965103727"/>
              </p:ext>
            </p:extLst>
          </p:nvPr>
        </p:nvGraphicFramePr>
        <p:xfrm>
          <a:off x="168965" y="1673263"/>
          <a:ext cx="11887200" cy="5116940"/>
        </p:xfrm>
        <a:graphic>
          <a:graphicData uri="http://schemas.openxmlformats.org/drawingml/2006/table">
            <a:tbl>
              <a:tblPr firstRow="1" bandRow="1">
                <a:tableStyleId>{5C22544A-7EE6-4342-B048-85BDC9FD1C3A}</a:tableStyleId>
              </a:tblPr>
              <a:tblGrid>
                <a:gridCol w="3007872">
                  <a:extLst>
                    <a:ext uri="{9D8B030D-6E8A-4147-A177-3AD203B41FA5}">
                      <a16:colId xmlns:a16="http://schemas.microsoft.com/office/drawing/2014/main" val="2168494988"/>
                    </a:ext>
                  </a:extLst>
                </a:gridCol>
                <a:gridCol w="4174801">
                  <a:extLst>
                    <a:ext uri="{9D8B030D-6E8A-4147-A177-3AD203B41FA5}">
                      <a16:colId xmlns:a16="http://schemas.microsoft.com/office/drawing/2014/main" val="1523168282"/>
                    </a:ext>
                  </a:extLst>
                </a:gridCol>
                <a:gridCol w="4704527">
                  <a:extLst>
                    <a:ext uri="{9D8B030D-6E8A-4147-A177-3AD203B41FA5}">
                      <a16:colId xmlns:a16="http://schemas.microsoft.com/office/drawing/2014/main" val="3098606563"/>
                    </a:ext>
                  </a:extLst>
                </a:gridCol>
              </a:tblGrid>
              <a:tr h="463404">
                <a:tc>
                  <a:txBody>
                    <a:bodyPr/>
                    <a:lstStyle/>
                    <a:p>
                      <a:pPr algn="ctr" fontAlgn="t"/>
                      <a:r>
                        <a:rPr lang="en-US" sz="1800" b="1" u="none" strike="noStrike" dirty="0">
                          <a:solidFill>
                            <a:schemeClr val="tx1"/>
                          </a:solidFill>
                          <a:effectLst/>
                        </a:rPr>
                        <a:t>Data Element </a:t>
                      </a:r>
                      <a:endParaRPr lang="en-US" sz="1800" b="1" i="0" u="none" strike="noStrike" dirty="0">
                        <a:solidFill>
                          <a:schemeClr val="tx1"/>
                        </a:solidFill>
                        <a:effectLst/>
                        <a:latin typeface="Arial" panose="020B0604020202020204" pitchFamily="34" charset="0"/>
                      </a:endParaRPr>
                    </a:p>
                  </a:txBody>
                  <a:tcPr marL="4289" marR="4289" marT="4289" marB="0">
                    <a:noFill/>
                  </a:tcPr>
                </a:tc>
                <a:tc>
                  <a:txBody>
                    <a:bodyPr/>
                    <a:lstStyle/>
                    <a:p>
                      <a:pPr algn="ctr" fontAlgn="t"/>
                      <a:r>
                        <a:rPr lang="en-US" sz="1800" b="1" u="none" strike="noStrike" dirty="0">
                          <a:solidFill>
                            <a:schemeClr val="tx1"/>
                          </a:solidFill>
                          <a:effectLst/>
                        </a:rPr>
                        <a:t>Description</a:t>
                      </a:r>
                      <a:endParaRPr lang="en-US" sz="1800" b="1" i="0" u="none" strike="noStrike" dirty="0">
                        <a:solidFill>
                          <a:schemeClr val="tx1"/>
                        </a:solidFill>
                        <a:effectLst/>
                        <a:latin typeface="Arial" panose="020B0604020202020204" pitchFamily="34" charset="0"/>
                      </a:endParaRPr>
                    </a:p>
                  </a:txBody>
                  <a:tcPr marL="4289" marR="4289" marT="4289" marB="0">
                    <a:noFill/>
                  </a:tcPr>
                </a:tc>
                <a:tc>
                  <a:txBody>
                    <a:bodyPr/>
                    <a:lstStyle/>
                    <a:p>
                      <a:pPr algn="ctr" fontAlgn="t"/>
                      <a:r>
                        <a:rPr lang="en-US" sz="1800" b="1" u="none" strike="noStrike" dirty="0">
                          <a:solidFill>
                            <a:schemeClr val="tx1"/>
                          </a:solidFill>
                          <a:effectLst/>
                        </a:rPr>
                        <a:t>Edits</a:t>
                      </a:r>
                    </a:p>
                  </a:txBody>
                  <a:tcPr marL="4289" marR="4289" marT="4289" marB="0">
                    <a:noFill/>
                  </a:tcPr>
                </a:tc>
                <a:extLst>
                  <a:ext uri="{0D108BD9-81ED-4DB2-BD59-A6C34878D82A}">
                    <a16:rowId xmlns:a16="http://schemas.microsoft.com/office/drawing/2014/main" val="2509770638"/>
                  </a:ext>
                </a:extLst>
              </a:tr>
              <a:tr h="891088">
                <a:tc>
                  <a:txBody>
                    <a:bodyPr/>
                    <a:lstStyle/>
                    <a:p>
                      <a:pPr algn="l" fontAlgn="t"/>
                      <a:r>
                        <a:rPr lang="en-US" sz="1600" b="0" i="0" u="none" strike="noStrike" dirty="0">
                          <a:solidFill>
                            <a:schemeClr val="tx1"/>
                          </a:solidFill>
                          <a:effectLst/>
                          <a:latin typeface="+mn-lt"/>
                        </a:rPr>
                        <a:t>Detention (DS)</a:t>
                      </a:r>
                    </a:p>
                  </a:txBody>
                  <a:tcPr marL="74068" marR="5144" marT="5144" marB="0">
                    <a:solidFill>
                      <a:srgbClr val="D5FDDF"/>
                    </a:solidFill>
                  </a:tcPr>
                </a:tc>
                <a:tc>
                  <a:txBody>
                    <a:bodyPr/>
                    <a:lstStyle/>
                    <a:p>
                      <a:pPr algn="l" fontAlgn="t"/>
                      <a:r>
                        <a:rPr lang="en-US" sz="1600" b="0" i="0" u="none" strike="noStrike" dirty="0">
                          <a:solidFill>
                            <a:schemeClr val="tx1"/>
                          </a:solidFill>
                          <a:effectLst/>
                          <a:latin typeface="+mn-lt"/>
                        </a:rPr>
                        <a:t>Number of </a:t>
                      </a:r>
                      <a:r>
                        <a:rPr lang="en-US" sz="1600" b="1" i="0" u="none" strike="noStrike" dirty="0">
                          <a:solidFill>
                            <a:schemeClr val="tx1"/>
                          </a:solidFill>
                          <a:effectLst/>
                          <a:latin typeface="+mn-lt"/>
                        </a:rPr>
                        <a:t>Hours </a:t>
                      </a:r>
                      <a:r>
                        <a:rPr lang="en-US" sz="1600" b="0" i="0" u="none" strike="noStrike" dirty="0">
                          <a:solidFill>
                            <a:schemeClr val="tx1"/>
                          </a:solidFill>
                          <a:effectLst/>
                          <a:latin typeface="+mn-lt"/>
                        </a:rPr>
                        <a:t>of Detention Outside of Regular School Hours assigned </a:t>
                      </a:r>
                      <a:r>
                        <a:rPr lang="en-US" sz="1600" b="1" i="0" u="none" strike="noStrike" dirty="0">
                          <a:solidFill>
                            <a:schemeClr val="tx1"/>
                          </a:solidFill>
                          <a:effectLst/>
                          <a:latin typeface="+mn-lt"/>
                        </a:rPr>
                        <a:t>as a disciplinary sanction</a:t>
                      </a:r>
                      <a:r>
                        <a:rPr lang="en-US" sz="1600" b="0" i="0" u="none" strike="noStrike" dirty="0">
                          <a:solidFill>
                            <a:schemeClr val="tx1"/>
                          </a:solidFill>
                          <a:effectLst/>
                          <a:latin typeface="+mn-lt"/>
                        </a:rPr>
                        <a:t> for this specific Event. </a:t>
                      </a:r>
                    </a:p>
                  </a:txBody>
                  <a:tcPr marL="74068" marR="5144" marT="5144" marB="0">
                    <a:solidFill>
                      <a:srgbClr val="D5FDDF"/>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value of 0-364; no decimals for this field</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Value must be 0 if Detention does not apply</a:t>
                      </a:r>
                      <a:br>
                        <a:rPr lang="en-US" sz="1600" b="0" i="0" u="none" strike="noStrike" dirty="0">
                          <a:solidFill>
                            <a:schemeClr val="tx1"/>
                          </a:solidFill>
                          <a:effectLst/>
                          <a:latin typeface="+mn-lt"/>
                        </a:rPr>
                      </a:br>
                      <a:r>
                        <a:rPr lang="en-US" sz="1600" b="1" i="0" u="none" strike="noStrike" dirty="0">
                          <a:solidFill>
                            <a:schemeClr val="tx1"/>
                          </a:solidFill>
                          <a:effectLst/>
                          <a:latin typeface="+mn-lt"/>
                        </a:rPr>
                        <a:t>* </a:t>
                      </a:r>
                      <a:r>
                        <a:rPr lang="en-US" sz="1600" b="0" i="0" u="none" strike="noStrike" dirty="0">
                          <a:solidFill>
                            <a:schemeClr val="tx1"/>
                          </a:solidFill>
                          <a:effectLst/>
                          <a:latin typeface="+mn-lt"/>
                        </a:rPr>
                        <a:t>Round up or down to the nearest whole number</a:t>
                      </a:r>
                      <a:br>
                        <a:rPr lang="en-US" sz="1600" b="0" i="0" u="none" strike="noStrike" dirty="0">
                          <a:solidFill>
                            <a:schemeClr val="tx1"/>
                          </a:solidFill>
                          <a:effectLst/>
                          <a:latin typeface="+mn-lt"/>
                        </a:rPr>
                      </a:br>
                      <a:endParaRPr lang="en-US" sz="1600" b="0" i="0" u="none" strike="noStrike" dirty="0">
                        <a:solidFill>
                          <a:schemeClr val="tx1"/>
                        </a:solidFill>
                        <a:effectLst/>
                        <a:latin typeface="+mn-lt"/>
                      </a:endParaRPr>
                    </a:p>
                  </a:txBody>
                  <a:tcPr marL="74068" marR="5144" marT="5144" marB="0">
                    <a:solidFill>
                      <a:srgbClr val="D5FDDF"/>
                    </a:solidFill>
                  </a:tcPr>
                </a:tc>
                <a:extLst>
                  <a:ext uri="{0D108BD9-81ED-4DB2-BD59-A6C34878D82A}">
                    <a16:rowId xmlns:a16="http://schemas.microsoft.com/office/drawing/2014/main" val="3143480934"/>
                  </a:ext>
                </a:extLst>
              </a:tr>
              <a:tr h="1104470">
                <a:tc>
                  <a:txBody>
                    <a:bodyPr/>
                    <a:lstStyle/>
                    <a:p>
                      <a:pPr algn="l" fontAlgn="t"/>
                      <a:r>
                        <a:rPr lang="en-US" sz="1600" b="0" i="0" u="none" strike="noStrike" dirty="0">
                          <a:solidFill>
                            <a:schemeClr val="tx1"/>
                          </a:solidFill>
                          <a:effectLst/>
                          <a:latin typeface="+mn-lt"/>
                        </a:rPr>
                        <a:t>School-Based Community Service (SBCS)</a:t>
                      </a:r>
                    </a:p>
                  </a:txBody>
                  <a:tcPr marL="74068" marR="5144" marT="5144" marB="0">
                    <a:solidFill>
                      <a:srgbClr val="D5FDDF"/>
                    </a:solidFill>
                  </a:tcPr>
                </a:tc>
                <a:tc>
                  <a:txBody>
                    <a:bodyPr/>
                    <a:lstStyle/>
                    <a:p>
                      <a:pPr algn="l" fontAlgn="t"/>
                      <a:r>
                        <a:rPr lang="en-US" sz="1600" b="0" i="0" u="none" strike="noStrike" dirty="0">
                          <a:solidFill>
                            <a:schemeClr val="tx1"/>
                          </a:solidFill>
                          <a:effectLst/>
                          <a:latin typeface="+mn-lt"/>
                        </a:rPr>
                        <a:t>Number of </a:t>
                      </a:r>
                      <a:r>
                        <a:rPr lang="en-US" sz="1600" b="1" i="0" u="none" strike="noStrike" dirty="0">
                          <a:solidFill>
                            <a:schemeClr val="tx1"/>
                          </a:solidFill>
                          <a:effectLst/>
                          <a:latin typeface="+mn-lt"/>
                        </a:rPr>
                        <a:t>Hours</a:t>
                      </a:r>
                      <a:r>
                        <a:rPr lang="en-US" sz="1600" b="0" i="0" u="none" strike="noStrike" dirty="0">
                          <a:solidFill>
                            <a:schemeClr val="tx1"/>
                          </a:solidFill>
                          <a:effectLst/>
                          <a:latin typeface="+mn-lt"/>
                        </a:rPr>
                        <a:t> of School-Based Community Service assigned </a:t>
                      </a:r>
                      <a:r>
                        <a:rPr lang="en-US" sz="1600" b="1" i="0" u="none" strike="noStrike" dirty="0">
                          <a:solidFill>
                            <a:schemeClr val="tx1"/>
                          </a:solidFill>
                          <a:effectLst/>
                          <a:latin typeface="+mn-lt"/>
                        </a:rPr>
                        <a:t>as a disciplinary sanction</a:t>
                      </a:r>
                      <a:r>
                        <a:rPr lang="en-US" sz="1600" b="0" i="0" u="none" strike="noStrike" dirty="0">
                          <a:solidFill>
                            <a:schemeClr val="tx1"/>
                          </a:solidFill>
                          <a:effectLst/>
                          <a:latin typeface="+mn-lt"/>
                        </a:rPr>
                        <a:t> for this specific Event.  </a:t>
                      </a:r>
                    </a:p>
                  </a:txBody>
                  <a:tcPr marL="74068" marR="5144" marT="5144" marB="0">
                    <a:solidFill>
                      <a:srgbClr val="D5FDDF"/>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value of 0-364; no decimals for this field</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Value must be 0 if School-based Community Service does not apply</a:t>
                      </a:r>
                      <a:br>
                        <a:rPr lang="en-US" sz="1600" b="0" i="0" u="none" strike="noStrike" dirty="0">
                          <a:solidFill>
                            <a:schemeClr val="tx1"/>
                          </a:solidFill>
                          <a:effectLst/>
                          <a:latin typeface="+mn-lt"/>
                        </a:rPr>
                      </a:br>
                      <a:r>
                        <a:rPr lang="en-US" sz="1600" b="1" i="0" u="none" strike="noStrike" dirty="0">
                          <a:solidFill>
                            <a:schemeClr val="tx1"/>
                          </a:solidFill>
                          <a:effectLst/>
                          <a:latin typeface="+mn-lt"/>
                        </a:rPr>
                        <a:t>*</a:t>
                      </a:r>
                      <a:r>
                        <a:rPr lang="en-US" sz="1600" b="0" i="0" u="none" strike="noStrike" dirty="0">
                          <a:solidFill>
                            <a:schemeClr val="tx1"/>
                          </a:solidFill>
                          <a:effectLst/>
                          <a:latin typeface="+mn-lt"/>
                        </a:rPr>
                        <a:t> Round up or down to the nearest whole number</a:t>
                      </a:r>
                      <a:br>
                        <a:rPr lang="en-US" sz="1600" b="0" i="0" u="none" strike="noStrike" dirty="0">
                          <a:solidFill>
                            <a:schemeClr val="tx1"/>
                          </a:solidFill>
                          <a:effectLst/>
                          <a:latin typeface="+mn-lt"/>
                        </a:rPr>
                      </a:br>
                      <a:endParaRPr lang="en-US" sz="1600" b="0" i="0" u="none" strike="noStrike" dirty="0">
                        <a:solidFill>
                          <a:schemeClr val="tx1"/>
                        </a:solidFill>
                        <a:effectLst/>
                        <a:latin typeface="+mn-lt"/>
                      </a:endParaRPr>
                    </a:p>
                  </a:txBody>
                  <a:tcPr marL="74068" marR="5144" marT="5144" marB="0">
                    <a:solidFill>
                      <a:srgbClr val="D5FDDF"/>
                    </a:solidFill>
                  </a:tcPr>
                </a:tc>
                <a:extLst>
                  <a:ext uri="{0D108BD9-81ED-4DB2-BD59-A6C34878D82A}">
                    <a16:rowId xmlns:a16="http://schemas.microsoft.com/office/drawing/2014/main" val="1620166204"/>
                  </a:ext>
                </a:extLst>
              </a:tr>
              <a:tr h="1317851">
                <a:tc>
                  <a:txBody>
                    <a:bodyPr/>
                    <a:lstStyle/>
                    <a:p>
                      <a:pPr algn="l" fontAlgn="t"/>
                      <a:r>
                        <a:rPr lang="en-US" sz="1600" b="0" i="0" u="none" strike="noStrike" dirty="0">
                          <a:solidFill>
                            <a:schemeClr val="tx1"/>
                          </a:solidFill>
                          <a:effectLst/>
                          <a:latin typeface="+mn-lt"/>
                        </a:rPr>
                        <a:t>Loss of Privileges (LOP)</a:t>
                      </a:r>
                    </a:p>
                  </a:txBody>
                  <a:tcPr marL="74068" marR="5144" marT="5144" marB="0">
                    <a:solidFill>
                      <a:srgbClr val="FADFB8"/>
                    </a:solidFill>
                  </a:tcPr>
                </a:tc>
                <a:tc>
                  <a:txBody>
                    <a:bodyPr/>
                    <a:lstStyle/>
                    <a:p>
                      <a:pPr algn="l" fontAlgn="t"/>
                      <a:r>
                        <a:rPr lang="en-US" sz="1600" b="0" i="0" u="none" strike="noStrike" dirty="0">
                          <a:solidFill>
                            <a:schemeClr val="tx1"/>
                          </a:solidFill>
                          <a:effectLst/>
                          <a:latin typeface="+mn-lt"/>
                        </a:rPr>
                        <a:t>Number of </a:t>
                      </a:r>
                      <a:r>
                        <a:rPr lang="en-US" sz="1600" b="1" i="0" u="none" strike="noStrike" dirty="0">
                          <a:solidFill>
                            <a:schemeClr val="tx1"/>
                          </a:solidFill>
                          <a:effectLst/>
                          <a:latin typeface="+mn-lt"/>
                        </a:rPr>
                        <a:t>Days</a:t>
                      </a:r>
                      <a:r>
                        <a:rPr lang="en-US" sz="1600" b="0" i="0" u="none" strike="noStrike" dirty="0">
                          <a:solidFill>
                            <a:schemeClr val="tx1"/>
                          </a:solidFill>
                          <a:effectLst/>
                          <a:latin typeface="+mn-lt"/>
                        </a:rPr>
                        <a:t> the student loses privileges at school, before/during/after the school day, or at extracurricular activities administered</a:t>
                      </a:r>
                      <a:r>
                        <a:rPr lang="en-US" sz="1600" b="1" i="0" u="none" strike="noStrike" dirty="0">
                          <a:solidFill>
                            <a:schemeClr val="tx1"/>
                          </a:solidFill>
                          <a:effectLst/>
                          <a:latin typeface="+mn-lt"/>
                        </a:rPr>
                        <a:t> as a disciplinary sanction </a:t>
                      </a:r>
                      <a:r>
                        <a:rPr lang="en-US" sz="1600" b="0" i="0" u="none" strike="noStrike" dirty="0">
                          <a:solidFill>
                            <a:schemeClr val="tx1"/>
                          </a:solidFill>
                          <a:effectLst/>
                          <a:latin typeface="+mn-lt"/>
                        </a:rPr>
                        <a:t>for this specific Event.</a:t>
                      </a:r>
                    </a:p>
                  </a:txBody>
                  <a:tcPr marL="74068" marR="5144" marT="5144" marB="0">
                    <a:solidFill>
                      <a:srgbClr val="FADFB8"/>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value of 0-364; no decimals for this field </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Value must be 0 if Loss of Privileges do not apply</a:t>
                      </a:r>
                      <a:br>
                        <a:rPr lang="en-US" sz="1600" b="0" i="0" u="none" strike="noStrike" dirty="0">
                          <a:solidFill>
                            <a:schemeClr val="tx1"/>
                          </a:solidFill>
                          <a:effectLst/>
                          <a:latin typeface="+mn-lt"/>
                        </a:rPr>
                      </a:br>
                      <a:r>
                        <a:rPr lang="en-US" sz="1600" b="1" i="0" u="none" strike="noStrike" dirty="0">
                          <a:solidFill>
                            <a:schemeClr val="tx1"/>
                          </a:solidFill>
                          <a:effectLst/>
                          <a:latin typeface="+mn-lt"/>
                        </a:rPr>
                        <a:t>*</a:t>
                      </a:r>
                      <a:r>
                        <a:rPr lang="en-US" sz="1600" b="0" i="0" u="none" strike="noStrike" dirty="0">
                          <a:solidFill>
                            <a:schemeClr val="tx1"/>
                          </a:solidFill>
                          <a:effectLst/>
                          <a:latin typeface="+mn-lt"/>
                        </a:rPr>
                        <a:t> Round up or down to the nearest whole number</a:t>
                      </a:r>
                      <a:br>
                        <a:rPr lang="en-US" sz="1600" b="0" i="0" u="none" strike="noStrike" dirty="0">
                          <a:solidFill>
                            <a:schemeClr val="tx1"/>
                          </a:solidFill>
                          <a:effectLst/>
                          <a:latin typeface="+mn-lt"/>
                        </a:rPr>
                      </a:br>
                      <a:br>
                        <a:rPr lang="en-US" sz="1600" b="0" i="0" u="none" strike="noStrike" dirty="0">
                          <a:solidFill>
                            <a:schemeClr val="tx1"/>
                          </a:solidFill>
                          <a:effectLst/>
                          <a:latin typeface="+mn-lt"/>
                        </a:rPr>
                      </a:br>
                      <a:br>
                        <a:rPr lang="en-US" sz="1600" b="0" i="0" u="none" strike="noStrike" dirty="0">
                          <a:solidFill>
                            <a:schemeClr val="tx1"/>
                          </a:solidFill>
                          <a:effectLst/>
                          <a:latin typeface="+mn-lt"/>
                        </a:rPr>
                      </a:br>
                      <a:endParaRPr lang="en-US" sz="1600" b="0" i="0" u="none" strike="noStrike" dirty="0">
                        <a:solidFill>
                          <a:schemeClr val="tx1"/>
                        </a:solidFill>
                        <a:effectLst/>
                        <a:latin typeface="+mn-lt"/>
                      </a:endParaRPr>
                    </a:p>
                  </a:txBody>
                  <a:tcPr marL="74068" marR="5144" marT="5144" marB="0">
                    <a:solidFill>
                      <a:srgbClr val="FADFB8"/>
                    </a:solidFill>
                  </a:tcPr>
                </a:tc>
                <a:extLst>
                  <a:ext uri="{0D108BD9-81ED-4DB2-BD59-A6C34878D82A}">
                    <a16:rowId xmlns:a16="http://schemas.microsoft.com/office/drawing/2014/main" val="2235226352"/>
                  </a:ext>
                </a:extLst>
              </a:tr>
              <a:tr h="891088">
                <a:tc>
                  <a:txBody>
                    <a:bodyPr/>
                    <a:lstStyle/>
                    <a:p>
                      <a:pPr algn="l" fontAlgn="t"/>
                      <a:r>
                        <a:rPr lang="en-US" sz="1600" b="0" i="0" u="none" strike="noStrike" dirty="0">
                          <a:solidFill>
                            <a:schemeClr val="tx1"/>
                          </a:solidFill>
                          <a:effectLst/>
                          <a:latin typeface="+mn-lt"/>
                        </a:rPr>
                        <a:t>Suspension of Bus Privileges (SBP)</a:t>
                      </a:r>
                    </a:p>
                  </a:txBody>
                  <a:tcPr marL="74068" marR="5144" marT="5144" marB="0">
                    <a:solidFill>
                      <a:srgbClr val="FADFB8"/>
                    </a:solidFill>
                  </a:tcPr>
                </a:tc>
                <a:tc>
                  <a:txBody>
                    <a:bodyPr/>
                    <a:lstStyle/>
                    <a:p>
                      <a:pPr algn="l" fontAlgn="t"/>
                      <a:r>
                        <a:rPr lang="en-US" sz="1600" b="0" i="0" u="none" strike="noStrike" dirty="0">
                          <a:solidFill>
                            <a:schemeClr val="tx1"/>
                          </a:solidFill>
                          <a:effectLst/>
                          <a:latin typeface="+mn-lt"/>
                        </a:rPr>
                        <a:t>Number of </a:t>
                      </a:r>
                      <a:r>
                        <a:rPr lang="en-US" sz="1600" b="1" i="0" u="none" strike="noStrike" dirty="0">
                          <a:solidFill>
                            <a:schemeClr val="tx1"/>
                          </a:solidFill>
                          <a:effectLst/>
                          <a:latin typeface="+mn-lt"/>
                        </a:rPr>
                        <a:t>Days</a:t>
                      </a:r>
                      <a:r>
                        <a:rPr lang="en-US" sz="1600" b="0" i="0" u="none" strike="noStrike" dirty="0">
                          <a:solidFill>
                            <a:schemeClr val="tx1"/>
                          </a:solidFill>
                          <a:effectLst/>
                          <a:latin typeface="+mn-lt"/>
                        </a:rPr>
                        <a:t> the student loses bus administered </a:t>
                      </a:r>
                      <a:r>
                        <a:rPr lang="en-US" sz="1600" b="1" i="0" u="none" strike="noStrike" dirty="0">
                          <a:solidFill>
                            <a:schemeClr val="tx1"/>
                          </a:solidFill>
                          <a:effectLst/>
                          <a:latin typeface="+mn-lt"/>
                        </a:rPr>
                        <a:t>as a disciplinary sanction</a:t>
                      </a:r>
                      <a:r>
                        <a:rPr lang="en-US" sz="1600" b="0" i="0" u="none" strike="noStrike" dirty="0">
                          <a:solidFill>
                            <a:schemeClr val="tx1"/>
                          </a:solidFill>
                          <a:effectLst/>
                          <a:latin typeface="+mn-lt"/>
                        </a:rPr>
                        <a:t> for this specific Event.</a:t>
                      </a:r>
                    </a:p>
                  </a:txBody>
                  <a:tcPr marL="74068" marR="5144" marT="5144" marB="0">
                    <a:solidFill>
                      <a:srgbClr val="FADFB8"/>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value of 0-364; no decimals for this field</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Value must be 0 if Suspension of Bus Privileges does not apply</a:t>
                      </a:r>
                      <a:br>
                        <a:rPr lang="en-US" sz="1600" b="0" i="0" u="none" strike="noStrike" dirty="0">
                          <a:solidFill>
                            <a:schemeClr val="tx1"/>
                          </a:solidFill>
                          <a:effectLst/>
                          <a:latin typeface="+mn-lt"/>
                        </a:rPr>
                      </a:br>
                      <a:r>
                        <a:rPr lang="en-US" sz="1600" b="0" i="0" u="none" strike="noStrike" dirty="0">
                          <a:solidFill>
                            <a:schemeClr val="tx1"/>
                          </a:solidFill>
                          <a:effectLst/>
                          <a:latin typeface="+mn-lt"/>
                        </a:rPr>
                        <a:t>* Round up or down to the nearest whole number</a:t>
                      </a:r>
                    </a:p>
                  </a:txBody>
                  <a:tcPr marL="74068" marR="5144" marT="5144" marB="0">
                    <a:solidFill>
                      <a:srgbClr val="FADFB8"/>
                    </a:solidFill>
                  </a:tcPr>
                </a:tc>
                <a:extLst>
                  <a:ext uri="{0D108BD9-81ED-4DB2-BD59-A6C34878D82A}">
                    <a16:rowId xmlns:a16="http://schemas.microsoft.com/office/drawing/2014/main" val="1064283995"/>
                  </a:ext>
                </a:extLst>
              </a:tr>
            </a:tbl>
          </a:graphicData>
        </a:graphic>
      </p:graphicFrame>
    </p:spTree>
    <p:extLst>
      <p:ext uri="{BB962C8B-B14F-4D97-AF65-F5344CB8AC3E}">
        <p14:creationId xmlns:p14="http://schemas.microsoft.com/office/powerpoint/2010/main" val="2928172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Sanction Fields (Cont.)</a:t>
            </a:r>
            <a:endParaRPr dirty="0">
              <a:solidFill>
                <a:schemeClr val="bg1"/>
              </a:solidFill>
            </a:endParaRP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BEDB2A02-70C4-D0FE-62B8-AF025A849FA8}"/>
              </a:ext>
            </a:extLst>
          </p:cNvPr>
          <p:cNvGraphicFramePr>
            <a:graphicFrameLocks noGrp="1"/>
          </p:cNvGraphicFramePr>
          <p:nvPr>
            <p:extLst>
              <p:ext uri="{D42A27DB-BD31-4B8C-83A1-F6EECF244321}">
                <p14:modId xmlns:p14="http://schemas.microsoft.com/office/powerpoint/2010/main" val="1430518340"/>
              </p:ext>
            </p:extLst>
          </p:nvPr>
        </p:nvGraphicFramePr>
        <p:xfrm>
          <a:off x="200026" y="1135567"/>
          <a:ext cx="11687174" cy="3707223"/>
        </p:xfrm>
        <a:graphic>
          <a:graphicData uri="http://schemas.openxmlformats.org/drawingml/2006/table">
            <a:tbl>
              <a:tblPr>
                <a:tableStyleId>{5C22544A-7EE6-4342-B048-85BDC9FD1C3A}</a:tableStyleId>
              </a:tblPr>
              <a:tblGrid>
                <a:gridCol w="2291561">
                  <a:extLst>
                    <a:ext uri="{9D8B030D-6E8A-4147-A177-3AD203B41FA5}">
                      <a16:colId xmlns:a16="http://schemas.microsoft.com/office/drawing/2014/main" val="2799345381"/>
                    </a:ext>
                  </a:extLst>
                </a:gridCol>
                <a:gridCol w="6156027">
                  <a:extLst>
                    <a:ext uri="{9D8B030D-6E8A-4147-A177-3AD203B41FA5}">
                      <a16:colId xmlns:a16="http://schemas.microsoft.com/office/drawing/2014/main" val="1642350875"/>
                    </a:ext>
                  </a:extLst>
                </a:gridCol>
                <a:gridCol w="3239586">
                  <a:extLst>
                    <a:ext uri="{9D8B030D-6E8A-4147-A177-3AD203B41FA5}">
                      <a16:colId xmlns:a16="http://schemas.microsoft.com/office/drawing/2014/main" val="3316634878"/>
                    </a:ext>
                  </a:extLst>
                </a:gridCol>
              </a:tblGrid>
              <a:tr h="402683">
                <a:tc>
                  <a:txBody>
                    <a:bodyPr/>
                    <a:lstStyle/>
                    <a:p>
                      <a:pPr algn="ctr" fontAlgn="t"/>
                      <a:r>
                        <a:rPr lang="en-US" sz="2000" b="1" u="none" strike="noStrike" dirty="0">
                          <a:effectLst/>
                        </a:rPr>
                        <a:t>Data Element Name</a:t>
                      </a:r>
                      <a:endParaRPr lang="en-US" sz="2000" b="1" i="0" u="none" strike="noStrike" dirty="0">
                        <a:solidFill>
                          <a:srgbClr val="000000"/>
                        </a:solidFill>
                        <a:effectLst/>
                        <a:latin typeface="Arial" panose="020B0604020202020204" pitchFamily="34" charset="0"/>
                      </a:endParaRPr>
                    </a:p>
                  </a:txBody>
                  <a:tcPr marL="5295" marR="5295" marT="5295" marB="0">
                    <a:solidFill>
                      <a:schemeClr val="bg2"/>
                    </a:solidFill>
                  </a:tcPr>
                </a:tc>
                <a:tc>
                  <a:txBody>
                    <a:bodyPr/>
                    <a:lstStyle/>
                    <a:p>
                      <a:pPr algn="ctr" fontAlgn="t"/>
                      <a:r>
                        <a:rPr lang="en-US" sz="2000" b="1" u="none" strike="noStrike" dirty="0">
                          <a:effectLst/>
                        </a:rPr>
                        <a:t>Description</a:t>
                      </a:r>
                      <a:endParaRPr lang="en-US" sz="2000" b="1" i="0" u="none" strike="noStrike" dirty="0">
                        <a:solidFill>
                          <a:srgbClr val="000000"/>
                        </a:solidFill>
                        <a:effectLst/>
                        <a:latin typeface="Arial" panose="020B0604020202020204" pitchFamily="34" charset="0"/>
                      </a:endParaRPr>
                    </a:p>
                  </a:txBody>
                  <a:tcPr marL="5295" marR="5295" marT="5295" marB="0">
                    <a:solidFill>
                      <a:schemeClr val="bg2"/>
                    </a:solidFill>
                  </a:tcPr>
                </a:tc>
                <a:tc>
                  <a:txBody>
                    <a:bodyPr/>
                    <a:lstStyle/>
                    <a:p>
                      <a:pPr algn="ctr" fontAlgn="t"/>
                      <a:r>
                        <a:rPr lang="en-US" sz="2000" b="1" i="0" u="none" strike="noStrike" dirty="0">
                          <a:solidFill>
                            <a:schemeClr val="tx1"/>
                          </a:solidFill>
                          <a:effectLst/>
                          <a:latin typeface="+mn-lt"/>
                        </a:rPr>
                        <a:t>Edits</a:t>
                      </a:r>
                    </a:p>
                  </a:txBody>
                  <a:tcPr marL="5295" marR="5295" marT="5295" marB="0">
                    <a:solidFill>
                      <a:schemeClr val="bg2"/>
                    </a:solidFill>
                  </a:tcPr>
                </a:tc>
                <a:extLst>
                  <a:ext uri="{0D108BD9-81ED-4DB2-BD59-A6C34878D82A}">
                    <a16:rowId xmlns:a16="http://schemas.microsoft.com/office/drawing/2014/main" val="1193619409"/>
                  </a:ext>
                </a:extLst>
              </a:tr>
              <a:tr h="1627950">
                <a:tc>
                  <a:txBody>
                    <a:bodyPr/>
                    <a:lstStyle/>
                    <a:p>
                      <a:pPr algn="l" fontAlgn="t"/>
                      <a:r>
                        <a:rPr lang="en-US" sz="1800" u="none" strike="noStrike" dirty="0">
                          <a:effectLst/>
                        </a:rPr>
                        <a:t>Class Removal (CR)</a:t>
                      </a:r>
                      <a:endParaRPr lang="en-US" sz="18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l" fontAlgn="t"/>
                      <a:r>
                        <a:rPr lang="en-US" sz="1800" u="none" strike="noStrike" dirty="0">
                          <a:effectLst/>
                        </a:rPr>
                        <a:t>Number of Days of Class Removal (less than 1/2 day) assigned as a disciplinary sanction for this specific Event. </a:t>
                      </a:r>
                      <a:br>
                        <a:rPr lang="en-US" sz="1800" u="none" strike="noStrike" dirty="0">
                          <a:effectLst/>
                        </a:rPr>
                      </a:br>
                      <a:br>
                        <a:rPr lang="en-US" sz="1800" u="none" strike="noStrike" dirty="0">
                          <a:effectLst/>
                        </a:rPr>
                      </a:br>
                      <a:br>
                        <a:rPr lang="en-US" sz="1800" u="none" strike="noStrike" dirty="0">
                          <a:effectLst/>
                        </a:rPr>
                      </a:br>
                      <a:endParaRPr lang="en-US" sz="18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marL="285750" indent="-285750" algn="l" fontAlgn="t">
                        <a:buFont typeface="Arial" panose="020B0604020202020204" pitchFamily="34" charset="0"/>
                        <a:buChar char="•"/>
                      </a:pPr>
                      <a:r>
                        <a:rPr lang="en-US" sz="1800" b="0" i="0" u="none" strike="noStrike" dirty="0">
                          <a:solidFill>
                            <a:schemeClr val="tx1"/>
                          </a:solidFill>
                          <a:effectLst/>
                          <a:latin typeface="+mn-lt"/>
                        </a:rPr>
                        <a:t>Must be a value of 0-364</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Value must be 0 if Class Removal does not apply</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Value must be 0 or less than 0.5</a:t>
                      </a:r>
                      <a:br>
                        <a:rPr lang="en-US" sz="1800" b="0" i="0" u="none" strike="noStrike" dirty="0">
                          <a:solidFill>
                            <a:schemeClr val="tx1"/>
                          </a:solidFill>
                          <a:effectLst/>
                          <a:latin typeface="+mn-lt"/>
                        </a:rPr>
                      </a:br>
                      <a:endParaRPr lang="en-US" sz="1800" b="0" i="0" u="none" strike="noStrike" dirty="0">
                        <a:solidFill>
                          <a:schemeClr val="tx1"/>
                        </a:solidFill>
                        <a:effectLst/>
                        <a:latin typeface="+mn-lt"/>
                      </a:endParaRPr>
                    </a:p>
                  </a:txBody>
                  <a:tcPr marR="6350" marT="6350" marB="0">
                    <a:solidFill>
                      <a:srgbClr val="B3DBFF"/>
                    </a:solidFill>
                  </a:tcPr>
                </a:tc>
                <a:extLst>
                  <a:ext uri="{0D108BD9-81ED-4DB2-BD59-A6C34878D82A}">
                    <a16:rowId xmlns:a16="http://schemas.microsoft.com/office/drawing/2014/main" val="1974729280"/>
                  </a:ext>
                </a:extLst>
              </a:tr>
              <a:tr h="1627950">
                <a:tc>
                  <a:txBody>
                    <a:bodyPr/>
                    <a:lstStyle/>
                    <a:p>
                      <a:pPr algn="l" fontAlgn="t"/>
                      <a:r>
                        <a:rPr lang="en-US" sz="1800" u="none" strike="noStrike" dirty="0">
                          <a:effectLst/>
                        </a:rPr>
                        <a:t>In-School Suspension (ISS)</a:t>
                      </a:r>
                      <a:endParaRPr lang="en-US" sz="18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l" fontAlgn="t"/>
                      <a:r>
                        <a:rPr lang="en-US" sz="1800" u="none" strike="noStrike" dirty="0">
                          <a:effectLst/>
                        </a:rPr>
                        <a:t>Number of Days the student was assigned In-School Suspension (1/2 day or more) as a disciplinary sanction for this specific Event.</a:t>
                      </a:r>
                      <a:br>
                        <a:rPr lang="en-US" sz="1800" u="none" strike="noStrike" dirty="0">
                          <a:effectLst/>
                        </a:rPr>
                      </a:br>
                      <a:br>
                        <a:rPr lang="en-US" sz="1800" u="none" strike="noStrike" dirty="0">
                          <a:effectLst/>
                        </a:rPr>
                      </a:br>
                      <a:endParaRPr lang="en-US" sz="18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marL="285750" indent="-285750" algn="l" fontAlgn="t">
                        <a:buFont typeface="Arial" panose="020B0604020202020204" pitchFamily="34" charset="0"/>
                        <a:buChar char="•"/>
                      </a:pPr>
                      <a:r>
                        <a:rPr lang="en-US" sz="1800" b="0" i="0" u="none" strike="noStrike" dirty="0">
                          <a:solidFill>
                            <a:schemeClr val="tx1"/>
                          </a:solidFill>
                          <a:effectLst/>
                          <a:latin typeface="+mn-lt"/>
                        </a:rPr>
                        <a:t>Must be a value of 0-364</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Value must be 0 if In-School Suspension does not apply</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Value must be 0 or greater than 0.49</a:t>
                      </a:r>
                      <a:br>
                        <a:rPr lang="en-US" sz="1800" b="0" i="0" u="none" strike="noStrike" dirty="0">
                          <a:solidFill>
                            <a:schemeClr val="tx1"/>
                          </a:solidFill>
                          <a:effectLst/>
                          <a:latin typeface="+mn-lt"/>
                        </a:rPr>
                      </a:br>
                      <a:endParaRPr lang="en-US" sz="1800" b="0" i="0" u="none" strike="noStrike" dirty="0">
                        <a:solidFill>
                          <a:schemeClr val="tx1"/>
                        </a:solidFill>
                        <a:effectLst/>
                        <a:latin typeface="+mn-lt"/>
                      </a:endParaRPr>
                    </a:p>
                  </a:txBody>
                  <a:tcPr marR="6350" marT="6350" marB="0">
                    <a:solidFill>
                      <a:srgbClr val="B3DBFF"/>
                    </a:solidFill>
                  </a:tcPr>
                </a:tc>
                <a:extLst>
                  <a:ext uri="{0D108BD9-81ED-4DB2-BD59-A6C34878D82A}">
                    <a16:rowId xmlns:a16="http://schemas.microsoft.com/office/drawing/2014/main" val="4157550386"/>
                  </a:ext>
                </a:extLst>
              </a:tr>
            </a:tbl>
          </a:graphicData>
        </a:graphic>
      </p:graphicFrame>
      <p:graphicFrame>
        <p:nvGraphicFramePr>
          <p:cNvPr id="339" name="TextBox 4">
            <a:extLst>
              <a:ext uri="{FF2B5EF4-FFF2-40B4-BE49-F238E27FC236}">
                <a16:creationId xmlns:a16="http://schemas.microsoft.com/office/drawing/2014/main" id="{EE43D8FF-DC8E-C2A5-003E-45D7C822EC0F}"/>
              </a:ext>
            </a:extLst>
          </p:cNvPr>
          <p:cNvGraphicFramePr/>
          <p:nvPr>
            <p:extLst>
              <p:ext uri="{D42A27DB-BD31-4B8C-83A1-F6EECF244321}">
                <p14:modId xmlns:p14="http://schemas.microsoft.com/office/powerpoint/2010/main" val="2682477057"/>
              </p:ext>
            </p:extLst>
          </p:nvPr>
        </p:nvGraphicFramePr>
        <p:xfrm>
          <a:off x="200025" y="4794150"/>
          <a:ext cx="11687175" cy="202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064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OSS Sanction Fields </a:t>
            </a:r>
            <a:endParaRPr dirty="0">
              <a:solidFill>
                <a:schemeClr val="bg1"/>
              </a:solidFill>
            </a:endParaRP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E3FDFAAA-2385-6B6C-C6CD-97F0F33AA94A}"/>
              </a:ext>
            </a:extLst>
          </p:cNvPr>
          <p:cNvSpPr txBox="1"/>
          <p:nvPr/>
        </p:nvSpPr>
        <p:spPr>
          <a:xfrm>
            <a:off x="871864" y="5560813"/>
            <a:ext cx="10538331" cy="646331"/>
          </a:xfrm>
          <a:prstGeom prst="rect">
            <a:avLst/>
          </a:prstGeom>
          <a:noFill/>
        </p:spPr>
        <p:txBody>
          <a:bodyPr wrap="square" rtlCol="0">
            <a:spAutoFit/>
          </a:bodyPr>
          <a:lstStyle/>
          <a:p>
            <a:r>
              <a:rPr lang="en-US" dirty="0"/>
              <a:t>Partial Days should be reported to the nearest hundredth place (2 decimal places).  For example, use 0.5 for a half day, 0.17 to represent 1 hour in a 6-hour day, 0.17 to represent 1 period in a 6-period day, etc.</a:t>
            </a:r>
          </a:p>
        </p:txBody>
      </p:sp>
      <p:graphicFrame>
        <p:nvGraphicFramePr>
          <p:cNvPr id="2" name="Table 1">
            <a:extLst>
              <a:ext uri="{FF2B5EF4-FFF2-40B4-BE49-F238E27FC236}">
                <a16:creationId xmlns:a16="http://schemas.microsoft.com/office/drawing/2014/main" id="{B61A47BE-EB60-6B3F-F7C7-761355B9E41B}"/>
              </a:ext>
            </a:extLst>
          </p:cNvPr>
          <p:cNvGraphicFramePr>
            <a:graphicFrameLocks noGrp="1"/>
          </p:cNvGraphicFramePr>
          <p:nvPr>
            <p:extLst>
              <p:ext uri="{D42A27DB-BD31-4B8C-83A1-F6EECF244321}">
                <p14:modId xmlns:p14="http://schemas.microsoft.com/office/powerpoint/2010/main" val="151430017"/>
              </p:ext>
            </p:extLst>
          </p:nvPr>
        </p:nvGraphicFramePr>
        <p:xfrm>
          <a:off x="206477" y="1230034"/>
          <a:ext cx="11828207" cy="5546594"/>
        </p:xfrm>
        <a:graphic>
          <a:graphicData uri="http://schemas.openxmlformats.org/drawingml/2006/table">
            <a:tbl>
              <a:tblPr>
                <a:tableStyleId>{5C22544A-7EE6-4342-B048-85BDC9FD1C3A}</a:tableStyleId>
              </a:tblPr>
              <a:tblGrid>
                <a:gridCol w="2153598">
                  <a:extLst>
                    <a:ext uri="{9D8B030D-6E8A-4147-A177-3AD203B41FA5}">
                      <a16:colId xmlns:a16="http://schemas.microsoft.com/office/drawing/2014/main" val="1542264259"/>
                    </a:ext>
                  </a:extLst>
                </a:gridCol>
                <a:gridCol w="4679451">
                  <a:extLst>
                    <a:ext uri="{9D8B030D-6E8A-4147-A177-3AD203B41FA5}">
                      <a16:colId xmlns:a16="http://schemas.microsoft.com/office/drawing/2014/main" val="3169383020"/>
                    </a:ext>
                  </a:extLst>
                </a:gridCol>
                <a:gridCol w="4995158">
                  <a:extLst>
                    <a:ext uri="{9D8B030D-6E8A-4147-A177-3AD203B41FA5}">
                      <a16:colId xmlns:a16="http://schemas.microsoft.com/office/drawing/2014/main" val="2395078214"/>
                    </a:ext>
                  </a:extLst>
                </a:gridCol>
              </a:tblGrid>
              <a:tr h="413254">
                <a:tc>
                  <a:txBody>
                    <a:bodyPr/>
                    <a:lstStyle/>
                    <a:p>
                      <a:pPr algn="ctr" fontAlgn="t"/>
                      <a:r>
                        <a:rPr lang="en-US" sz="2000" b="1" u="none" strike="noStrike" dirty="0">
                          <a:effectLst/>
                        </a:rPr>
                        <a:t>Data Element Name</a:t>
                      </a:r>
                      <a:endParaRPr lang="en-US" sz="20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000" b="1" u="none" strike="noStrike" dirty="0">
                          <a:effectLst/>
                        </a:rPr>
                        <a:t>Description</a:t>
                      </a:r>
                      <a:endParaRPr lang="en-US" sz="20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000" b="1" u="none" strike="noStrike" dirty="0">
                          <a:effectLst/>
                        </a:rPr>
                        <a:t>Edits</a:t>
                      </a:r>
                      <a:endParaRPr lang="en-US" sz="2000" b="1" i="0" u="none" strike="noStrike" dirty="0">
                        <a:solidFill>
                          <a:srgbClr val="000000"/>
                        </a:solidFill>
                        <a:effectLst/>
                        <a:latin typeface="Arial" panose="020B0604020202020204" pitchFamily="34" charset="0"/>
                      </a:endParaRPr>
                    </a:p>
                  </a:txBody>
                  <a:tcPr marL="5295" marR="5295" marT="5295" marB="0">
                    <a:noFill/>
                  </a:tcPr>
                </a:tc>
                <a:extLst>
                  <a:ext uri="{0D108BD9-81ED-4DB2-BD59-A6C34878D82A}">
                    <a16:rowId xmlns:a16="http://schemas.microsoft.com/office/drawing/2014/main" val="294529078"/>
                  </a:ext>
                </a:extLst>
              </a:tr>
              <a:tr h="1566507">
                <a:tc>
                  <a:txBody>
                    <a:bodyPr/>
                    <a:lstStyle/>
                    <a:p>
                      <a:pPr algn="l" fontAlgn="t"/>
                      <a:r>
                        <a:rPr lang="en-US" sz="1600" u="none" strike="noStrike" dirty="0">
                          <a:effectLst/>
                        </a:rPr>
                        <a:t>OSS by Sch Admin (STS)</a:t>
                      </a:r>
                      <a:endParaRPr lang="en-US" sz="16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l" fontAlgn="t"/>
                      <a:r>
                        <a:rPr lang="en-US" sz="1600" u="none" strike="noStrike" dirty="0">
                          <a:effectLst/>
                        </a:rPr>
                        <a:t>Number of Days the student was suspended from school by an authorized school-level administrator as a disciplinary sanction for this specific Event. The amount of time reported should align with the definition of short-term suspension, as per the Code of Virginia, § 22.1-277.04.</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value of 0-364. </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Days Sanctioned should be less than or equal to 10 days for School Based Administrator assigned OSS</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Instructional Support Code is required when OSS is &gt;0</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Value must be 0 if School-Based Administrator Assigned OSS does not apply</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total days of OSS are &gt; 45 for grades 4-12, then Aggravating Circumstances Flag should be Y</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total days of OSS are &gt;3 for grades PK-3, then Aggravating Circumstances Flag should be Y</a:t>
                      </a:r>
                      <a:br>
                        <a:rPr lang="en-US" sz="1600" b="0" i="0" u="none" strike="noStrike" dirty="0">
                          <a:solidFill>
                            <a:schemeClr val="tx1"/>
                          </a:solidFill>
                          <a:effectLst/>
                          <a:latin typeface="+mn-lt"/>
                        </a:rPr>
                      </a:br>
                      <a:r>
                        <a:rPr lang="en-US" sz="1600" b="0" i="0" u="none" strike="noStrike" dirty="0">
                          <a:solidFill>
                            <a:schemeClr val="tx1"/>
                          </a:solidFill>
                          <a:effectLst/>
                          <a:latin typeface="+mn-lt"/>
                        </a:rPr>
                        <a:t> </a:t>
                      </a:r>
                    </a:p>
                  </a:txBody>
                  <a:tcPr marR="6350" marT="6350" marB="0">
                    <a:solidFill>
                      <a:srgbClr val="B3DBFF"/>
                    </a:solidFill>
                  </a:tcPr>
                </a:tc>
                <a:extLst>
                  <a:ext uri="{0D108BD9-81ED-4DB2-BD59-A6C34878D82A}">
                    <a16:rowId xmlns:a16="http://schemas.microsoft.com/office/drawing/2014/main" val="978659257"/>
                  </a:ext>
                </a:extLst>
              </a:tr>
              <a:tr h="1438259">
                <a:tc>
                  <a:txBody>
                    <a:bodyPr/>
                    <a:lstStyle/>
                    <a:p>
                      <a:pPr algn="l" fontAlgn="t"/>
                      <a:r>
                        <a:rPr lang="en-US" sz="1600" u="none" strike="noStrike" dirty="0">
                          <a:effectLst/>
                        </a:rPr>
                        <a:t>OSS by Div Admin (LTS)</a:t>
                      </a:r>
                      <a:endParaRPr lang="en-US" sz="16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l" fontAlgn="t"/>
                      <a:r>
                        <a:rPr lang="en-US" sz="1600" u="none" strike="noStrike" dirty="0">
                          <a:effectLst/>
                        </a:rPr>
                        <a:t>Number of Days the student was suspended from school by the division superintendent, a hearing officer, or an authorized designee as a disciplinary sanction for this specific Event. The amount of time reported should align with the definition of long-term suspension, as per the Code of Virginia, § 22.1-277.05</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value of 0-364</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Value must be 0 if Hearing Determined OSS does not apply</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Instructional Support Code is required when OSS is &gt; 0</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Days Sanctioned should be less than or equal to 45 days for Division Administrator assigned OSS</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total days of OSS are &gt; 45 for grades 4-12, then Aggravating Circumstances Flag should be Y</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total days of OSS are &gt; 3 for grades PK-3, then Aggravating Circumstances Flag should be Y</a:t>
                      </a:r>
                    </a:p>
                  </a:txBody>
                  <a:tcPr marR="6350" marT="6350" marB="0">
                    <a:solidFill>
                      <a:srgbClr val="B3DBFF"/>
                    </a:solidFill>
                  </a:tcPr>
                </a:tc>
                <a:extLst>
                  <a:ext uri="{0D108BD9-81ED-4DB2-BD59-A6C34878D82A}">
                    <a16:rowId xmlns:a16="http://schemas.microsoft.com/office/drawing/2014/main" val="637343347"/>
                  </a:ext>
                </a:extLst>
              </a:tr>
            </a:tbl>
          </a:graphicData>
        </a:graphic>
      </p:graphicFrame>
    </p:spTree>
    <p:extLst>
      <p:ext uri="{BB962C8B-B14F-4D97-AF65-F5344CB8AC3E}">
        <p14:creationId xmlns:p14="http://schemas.microsoft.com/office/powerpoint/2010/main" val="1777817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OSS Sanction Fields (Cont.)</a:t>
            </a:r>
            <a:endParaRPr dirty="0">
              <a:solidFill>
                <a:schemeClr val="bg1"/>
              </a:solidFill>
            </a:endParaRP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B61A47BE-EB60-6B3F-F7C7-761355B9E41B}"/>
              </a:ext>
            </a:extLst>
          </p:cNvPr>
          <p:cNvGraphicFramePr>
            <a:graphicFrameLocks noGrp="1"/>
          </p:cNvGraphicFramePr>
          <p:nvPr>
            <p:extLst>
              <p:ext uri="{D42A27DB-BD31-4B8C-83A1-F6EECF244321}">
                <p14:modId xmlns:p14="http://schemas.microsoft.com/office/powerpoint/2010/main" val="1061926842"/>
              </p:ext>
            </p:extLst>
          </p:nvPr>
        </p:nvGraphicFramePr>
        <p:xfrm>
          <a:off x="284001" y="1308091"/>
          <a:ext cx="11715164" cy="3254077"/>
        </p:xfrm>
        <a:graphic>
          <a:graphicData uri="http://schemas.openxmlformats.org/drawingml/2006/table">
            <a:tbl>
              <a:tblPr>
                <a:tableStyleId>{5C22544A-7EE6-4342-B048-85BDC9FD1C3A}</a:tableStyleId>
              </a:tblPr>
              <a:tblGrid>
                <a:gridCol w="2133016">
                  <a:extLst>
                    <a:ext uri="{9D8B030D-6E8A-4147-A177-3AD203B41FA5}">
                      <a16:colId xmlns:a16="http://schemas.microsoft.com/office/drawing/2014/main" val="1542264259"/>
                    </a:ext>
                  </a:extLst>
                </a:gridCol>
                <a:gridCol w="4519042">
                  <a:extLst>
                    <a:ext uri="{9D8B030D-6E8A-4147-A177-3AD203B41FA5}">
                      <a16:colId xmlns:a16="http://schemas.microsoft.com/office/drawing/2014/main" val="3169383020"/>
                    </a:ext>
                  </a:extLst>
                </a:gridCol>
                <a:gridCol w="5063106">
                  <a:extLst>
                    <a:ext uri="{9D8B030D-6E8A-4147-A177-3AD203B41FA5}">
                      <a16:colId xmlns:a16="http://schemas.microsoft.com/office/drawing/2014/main" val="2395078214"/>
                    </a:ext>
                  </a:extLst>
                </a:gridCol>
              </a:tblGrid>
              <a:tr h="425179">
                <a:tc>
                  <a:txBody>
                    <a:bodyPr/>
                    <a:lstStyle/>
                    <a:p>
                      <a:pPr algn="ctr" fontAlgn="t"/>
                      <a:r>
                        <a:rPr lang="en-US" sz="2000" b="1" u="none" strike="noStrike" dirty="0">
                          <a:effectLst/>
                        </a:rPr>
                        <a:t>Data Element Name</a:t>
                      </a:r>
                      <a:endParaRPr lang="en-US" sz="20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000" b="1" u="none" strike="noStrike" dirty="0">
                          <a:effectLst/>
                        </a:rPr>
                        <a:t>Description</a:t>
                      </a:r>
                      <a:endParaRPr lang="en-US" sz="20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000" b="1" u="none" strike="noStrike" dirty="0">
                          <a:effectLst/>
                        </a:rPr>
                        <a:t>Edits</a:t>
                      </a:r>
                      <a:endParaRPr lang="en-US" sz="2000" b="1" i="0" u="none" strike="noStrike" dirty="0">
                        <a:solidFill>
                          <a:srgbClr val="000000"/>
                        </a:solidFill>
                        <a:effectLst/>
                        <a:latin typeface="Arial" panose="020B0604020202020204" pitchFamily="34" charset="0"/>
                      </a:endParaRPr>
                    </a:p>
                  </a:txBody>
                  <a:tcPr marL="5295" marR="5295" marT="5295" marB="0">
                    <a:noFill/>
                  </a:tcPr>
                </a:tc>
                <a:extLst>
                  <a:ext uri="{0D108BD9-81ED-4DB2-BD59-A6C34878D82A}">
                    <a16:rowId xmlns:a16="http://schemas.microsoft.com/office/drawing/2014/main" val="294529078"/>
                  </a:ext>
                </a:extLst>
              </a:tr>
              <a:tr h="2828898">
                <a:tc>
                  <a:txBody>
                    <a:bodyPr/>
                    <a:lstStyle/>
                    <a:p>
                      <a:pPr algn="l" fontAlgn="t"/>
                      <a:r>
                        <a:rPr lang="en-US" sz="1600" u="none" strike="noStrike" dirty="0">
                          <a:effectLst/>
                        </a:rPr>
                        <a:t>OSS by Sch Board</a:t>
                      </a:r>
                      <a:endParaRPr lang="en-US" sz="16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algn="l" fontAlgn="t"/>
                      <a:r>
                        <a:rPr lang="en-US" sz="1600" u="none" strike="noStrike" dirty="0">
                          <a:effectLst/>
                        </a:rPr>
                        <a:t>Number of Days the student was suspended or expelled by the local school board as a disciplinary sanction for this specific Event. The amount of time reported should align with the definition of long-term suspension or expulsion, as per the Code of Virginia, § 22.1-277.04, §22.1-277.05, 22.1-277.06, 22.1-277.07, and 22.1-277.08.</a:t>
                      </a:r>
                      <a:br>
                        <a:rPr lang="en-US" sz="1600" u="none" strike="noStrike" dirty="0">
                          <a:effectLst/>
                        </a:rPr>
                      </a:b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R="5295" marT="5295" marB="0">
                    <a:solidFill>
                      <a:srgbClr val="B3DBFF"/>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value of 0-365</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Value must be 0 if School Board Determined OSS does not apply</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Instructional Support Code may be required when OSS is &gt; 0</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total days of OSS are &gt; 45 for grades 4-12, then Aggravating Circumstances Flag should be Y</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total days of OSS are &gt;3 for grades PK-3, then Aggravating Circumstances Flag should be Y+F42:O42</a:t>
                      </a:r>
                    </a:p>
                  </a:txBody>
                  <a:tcPr marR="6350" marT="6350" marB="0">
                    <a:solidFill>
                      <a:srgbClr val="B3DBFF"/>
                    </a:solidFill>
                  </a:tcPr>
                </a:tc>
                <a:extLst>
                  <a:ext uri="{0D108BD9-81ED-4DB2-BD59-A6C34878D82A}">
                    <a16:rowId xmlns:a16="http://schemas.microsoft.com/office/drawing/2014/main" val="969292826"/>
                  </a:ext>
                </a:extLst>
              </a:tr>
            </a:tbl>
          </a:graphicData>
        </a:graphic>
      </p:graphicFrame>
      <p:graphicFrame>
        <p:nvGraphicFramePr>
          <p:cNvPr id="5" name="TextBox 4">
            <a:extLst>
              <a:ext uri="{FF2B5EF4-FFF2-40B4-BE49-F238E27FC236}">
                <a16:creationId xmlns:a16="http://schemas.microsoft.com/office/drawing/2014/main" id="{91891F81-E09A-8BA7-1B42-416A9C646305}"/>
              </a:ext>
            </a:extLst>
          </p:cNvPr>
          <p:cNvGraphicFramePr/>
          <p:nvPr>
            <p:extLst>
              <p:ext uri="{D42A27DB-BD31-4B8C-83A1-F6EECF244321}">
                <p14:modId xmlns:p14="http://schemas.microsoft.com/office/powerpoint/2010/main" val="751317885"/>
              </p:ext>
            </p:extLst>
          </p:nvPr>
        </p:nvGraphicFramePr>
        <p:xfrm>
          <a:off x="311991" y="4751809"/>
          <a:ext cx="11687175" cy="202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7599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ALT Placement Sanction Fields </a:t>
            </a: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5BC43EF5-F991-125C-C3CB-084DB8E3E2C5}"/>
              </a:ext>
            </a:extLst>
          </p:cNvPr>
          <p:cNvGraphicFramePr>
            <a:graphicFrameLocks noGrp="1"/>
          </p:cNvGraphicFramePr>
          <p:nvPr>
            <p:extLst>
              <p:ext uri="{D42A27DB-BD31-4B8C-83A1-F6EECF244321}">
                <p14:modId xmlns:p14="http://schemas.microsoft.com/office/powerpoint/2010/main" val="3912129058"/>
              </p:ext>
            </p:extLst>
          </p:nvPr>
        </p:nvGraphicFramePr>
        <p:xfrm>
          <a:off x="174171" y="1233204"/>
          <a:ext cx="11782698" cy="5514082"/>
        </p:xfrm>
        <a:graphic>
          <a:graphicData uri="http://schemas.openxmlformats.org/drawingml/2006/table">
            <a:tbl>
              <a:tblPr>
                <a:tableStyleId>{5C22544A-7EE6-4342-B048-85BDC9FD1C3A}</a:tableStyleId>
              </a:tblPr>
              <a:tblGrid>
                <a:gridCol w="2177143">
                  <a:extLst>
                    <a:ext uri="{9D8B030D-6E8A-4147-A177-3AD203B41FA5}">
                      <a16:colId xmlns:a16="http://schemas.microsoft.com/office/drawing/2014/main" val="1005426827"/>
                    </a:ext>
                  </a:extLst>
                </a:gridCol>
                <a:gridCol w="5996273">
                  <a:extLst>
                    <a:ext uri="{9D8B030D-6E8A-4147-A177-3AD203B41FA5}">
                      <a16:colId xmlns:a16="http://schemas.microsoft.com/office/drawing/2014/main" val="1403783847"/>
                    </a:ext>
                  </a:extLst>
                </a:gridCol>
                <a:gridCol w="3609282">
                  <a:extLst>
                    <a:ext uri="{9D8B030D-6E8A-4147-A177-3AD203B41FA5}">
                      <a16:colId xmlns:a16="http://schemas.microsoft.com/office/drawing/2014/main" val="2528619890"/>
                    </a:ext>
                  </a:extLst>
                </a:gridCol>
              </a:tblGrid>
              <a:tr h="380742">
                <a:tc>
                  <a:txBody>
                    <a:bodyPr/>
                    <a:lstStyle/>
                    <a:p>
                      <a:pPr algn="ctr" fontAlgn="t"/>
                      <a:r>
                        <a:rPr lang="en-US" sz="2000" b="1" u="none" strike="noStrike" dirty="0">
                          <a:effectLst/>
                        </a:rPr>
                        <a:t>Data Element Name</a:t>
                      </a:r>
                      <a:endParaRPr lang="en-US" sz="20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000" b="1" u="none" strike="noStrike" dirty="0">
                          <a:effectLst/>
                        </a:rPr>
                        <a:t>Description</a:t>
                      </a:r>
                      <a:endParaRPr lang="en-US" sz="2000" b="1" i="0" u="none" strike="noStrike" dirty="0">
                        <a:solidFill>
                          <a:srgbClr val="000000"/>
                        </a:solidFill>
                        <a:effectLst/>
                        <a:latin typeface="Arial" panose="020B0604020202020204" pitchFamily="34" charset="0"/>
                      </a:endParaRPr>
                    </a:p>
                  </a:txBody>
                  <a:tcPr marL="5295" marR="5295" marT="5295" marB="0">
                    <a:noFill/>
                  </a:tcPr>
                </a:tc>
                <a:tc>
                  <a:txBody>
                    <a:bodyPr/>
                    <a:lstStyle/>
                    <a:p>
                      <a:pPr algn="ctr" fontAlgn="t"/>
                      <a:r>
                        <a:rPr lang="en-US" sz="2000" b="1" u="none" strike="noStrike" dirty="0">
                          <a:effectLst/>
                        </a:rPr>
                        <a:t>Edits</a:t>
                      </a:r>
                      <a:endParaRPr lang="en-US" sz="2000" b="1" i="0" u="none" strike="noStrike" dirty="0">
                        <a:solidFill>
                          <a:srgbClr val="000000"/>
                        </a:solidFill>
                        <a:effectLst/>
                        <a:latin typeface="Arial" panose="020B0604020202020204" pitchFamily="34" charset="0"/>
                      </a:endParaRPr>
                    </a:p>
                  </a:txBody>
                  <a:tcPr marL="5295" marR="5295" marT="5295" marB="0">
                    <a:noFill/>
                  </a:tcPr>
                </a:tc>
                <a:extLst>
                  <a:ext uri="{0D108BD9-81ED-4DB2-BD59-A6C34878D82A}">
                    <a16:rowId xmlns:a16="http://schemas.microsoft.com/office/drawing/2014/main" val="1704090326"/>
                  </a:ext>
                </a:extLst>
              </a:tr>
              <a:tr h="2402717">
                <a:tc>
                  <a:txBody>
                    <a:bodyPr/>
                    <a:lstStyle/>
                    <a:p>
                      <a:pPr algn="l" fontAlgn="t"/>
                      <a:r>
                        <a:rPr lang="en-US" sz="1600" u="none" strike="noStrike" dirty="0">
                          <a:effectLst/>
                        </a:rPr>
                        <a:t>Alt Placement by Div Admin (ALT)</a:t>
                      </a:r>
                      <a:endParaRPr lang="en-US" sz="1600" b="0" i="0" u="none" strike="noStrike" dirty="0">
                        <a:solidFill>
                          <a:srgbClr val="000000"/>
                        </a:solidFill>
                        <a:effectLst/>
                        <a:latin typeface="Arial" panose="020B0604020202020204" pitchFamily="34" charset="0"/>
                      </a:endParaRPr>
                    </a:p>
                  </a:txBody>
                  <a:tcPr marR="5295" marT="5295" marB="0">
                    <a:solidFill>
                      <a:schemeClr val="accent4">
                        <a:lumMod val="20000"/>
                        <a:lumOff val="80000"/>
                      </a:schemeClr>
                    </a:solidFill>
                  </a:tcPr>
                </a:tc>
                <a:tc>
                  <a:txBody>
                    <a:bodyPr/>
                    <a:lstStyle/>
                    <a:p>
                      <a:pPr algn="l" fontAlgn="t"/>
                      <a:r>
                        <a:rPr lang="en-US" sz="1600" u="none" strike="noStrike" dirty="0">
                          <a:effectLst/>
                        </a:rPr>
                        <a:t>Number of Days the student was placed in an alternative education program by the division superintendent, a hearing officer, or an authorized designee.  An Alt placement by Division Administrator is a disciplinary sanction that can be used in conjunction with, in lieu of, or in addition to the LTS for this specific Event. The amount of time reported should align with the definition of long-term suspension, as per the Code of Virginia, § 22.1-277.05.</a:t>
                      </a:r>
                      <a:br>
                        <a:rPr lang="en-US" sz="1600" u="none" strike="noStrike" dirty="0">
                          <a:effectLst/>
                        </a:rPr>
                      </a:b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R="5295" marT="5295" marB="0">
                    <a:solidFill>
                      <a:schemeClr val="accent4">
                        <a:lumMod val="20000"/>
                        <a:lumOff val="80000"/>
                      </a:schemeClr>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value of 0-364</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Value must be 0 if Alt Placement by Division Administrator does not apply</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total days of Alt Placement are &gt; 45 for grades 4-12, then Aggravating Circumstances Flag should be Y</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total days of Alt Placement are &gt;3 for grades PK-3, then Aggravating Circumstances Flag should be Y</a:t>
                      </a:r>
                      <a:br>
                        <a:rPr lang="en-US" sz="1600" b="0" i="0" u="none" strike="noStrike" dirty="0">
                          <a:solidFill>
                            <a:schemeClr val="tx1"/>
                          </a:solidFill>
                          <a:effectLst/>
                          <a:latin typeface="+mn-lt"/>
                        </a:rPr>
                      </a:br>
                      <a:r>
                        <a:rPr lang="en-US" sz="1600" b="0" i="0" u="none" strike="noStrike" dirty="0">
                          <a:solidFill>
                            <a:schemeClr val="tx1"/>
                          </a:solidFill>
                          <a:effectLst/>
                          <a:latin typeface="+mn-lt"/>
                        </a:rPr>
                        <a:t> </a:t>
                      </a:r>
                      <a:br>
                        <a:rPr lang="en-US" sz="1600" b="0" i="0" u="none" strike="noStrike" dirty="0">
                          <a:solidFill>
                            <a:schemeClr val="tx1"/>
                          </a:solidFill>
                          <a:effectLst/>
                          <a:latin typeface="+mn-lt"/>
                        </a:rPr>
                      </a:br>
                      <a:endParaRPr lang="en-US" sz="1600" b="0" i="0" u="none" strike="noStrike" dirty="0">
                        <a:solidFill>
                          <a:schemeClr val="tx1"/>
                        </a:solidFill>
                        <a:effectLst/>
                        <a:latin typeface="+mn-lt"/>
                      </a:endParaRPr>
                    </a:p>
                  </a:txBody>
                  <a:tcPr marR="6350" marT="6350" marB="0">
                    <a:solidFill>
                      <a:schemeClr val="accent4">
                        <a:lumMod val="20000"/>
                        <a:lumOff val="80000"/>
                      </a:schemeClr>
                    </a:solidFill>
                  </a:tcPr>
                </a:tc>
                <a:extLst>
                  <a:ext uri="{0D108BD9-81ED-4DB2-BD59-A6C34878D82A}">
                    <a16:rowId xmlns:a16="http://schemas.microsoft.com/office/drawing/2014/main" val="1549990731"/>
                  </a:ext>
                </a:extLst>
              </a:tr>
              <a:tr h="2309492">
                <a:tc>
                  <a:txBody>
                    <a:bodyPr/>
                    <a:lstStyle/>
                    <a:p>
                      <a:pPr algn="l" fontAlgn="t"/>
                      <a:r>
                        <a:rPr lang="en-US" sz="1600" u="none" strike="noStrike" dirty="0">
                          <a:effectLst/>
                        </a:rPr>
                        <a:t>Alt Placement by Sch Board (ALT)</a:t>
                      </a:r>
                      <a:endParaRPr lang="en-US" sz="1600" b="0" i="0" u="none" strike="noStrike" dirty="0">
                        <a:solidFill>
                          <a:srgbClr val="000000"/>
                        </a:solidFill>
                        <a:effectLst/>
                        <a:latin typeface="Arial" panose="020B0604020202020204" pitchFamily="34" charset="0"/>
                      </a:endParaRPr>
                    </a:p>
                  </a:txBody>
                  <a:tcPr marR="5295" marT="5295" marB="0">
                    <a:solidFill>
                      <a:schemeClr val="accent4">
                        <a:lumMod val="20000"/>
                        <a:lumOff val="80000"/>
                      </a:schemeClr>
                    </a:solidFill>
                  </a:tcPr>
                </a:tc>
                <a:tc>
                  <a:txBody>
                    <a:bodyPr/>
                    <a:lstStyle/>
                    <a:p>
                      <a:pPr algn="l" fontAlgn="t"/>
                      <a:r>
                        <a:rPr lang="en-US" sz="1600" u="none" strike="noStrike" dirty="0">
                          <a:effectLst/>
                        </a:rPr>
                        <a:t>Number of Days the student was placed in an alternative education program by the local school board.  An Alt placement by local school board is a disciplinary sanction that can be used in conjunction with, in lieu of, or in addition to the LTS or EX for this specific Event. The amount of time reported should align with the definition of long-term suspension or expulsion, as per the Code of Virginia, §22.1-277.05, 22.1-277.06, 22.1-277.07, 22.1-277.08, and § 22.1-277.2:1.</a:t>
                      </a:r>
                      <a:br>
                        <a:rPr lang="en-US" sz="1600" u="none" strike="noStrike" dirty="0">
                          <a:effectLst/>
                        </a:rPr>
                      </a:br>
                      <a:br>
                        <a:rPr lang="en-US" sz="1600" u="none" strike="noStrike" dirty="0">
                          <a:effectLst/>
                        </a:rPr>
                      </a:b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R="5295" marT="5295" marB="0">
                    <a:solidFill>
                      <a:schemeClr val="accent4">
                        <a:lumMod val="20000"/>
                        <a:lumOff val="80000"/>
                      </a:schemeClr>
                    </a:solidFill>
                  </a:tcPr>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value of 0-365</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Value must be 0 if Alt Placement by School Board does not apply</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total days of Alt Placement are &gt; 45 for grades 4-12, then Aggravating Circumstances Flag should be Y</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total days of Alt Placement are &gt; 3 for grades PK-3, then Aggravating Circumstances Flag should be Y</a:t>
                      </a:r>
                      <a:br>
                        <a:rPr lang="en-US" sz="1600" b="0" i="0" u="none" strike="noStrike" dirty="0">
                          <a:solidFill>
                            <a:schemeClr val="tx1"/>
                          </a:solidFill>
                          <a:effectLst/>
                          <a:latin typeface="+mn-lt"/>
                        </a:rPr>
                      </a:br>
                      <a:endParaRPr lang="en-US" sz="1600" b="0" i="0" u="none" strike="noStrike" dirty="0">
                        <a:solidFill>
                          <a:schemeClr val="tx1"/>
                        </a:solidFill>
                        <a:effectLst/>
                        <a:latin typeface="+mn-lt"/>
                      </a:endParaRPr>
                    </a:p>
                  </a:txBody>
                  <a:tcPr marR="6350" marT="6350" marB="0">
                    <a:solidFill>
                      <a:schemeClr val="accent4">
                        <a:lumMod val="20000"/>
                        <a:lumOff val="80000"/>
                      </a:schemeClr>
                    </a:solidFill>
                  </a:tcPr>
                </a:tc>
                <a:extLst>
                  <a:ext uri="{0D108BD9-81ED-4DB2-BD59-A6C34878D82A}">
                    <a16:rowId xmlns:a16="http://schemas.microsoft.com/office/drawing/2014/main" val="636412332"/>
                  </a:ext>
                </a:extLst>
              </a:tr>
            </a:tbl>
          </a:graphicData>
        </a:graphic>
      </p:graphicFrame>
    </p:spTree>
    <p:extLst>
      <p:ext uri="{BB962C8B-B14F-4D97-AF65-F5344CB8AC3E}">
        <p14:creationId xmlns:p14="http://schemas.microsoft.com/office/powerpoint/2010/main" val="3376964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0" name="Rectangle 3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ALT Placement Data Fields </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5BC43EF5-F991-125C-C3CB-084DB8E3E2C5}"/>
              </a:ext>
            </a:extLst>
          </p:cNvPr>
          <p:cNvGraphicFramePr>
            <a:graphicFrameLocks noGrp="1"/>
          </p:cNvGraphicFramePr>
          <p:nvPr>
            <p:extLst>
              <p:ext uri="{D42A27DB-BD31-4B8C-83A1-F6EECF244321}">
                <p14:modId xmlns:p14="http://schemas.microsoft.com/office/powerpoint/2010/main" val="184197201"/>
              </p:ext>
            </p:extLst>
          </p:nvPr>
        </p:nvGraphicFramePr>
        <p:xfrm>
          <a:off x="478422" y="1966293"/>
          <a:ext cx="11235157" cy="4452161"/>
        </p:xfrm>
        <a:graphic>
          <a:graphicData uri="http://schemas.openxmlformats.org/drawingml/2006/table">
            <a:tbl>
              <a:tblPr firstRow="1" bandRow="1">
                <a:tableStyleId>{5C22544A-7EE6-4342-B048-85BDC9FD1C3A}</a:tableStyleId>
              </a:tblPr>
              <a:tblGrid>
                <a:gridCol w="2624781">
                  <a:extLst>
                    <a:ext uri="{9D8B030D-6E8A-4147-A177-3AD203B41FA5}">
                      <a16:colId xmlns:a16="http://schemas.microsoft.com/office/drawing/2014/main" val="1005426827"/>
                    </a:ext>
                  </a:extLst>
                </a:gridCol>
                <a:gridCol w="4725319">
                  <a:extLst>
                    <a:ext uri="{9D8B030D-6E8A-4147-A177-3AD203B41FA5}">
                      <a16:colId xmlns:a16="http://schemas.microsoft.com/office/drawing/2014/main" val="1403783847"/>
                    </a:ext>
                  </a:extLst>
                </a:gridCol>
                <a:gridCol w="3885057">
                  <a:extLst>
                    <a:ext uri="{9D8B030D-6E8A-4147-A177-3AD203B41FA5}">
                      <a16:colId xmlns:a16="http://schemas.microsoft.com/office/drawing/2014/main" val="2528619890"/>
                    </a:ext>
                  </a:extLst>
                </a:gridCol>
              </a:tblGrid>
              <a:tr h="361207">
                <a:tc>
                  <a:txBody>
                    <a:bodyPr/>
                    <a:lstStyle/>
                    <a:p>
                      <a:pPr algn="ctr" fontAlgn="t"/>
                      <a:r>
                        <a:rPr lang="en-US" sz="2100" b="1" u="none" strike="noStrike" dirty="0">
                          <a:solidFill>
                            <a:schemeClr val="tx1"/>
                          </a:solidFill>
                          <a:effectLst/>
                        </a:rPr>
                        <a:t>Data Element Name</a:t>
                      </a:r>
                      <a:endParaRPr lang="en-US" sz="2100" b="1" i="0" u="none" strike="noStrike" dirty="0">
                        <a:solidFill>
                          <a:schemeClr val="tx1"/>
                        </a:solidFill>
                        <a:effectLst/>
                        <a:latin typeface="Arial" panose="020B0604020202020204" pitchFamily="34" charset="0"/>
                      </a:endParaRPr>
                    </a:p>
                  </a:txBody>
                  <a:tcPr marL="5517" marR="5517" marT="5517" marB="0">
                    <a:solidFill>
                      <a:schemeClr val="tx1">
                        <a:lumMod val="20000"/>
                        <a:lumOff val="80000"/>
                      </a:schemeClr>
                    </a:solidFill>
                  </a:tcPr>
                </a:tc>
                <a:tc>
                  <a:txBody>
                    <a:bodyPr/>
                    <a:lstStyle/>
                    <a:p>
                      <a:pPr algn="ctr" fontAlgn="t"/>
                      <a:r>
                        <a:rPr lang="en-US" sz="2100" b="1" u="none" strike="noStrike" dirty="0">
                          <a:solidFill>
                            <a:schemeClr val="tx1"/>
                          </a:solidFill>
                          <a:effectLst/>
                        </a:rPr>
                        <a:t>Description</a:t>
                      </a:r>
                      <a:endParaRPr lang="en-US" sz="2100" b="1" i="0" u="none" strike="noStrike" dirty="0">
                        <a:solidFill>
                          <a:schemeClr val="tx1"/>
                        </a:solidFill>
                        <a:effectLst/>
                        <a:latin typeface="Arial" panose="020B0604020202020204" pitchFamily="34" charset="0"/>
                      </a:endParaRPr>
                    </a:p>
                  </a:txBody>
                  <a:tcPr marL="5517" marR="5517" marT="5517" marB="0">
                    <a:solidFill>
                      <a:schemeClr val="tx1">
                        <a:lumMod val="20000"/>
                        <a:lumOff val="80000"/>
                      </a:schemeClr>
                    </a:solidFill>
                  </a:tcPr>
                </a:tc>
                <a:tc>
                  <a:txBody>
                    <a:bodyPr/>
                    <a:lstStyle/>
                    <a:p>
                      <a:pPr algn="ctr" fontAlgn="t"/>
                      <a:r>
                        <a:rPr lang="en-US" sz="2100" b="1" u="none" strike="noStrike" dirty="0">
                          <a:solidFill>
                            <a:schemeClr val="tx1"/>
                          </a:solidFill>
                          <a:effectLst/>
                        </a:rPr>
                        <a:t>Edits</a:t>
                      </a:r>
                      <a:endParaRPr lang="en-US" sz="2100" b="1" i="0" u="none" strike="noStrike" dirty="0">
                        <a:solidFill>
                          <a:schemeClr val="tx1"/>
                        </a:solidFill>
                        <a:effectLst/>
                        <a:latin typeface="Arial" panose="020B0604020202020204" pitchFamily="34" charset="0"/>
                      </a:endParaRPr>
                    </a:p>
                  </a:txBody>
                  <a:tcPr marL="5517" marR="5517" marT="5517" marB="0">
                    <a:solidFill>
                      <a:schemeClr val="tx1">
                        <a:lumMod val="20000"/>
                        <a:lumOff val="80000"/>
                      </a:schemeClr>
                    </a:solidFill>
                  </a:tcPr>
                </a:tc>
                <a:extLst>
                  <a:ext uri="{0D108BD9-81ED-4DB2-BD59-A6C34878D82A}">
                    <a16:rowId xmlns:a16="http://schemas.microsoft.com/office/drawing/2014/main" val="1704090326"/>
                  </a:ext>
                </a:extLst>
              </a:tr>
              <a:tr h="2045477">
                <a:tc>
                  <a:txBody>
                    <a:bodyPr/>
                    <a:lstStyle/>
                    <a:p>
                      <a:pPr algn="l" fontAlgn="t"/>
                      <a:r>
                        <a:rPr lang="en-US" sz="1900" b="0" i="0" u="none" strike="noStrike" dirty="0">
                          <a:solidFill>
                            <a:schemeClr val="tx1"/>
                          </a:solidFill>
                          <a:effectLst/>
                          <a:latin typeface="+mn-lt"/>
                        </a:rPr>
                        <a:t>Alt Placement Educational Agency</a:t>
                      </a:r>
                    </a:p>
                  </a:txBody>
                  <a:tcPr marL="95274" marR="6616" marT="6616" marB="0">
                    <a:solidFill>
                      <a:schemeClr val="bg2">
                        <a:lumMod val="85000"/>
                      </a:schemeClr>
                    </a:solidFill>
                  </a:tcPr>
                </a:tc>
                <a:tc>
                  <a:txBody>
                    <a:bodyPr/>
                    <a:lstStyle/>
                    <a:p>
                      <a:pPr algn="l" fontAlgn="t"/>
                      <a:r>
                        <a:rPr lang="en-US" sz="1900" b="0" i="0" u="none" strike="noStrike" dirty="0">
                          <a:solidFill>
                            <a:schemeClr val="tx1"/>
                          </a:solidFill>
                          <a:effectLst/>
                          <a:latin typeface="+mn-lt"/>
                        </a:rPr>
                        <a:t>Three-digit state-assigned division number that identifies the alternative center or program where the student was placed for educational services in lieu of attending their Enrolled School</a:t>
                      </a:r>
                    </a:p>
                  </a:txBody>
                  <a:tcPr marL="95274" marR="6616" marT="6616" marB="0">
                    <a:solidFill>
                      <a:schemeClr val="bg2">
                        <a:lumMod val="85000"/>
                      </a:schemeClr>
                    </a:solidFill>
                  </a:tcPr>
                </a:tc>
                <a:tc>
                  <a:txBody>
                    <a:bodyPr/>
                    <a:lstStyle/>
                    <a:p>
                      <a:pPr marL="285750" indent="-285750" algn="l" fontAlgn="t">
                        <a:buFont typeface="Arial" panose="020B0604020202020204" pitchFamily="34" charset="0"/>
                        <a:buChar char="•"/>
                      </a:pPr>
                      <a:r>
                        <a:rPr lang="en-US" sz="1900" b="0" i="0" u="none" strike="noStrike" dirty="0">
                          <a:solidFill>
                            <a:schemeClr val="tx1"/>
                          </a:solidFill>
                          <a:effectLst/>
                          <a:latin typeface="+mn-lt"/>
                        </a:rPr>
                        <a:t>Must be blank or valid educational agency </a:t>
                      </a:r>
                    </a:p>
                    <a:p>
                      <a:pPr marL="285750" indent="-285750" algn="l" fontAlgn="t">
                        <a:buFont typeface="Arial" panose="020B0604020202020204" pitchFamily="34" charset="0"/>
                        <a:buChar char="•"/>
                      </a:pPr>
                      <a:r>
                        <a:rPr lang="en-US" sz="1900" b="0" i="0" u="none" strike="noStrike" dirty="0">
                          <a:solidFill>
                            <a:schemeClr val="tx1"/>
                          </a:solidFill>
                          <a:effectLst/>
                          <a:latin typeface="+mn-lt"/>
                        </a:rPr>
                        <a:t>Required if ALT Placement by Division Admin or School Board is greater than 0.</a:t>
                      </a:r>
                      <a:br>
                        <a:rPr lang="en-US" sz="1900" b="0" i="0" u="none" strike="noStrike" dirty="0">
                          <a:solidFill>
                            <a:schemeClr val="tx1"/>
                          </a:solidFill>
                          <a:effectLst/>
                          <a:latin typeface="+mn-lt"/>
                        </a:rPr>
                      </a:br>
                      <a:br>
                        <a:rPr lang="en-US" sz="1900" b="0" i="0" u="none" strike="sngStrike" dirty="0">
                          <a:solidFill>
                            <a:schemeClr val="tx1"/>
                          </a:solidFill>
                          <a:effectLst/>
                          <a:latin typeface="+mn-lt"/>
                        </a:rPr>
                      </a:br>
                      <a:endParaRPr lang="en-US" sz="1900" b="0" i="0" u="none" strike="noStrike" dirty="0">
                        <a:solidFill>
                          <a:schemeClr val="tx1"/>
                        </a:solidFill>
                        <a:effectLst/>
                        <a:latin typeface="+mn-lt"/>
                      </a:endParaRPr>
                    </a:p>
                  </a:txBody>
                  <a:tcPr marL="95274" marR="6616" marT="6616" marB="0">
                    <a:solidFill>
                      <a:schemeClr val="bg2">
                        <a:lumMod val="85000"/>
                      </a:schemeClr>
                    </a:solidFill>
                  </a:tcPr>
                </a:tc>
                <a:extLst>
                  <a:ext uri="{0D108BD9-81ED-4DB2-BD59-A6C34878D82A}">
                    <a16:rowId xmlns:a16="http://schemas.microsoft.com/office/drawing/2014/main" val="1549990731"/>
                  </a:ext>
                </a:extLst>
              </a:tr>
              <a:tr h="2045477">
                <a:tc>
                  <a:txBody>
                    <a:bodyPr/>
                    <a:lstStyle/>
                    <a:p>
                      <a:pPr algn="l" fontAlgn="t"/>
                      <a:r>
                        <a:rPr lang="en-US" sz="1900" b="0" i="0" u="none" strike="noStrike" dirty="0">
                          <a:solidFill>
                            <a:schemeClr val="tx1"/>
                          </a:solidFill>
                          <a:effectLst/>
                          <a:latin typeface="+mn-lt"/>
                        </a:rPr>
                        <a:t>Alt Placement School</a:t>
                      </a:r>
                    </a:p>
                  </a:txBody>
                  <a:tcPr marL="95274" marR="6616" marT="6616" marB="0">
                    <a:solidFill>
                      <a:schemeClr val="bg2">
                        <a:lumMod val="85000"/>
                      </a:schemeClr>
                    </a:solidFill>
                  </a:tcPr>
                </a:tc>
                <a:tc>
                  <a:txBody>
                    <a:bodyPr/>
                    <a:lstStyle/>
                    <a:p>
                      <a:pPr algn="l" fontAlgn="t"/>
                      <a:r>
                        <a:rPr lang="en-US" sz="1900" b="0" i="0" u="none" strike="noStrike" dirty="0">
                          <a:solidFill>
                            <a:schemeClr val="tx1"/>
                          </a:solidFill>
                          <a:effectLst/>
                          <a:latin typeface="+mn-lt"/>
                        </a:rPr>
                        <a:t>Four-digit state-assigned School number that identifies the school, center, program, or placement where the student was placed for educational services in lieu of attending their Enrolled School</a:t>
                      </a:r>
                    </a:p>
                  </a:txBody>
                  <a:tcPr marL="95274" marR="6616" marT="6616" marB="0">
                    <a:solidFill>
                      <a:schemeClr val="bg2">
                        <a:lumMod val="85000"/>
                      </a:schemeClr>
                    </a:solidFill>
                  </a:tcPr>
                </a:tc>
                <a:tc>
                  <a:txBody>
                    <a:bodyPr/>
                    <a:lstStyle/>
                    <a:p>
                      <a:pPr marL="285750" indent="-285750" algn="l" fontAlgn="t">
                        <a:buFont typeface="Arial" panose="020B0604020202020204" pitchFamily="34" charset="0"/>
                        <a:buChar char="•"/>
                      </a:pPr>
                      <a:r>
                        <a:rPr lang="en-US" sz="1900" b="0" i="0" u="none" strike="noStrike" dirty="0">
                          <a:solidFill>
                            <a:schemeClr val="tx1"/>
                          </a:solidFill>
                          <a:effectLst/>
                          <a:latin typeface="+mn-lt"/>
                        </a:rPr>
                        <a:t>Must be blank or a valid institution within the Alternate Placement Edagency</a:t>
                      </a:r>
                    </a:p>
                    <a:p>
                      <a:pPr marL="285750" indent="-285750" algn="l" fontAlgn="t">
                        <a:buFont typeface="Arial" panose="020B0604020202020204" pitchFamily="34" charset="0"/>
                        <a:buChar char="•"/>
                      </a:pPr>
                      <a:r>
                        <a:rPr lang="en-US" sz="1900" b="0" i="0" u="none" strike="noStrike" dirty="0">
                          <a:solidFill>
                            <a:schemeClr val="tx1"/>
                          </a:solidFill>
                          <a:effectLst/>
                          <a:latin typeface="+mn-lt"/>
                        </a:rPr>
                        <a:t>Required if the Alternate Placement Educational Agency is not null</a:t>
                      </a:r>
                      <a:br>
                        <a:rPr lang="en-US" sz="1900" b="0" i="0" u="none" strike="noStrike" dirty="0">
                          <a:solidFill>
                            <a:schemeClr val="tx1"/>
                          </a:solidFill>
                          <a:effectLst/>
                          <a:latin typeface="+mn-lt"/>
                        </a:rPr>
                      </a:br>
                      <a:endParaRPr lang="en-US" sz="1900" b="0" i="0" u="none" strike="noStrike" dirty="0">
                        <a:solidFill>
                          <a:schemeClr val="tx1"/>
                        </a:solidFill>
                        <a:effectLst/>
                        <a:latin typeface="+mn-lt"/>
                      </a:endParaRPr>
                    </a:p>
                  </a:txBody>
                  <a:tcPr marL="95274" marR="6616" marT="6616" marB="0">
                    <a:solidFill>
                      <a:schemeClr val="bg2">
                        <a:lumMod val="85000"/>
                      </a:schemeClr>
                    </a:solidFill>
                  </a:tcPr>
                </a:tc>
                <a:extLst>
                  <a:ext uri="{0D108BD9-81ED-4DB2-BD59-A6C34878D82A}">
                    <a16:rowId xmlns:a16="http://schemas.microsoft.com/office/drawing/2014/main" val="636412332"/>
                  </a:ext>
                </a:extLst>
              </a:tr>
            </a:tbl>
          </a:graphicData>
        </a:graphic>
      </p:graphicFrame>
    </p:spTree>
    <p:extLst>
      <p:ext uri="{BB962C8B-B14F-4D97-AF65-F5344CB8AC3E}">
        <p14:creationId xmlns:p14="http://schemas.microsoft.com/office/powerpoint/2010/main" val="4274641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0" name="Rectangle 3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Student Data (Cont.)</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4002050773"/>
              </p:ext>
            </p:extLst>
          </p:nvPr>
        </p:nvGraphicFramePr>
        <p:xfrm>
          <a:off x="432225" y="2279138"/>
          <a:ext cx="11327551" cy="3650129"/>
        </p:xfrm>
        <a:graphic>
          <a:graphicData uri="http://schemas.openxmlformats.org/drawingml/2006/table">
            <a:tbl>
              <a:tblPr firstRow="1" bandRow="1">
                <a:tableStyleId>{5C22544A-7EE6-4342-B048-85BDC9FD1C3A}</a:tableStyleId>
              </a:tblPr>
              <a:tblGrid>
                <a:gridCol w="2774597">
                  <a:extLst>
                    <a:ext uri="{9D8B030D-6E8A-4147-A177-3AD203B41FA5}">
                      <a16:colId xmlns:a16="http://schemas.microsoft.com/office/drawing/2014/main" val="2168494988"/>
                    </a:ext>
                  </a:extLst>
                </a:gridCol>
                <a:gridCol w="5850080">
                  <a:extLst>
                    <a:ext uri="{9D8B030D-6E8A-4147-A177-3AD203B41FA5}">
                      <a16:colId xmlns:a16="http://schemas.microsoft.com/office/drawing/2014/main" val="1523168282"/>
                    </a:ext>
                  </a:extLst>
                </a:gridCol>
                <a:gridCol w="2702874">
                  <a:extLst>
                    <a:ext uri="{9D8B030D-6E8A-4147-A177-3AD203B41FA5}">
                      <a16:colId xmlns:a16="http://schemas.microsoft.com/office/drawing/2014/main" val="3098606563"/>
                    </a:ext>
                  </a:extLst>
                </a:gridCol>
              </a:tblGrid>
              <a:tr h="552552">
                <a:tc>
                  <a:txBody>
                    <a:bodyPr/>
                    <a:lstStyle/>
                    <a:p>
                      <a:pPr algn="ctr" fontAlgn="t"/>
                      <a:r>
                        <a:rPr lang="en-US" sz="1800" b="1" u="none" strike="noStrike" dirty="0">
                          <a:solidFill>
                            <a:schemeClr val="tx1"/>
                          </a:solidFill>
                          <a:effectLst/>
                        </a:rPr>
                        <a:t>Data Element </a:t>
                      </a:r>
                      <a:endParaRPr lang="en-US" sz="1800" b="1" i="0" u="none" strike="noStrike" dirty="0">
                        <a:solidFill>
                          <a:schemeClr val="tx1"/>
                        </a:solidFill>
                        <a:effectLst/>
                        <a:latin typeface="Arial" panose="020B0604020202020204" pitchFamily="34" charset="0"/>
                      </a:endParaRPr>
                    </a:p>
                  </a:txBody>
                  <a:tcPr marL="7322" marR="7322" marT="7322" marB="0">
                    <a:solidFill>
                      <a:schemeClr val="accent1">
                        <a:lumMod val="20000"/>
                        <a:lumOff val="80000"/>
                      </a:schemeClr>
                    </a:solidFill>
                  </a:tcPr>
                </a:tc>
                <a:tc>
                  <a:txBody>
                    <a:bodyPr/>
                    <a:lstStyle/>
                    <a:p>
                      <a:pPr algn="ctr" fontAlgn="t"/>
                      <a:r>
                        <a:rPr lang="en-US" sz="1800" b="1" u="none" strike="noStrike" dirty="0">
                          <a:solidFill>
                            <a:schemeClr val="tx1"/>
                          </a:solidFill>
                          <a:effectLst/>
                        </a:rPr>
                        <a:t>Description</a:t>
                      </a:r>
                      <a:endParaRPr lang="en-US" sz="1800" b="1" i="0" u="none" strike="noStrike" dirty="0">
                        <a:solidFill>
                          <a:schemeClr val="tx1"/>
                        </a:solidFill>
                        <a:effectLst/>
                        <a:latin typeface="Arial" panose="020B0604020202020204" pitchFamily="34" charset="0"/>
                      </a:endParaRPr>
                    </a:p>
                  </a:txBody>
                  <a:tcPr marL="7322" marR="7322" marT="7322" marB="0">
                    <a:solidFill>
                      <a:schemeClr val="accent1">
                        <a:lumMod val="20000"/>
                        <a:lumOff val="80000"/>
                      </a:schemeClr>
                    </a:solidFill>
                  </a:tcPr>
                </a:tc>
                <a:tc>
                  <a:txBody>
                    <a:bodyPr/>
                    <a:lstStyle/>
                    <a:p>
                      <a:pPr algn="ctr" fontAlgn="t"/>
                      <a:r>
                        <a:rPr lang="en-US" sz="1800" b="1" u="none" strike="noStrike" dirty="0">
                          <a:solidFill>
                            <a:schemeClr val="tx1"/>
                          </a:solidFill>
                          <a:effectLst/>
                        </a:rPr>
                        <a:t>Edits</a:t>
                      </a:r>
                    </a:p>
                    <a:p>
                      <a:pPr algn="ctr" fontAlgn="t"/>
                      <a:endParaRPr lang="en-US" sz="1800" b="1" i="0" u="none" strike="noStrike" dirty="0">
                        <a:solidFill>
                          <a:schemeClr val="tx1"/>
                        </a:solidFill>
                        <a:effectLst/>
                        <a:latin typeface="Arial" panose="020B0604020202020204" pitchFamily="34" charset="0"/>
                      </a:endParaRPr>
                    </a:p>
                  </a:txBody>
                  <a:tcPr marL="7322" marR="7322" marT="7322" marB="0">
                    <a:solidFill>
                      <a:schemeClr val="accent1">
                        <a:lumMod val="20000"/>
                        <a:lumOff val="80000"/>
                      </a:schemeClr>
                    </a:solidFill>
                  </a:tcPr>
                </a:tc>
                <a:extLst>
                  <a:ext uri="{0D108BD9-81ED-4DB2-BD59-A6C34878D82A}">
                    <a16:rowId xmlns:a16="http://schemas.microsoft.com/office/drawing/2014/main" val="2509770638"/>
                  </a:ext>
                </a:extLst>
              </a:tr>
              <a:tr h="3094167">
                <a:tc>
                  <a:txBody>
                    <a:bodyPr/>
                    <a:lstStyle/>
                    <a:p>
                      <a:pPr algn="l" fontAlgn="t"/>
                      <a:r>
                        <a:rPr lang="en-US" sz="1800" b="0" i="0" u="none" strike="noStrike" dirty="0">
                          <a:solidFill>
                            <a:schemeClr val="tx1"/>
                          </a:solidFill>
                          <a:effectLst/>
                          <a:latin typeface="+mn-lt"/>
                        </a:rPr>
                        <a:t>Aggravating Circumstances Flag</a:t>
                      </a:r>
                    </a:p>
                  </a:txBody>
                  <a:tcPr marL="126450" marR="8781" marT="8781" marB="0">
                    <a:solidFill>
                      <a:schemeClr val="accent3">
                        <a:lumMod val="20000"/>
                        <a:lumOff val="80000"/>
                      </a:schemeClr>
                    </a:solidFill>
                  </a:tcPr>
                </a:tc>
                <a:tc>
                  <a:txBody>
                    <a:bodyPr/>
                    <a:lstStyle/>
                    <a:p>
                      <a:pPr algn="l" fontAlgn="t"/>
                      <a:r>
                        <a:rPr lang="en-US" sz="1800" b="0" i="0" u="none" strike="noStrike" dirty="0">
                          <a:solidFill>
                            <a:schemeClr val="tx1"/>
                          </a:solidFill>
                          <a:effectLst/>
                          <a:latin typeface="+mn-lt"/>
                        </a:rPr>
                        <a:t>A flag that recognizes the behavior has met one of the following criteria: 1) resulted in a threat assessment determination of serious harm or credible threat of serious harm, or (2) pose an ongoing and unreasonable risk to school safety, or (3) be persistent and unresponsive to intervention.</a:t>
                      </a:r>
                    </a:p>
                  </a:txBody>
                  <a:tcPr marL="126450" marR="8781" marT="8781"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800" b="0" i="0" u="none" strike="noStrike" dirty="0">
                          <a:solidFill>
                            <a:schemeClr val="tx1"/>
                          </a:solidFill>
                          <a:effectLst/>
                          <a:latin typeface="+mn-lt"/>
                        </a:rPr>
                        <a:t>Must be Y or N</a:t>
                      </a:r>
                    </a:p>
                  </a:txBody>
                  <a:tcPr marL="8781" marR="8781" marT="8781" marB="0">
                    <a:solidFill>
                      <a:schemeClr val="accent3">
                        <a:lumMod val="20000"/>
                        <a:lumOff val="80000"/>
                      </a:schemeClr>
                    </a:solidFill>
                  </a:tcPr>
                </a:tc>
                <a:extLst>
                  <a:ext uri="{0D108BD9-81ED-4DB2-BD59-A6C34878D82A}">
                    <a16:rowId xmlns:a16="http://schemas.microsoft.com/office/drawing/2014/main" val="3143480934"/>
                  </a:ext>
                </a:extLst>
              </a:tr>
            </a:tbl>
          </a:graphicData>
        </a:graphic>
      </p:graphicFrame>
    </p:spTree>
    <p:extLst>
      <p:ext uri="{BB962C8B-B14F-4D97-AF65-F5344CB8AC3E}">
        <p14:creationId xmlns:p14="http://schemas.microsoft.com/office/powerpoint/2010/main" val="2390932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0" name="Rectangle 3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Victims (Event Data)</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64137175"/>
              </p:ext>
            </p:extLst>
          </p:nvPr>
        </p:nvGraphicFramePr>
        <p:xfrm>
          <a:off x="760566" y="1966293"/>
          <a:ext cx="10670867" cy="4511800"/>
        </p:xfrm>
        <a:graphic>
          <a:graphicData uri="http://schemas.openxmlformats.org/drawingml/2006/table">
            <a:tbl>
              <a:tblPr firstRow="1" bandRow="1">
                <a:tableStyleId>{5C22544A-7EE6-4342-B048-85BDC9FD1C3A}</a:tableStyleId>
              </a:tblPr>
              <a:tblGrid>
                <a:gridCol w="1695161">
                  <a:extLst>
                    <a:ext uri="{9D8B030D-6E8A-4147-A177-3AD203B41FA5}">
                      <a16:colId xmlns:a16="http://schemas.microsoft.com/office/drawing/2014/main" val="2168494988"/>
                    </a:ext>
                  </a:extLst>
                </a:gridCol>
                <a:gridCol w="5000192">
                  <a:extLst>
                    <a:ext uri="{9D8B030D-6E8A-4147-A177-3AD203B41FA5}">
                      <a16:colId xmlns:a16="http://schemas.microsoft.com/office/drawing/2014/main" val="1523168282"/>
                    </a:ext>
                  </a:extLst>
                </a:gridCol>
                <a:gridCol w="3975514">
                  <a:extLst>
                    <a:ext uri="{9D8B030D-6E8A-4147-A177-3AD203B41FA5}">
                      <a16:colId xmlns:a16="http://schemas.microsoft.com/office/drawing/2014/main" val="3098606563"/>
                    </a:ext>
                  </a:extLst>
                </a:gridCol>
              </a:tblGrid>
              <a:tr h="493942">
                <a:tc>
                  <a:txBody>
                    <a:bodyPr/>
                    <a:lstStyle/>
                    <a:p>
                      <a:pPr algn="ctr" fontAlgn="t"/>
                      <a:r>
                        <a:rPr lang="en-US" sz="1800" b="1" u="none" strike="noStrike" dirty="0">
                          <a:solidFill>
                            <a:schemeClr val="tx1"/>
                          </a:solidFill>
                          <a:effectLst/>
                        </a:rPr>
                        <a:t>Data Element </a:t>
                      </a:r>
                      <a:endParaRPr lang="en-US" sz="1800" b="1" i="0" u="none" strike="noStrike" dirty="0">
                        <a:solidFill>
                          <a:schemeClr val="tx1"/>
                        </a:solidFill>
                        <a:effectLst/>
                        <a:latin typeface="Arial" panose="020B0604020202020204" pitchFamily="34" charset="0"/>
                      </a:endParaRPr>
                    </a:p>
                  </a:txBody>
                  <a:tcPr marL="4939" marR="4939" marT="4939" marB="0">
                    <a:solidFill>
                      <a:schemeClr val="accent1">
                        <a:lumMod val="20000"/>
                        <a:lumOff val="80000"/>
                      </a:schemeClr>
                    </a:solidFill>
                  </a:tcPr>
                </a:tc>
                <a:tc>
                  <a:txBody>
                    <a:bodyPr/>
                    <a:lstStyle/>
                    <a:p>
                      <a:pPr algn="ctr" fontAlgn="t"/>
                      <a:r>
                        <a:rPr lang="en-US" sz="1800" b="1" u="none" strike="noStrike" dirty="0">
                          <a:solidFill>
                            <a:schemeClr val="tx1"/>
                          </a:solidFill>
                          <a:effectLst/>
                        </a:rPr>
                        <a:t>Description</a:t>
                      </a:r>
                      <a:endParaRPr lang="en-US" sz="1800" b="1" i="0" u="none" strike="noStrike" dirty="0">
                        <a:solidFill>
                          <a:schemeClr val="tx1"/>
                        </a:solidFill>
                        <a:effectLst/>
                        <a:latin typeface="Arial" panose="020B0604020202020204" pitchFamily="34" charset="0"/>
                      </a:endParaRPr>
                    </a:p>
                  </a:txBody>
                  <a:tcPr marL="4939" marR="4939" marT="4939" marB="0">
                    <a:solidFill>
                      <a:schemeClr val="accent1">
                        <a:lumMod val="20000"/>
                        <a:lumOff val="80000"/>
                      </a:schemeClr>
                    </a:solidFill>
                  </a:tcPr>
                </a:tc>
                <a:tc>
                  <a:txBody>
                    <a:bodyPr/>
                    <a:lstStyle/>
                    <a:p>
                      <a:pPr algn="ctr" fontAlgn="t"/>
                      <a:r>
                        <a:rPr lang="en-US" sz="1800" b="1" u="none" strike="noStrike" dirty="0">
                          <a:solidFill>
                            <a:schemeClr val="tx1"/>
                          </a:solidFill>
                          <a:effectLst/>
                        </a:rPr>
                        <a:t>Edits</a:t>
                      </a:r>
                    </a:p>
                    <a:p>
                      <a:pPr algn="ctr" fontAlgn="t"/>
                      <a:endParaRPr lang="en-US" sz="1800" b="1" i="0" u="none" strike="noStrike" dirty="0">
                        <a:solidFill>
                          <a:schemeClr val="tx1"/>
                        </a:solidFill>
                        <a:effectLst/>
                        <a:latin typeface="Arial" panose="020B0604020202020204" pitchFamily="34" charset="0"/>
                      </a:endParaRPr>
                    </a:p>
                  </a:txBody>
                  <a:tcPr marL="4939" marR="4939" marT="4939" marB="0">
                    <a:solidFill>
                      <a:schemeClr val="accent1">
                        <a:lumMod val="20000"/>
                        <a:lumOff val="80000"/>
                      </a:schemeClr>
                    </a:solidFill>
                  </a:tcPr>
                </a:tc>
                <a:extLst>
                  <a:ext uri="{0D108BD9-81ED-4DB2-BD59-A6C34878D82A}">
                    <a16:rowId xmlns:a16="http://schemas.microsoft.com/office/drawing/2014/main" val="2509770638"/>
                  </a:ext>
                </a:extLst>
              </a:tr>
              <a:tr h="1319407">
                <a:tc>
                  <a:txBody>
                    <a:bodyPr/>
                    <a:lstStyle/>
                    <a:p>
                      <a:pPr algn="l" fontAlgn="t"/>
                      <a:r>
                        <a:rPr lang="en-US" sz="1700" b="0" i="0" u="none" strike="noStrike" dirty="0">
                          <a:solidFill>
                            <a:schemeClr val="tx1"/>
                          </a:solidFill>
                          <a:effectLst/>
                          <a:latin typeface="+mn-lt"/>
                        </a:rPr>
                        <a:t>Student Victims</a:t>
                      </a:r>
                    </a:p>
                  </a:txBody>
                  <a:tcPr marL="85291" marR="5923" marT="5923" marB="0">
                    <a:solidFill>
                      <a:schemeClr val="accent3">
                        <a:lumMod val="20000"/>
                        <a:lumOff val="80000"/>
                      </a:schemeClr>
                    </a:solidFill>
                  </a:tcPr>
                </a:tc>
                <a:tc>
                  <a:txBody>
                    <a:bodyPr/>
                    <a:lstStyle/>
                    <a:p>
                      <a:pPr algn="l" fontAlgn="t"/>
                      <a:r>
                        <a:rPr lang="en-US" sz="1700" b="0" i="0" u="none" strike="noStrike" dirty="0">
                          <a:solidFill>
                            <a:schemeClr val="tx1"/>
                          </a:solidFill>
                          <a:effectLst/>
                          <a:latin typeface="+mn-lt"/>
                        </a:rPr>
                        <a:t>Total number of school-aged victims harmed in the Event</a:t>
                      </a:r>
                    </a:p>
                  </a:txBody>
                  <a:tcPr marL="85291" marR="5923" marT="5923"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700" b="0" i="0" u="none" strike="noStrike" dirty="0">
                          <a:solidFill>
                            <a:schemeClr val="tx1"/>
                          </a:solidFill>
                          <a:effectLst/>
                          <a:latin typeface="+mn-lt"/>
                        </a:rPr>
                        <a:t>Student Victim field cannot be null. </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a valid number (including 0).</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If count is required for the behavior code, then the count must be greater than 0.</a:t>
                      </a:r>
                    </a:p>
                  </a:txBody>
                  <a:tcPr marL="85291" marR="5923" marT="5923" marB="0">
                    <a:solidFill>
                      <a:schemeClr val="accent3">
                        <a:lumMod val="20000"/>
                        <a:lumOff val="80000"/>
                      </a:schemeClr>
                    </a:solidFill>
                  </a:tcPr>
                </a:tc>
                <a:extLst>
                  <a:ext uri="{0D108BD9-81ED-4DB2-BD59-A6C34878D82A}">
                    <a16:rowId xmlns:a16="http://schemas.microsoft.com/office/drawing/2014/main" val="3143480934"/>
                  </a:ext>
                </a:extLst>
              </a:tr>
              <a:tr h="1319407">
                <a:tc>
                  <a:txBody>
                    <a:bodyPr/>
                    <a:lstStyle/>
                    <a:p>
                      <a:pPr algn="l" fontAlgn="t"/>
                      <a:r>
                        <a:rPr lang="en-US" sz="1700" b="0" i="0" u="none" strike="noStrike" dirty="0">
                          <a:solidFill>
                            <a:schemeClr val="tx1"/>
                          </a:solidFill>
                          <a:effectLst/>
                          <a:latin typeface="+mn-lt"/>
                        </a:rPr>
                        <a:t>Staff Victims</a:t>
                      </a:r>
                    </a:p>
                  </a:txBody>
                  <a:tcPr marL="85291" marR="5923" marT="5923" marB="0">
                    <a:solidFill>
                      <a:schemeClr val="accent3">
                        <a:lumMod val="20000"/>
                        <a:lumOff val="80000"/>
                      </a:schemeClr>
                    </a:solidFill>
                  </a:tcPr>
                </a:tc>
                <a:tc>
                  <a:txBody>
                    <a:bodyPr/>
                    <a:lstStyle/>
                    <a:p>
                      <a:pPr algn="l" fontAlgn="t"/>
                      <a:r>
                        <a:rPr lang="en-US" sz="1700" b="0" i="0" u="none" strike="noStrike" dirty="0">
                          <a:solidFill>
                            <a:schemeClr val="tx1"/>
                          </a:solidFill>
                          <a:effectLst/>
                          <a:latin typeface="+mn-lt"/>
                        </a:rPr>
                        <a:t>Total number of victims employed by the school division harmed in the Event</a:t>
                      </a:r>
                    </a:p>
                  </a:txBody>
                  <a:tcPr marL="85291" marR="5923" marT="5923"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700" b="0" i="0" u="none" strike="noStrike" dirty="0">
                          <a:solidFill>
                            <a:schemeClr val="tx1"/>
                          </a:solidFill>
                          <a:effectLst/>
                          <a:latin typeface="+mn-lt"/>
                        </a:rPr>
                        <a:t>Staff Victim field cannot be null.</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a valid number (including 0).</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If count is required for the behavior code, then the count must be greater than 0.</a:t>
                      </a:r>
                    </a:p>
                  </a:txBody>
                  <a:tcPr marL="85291" marR="5923" marT="5923" marB="0">
                    <a:solidFill>
                      <a:schemeClr val="accent3">
                        <a:lumMod val="20000"/>
                        <a:lumOff val="80000"/>
                      </a:schemeClr>
                    </a:solidFill>
                  </a:tcPr>
                </a:tc>
                <a:extLst>
                  <a:ext uri="{0D108BD9-81ED-4DB2-BD59-A6C34878D82A}">
                    <a16:rowId xmlns:a16="http://schemas.microsoft.com/office/drawing/2014/main" val="1620166204"/>
                  </a:ext>
                </a:extLst>
              </a:tr>
              <a:tr h="1319407">
                <a:tc>
                  <a:txBody>
                    <a:bodyPr/>
                    <a:lstStyle/>
                    <a:p>
                      <a:pPr algn="l" fontAlgn="t"/>
                      <a:r>
                        <a:rPr lang="en-US" sz="1700" b="0" i="0" u="none" strike="noStrike" dirty="0">
                          <a:solidFill>
                            <a:schemeClr val="tx1"/>
                          </a:solidFill>
                          <a:effectLst/>
                          <a:latin typeface="+mn-lt"/>
                        </a:rPr>
                        <a:t>Other Adult Victims</a:t>
                      </a:r>
                    </a:p>
                  </a:txBody>
                  <a:tcPr marL="85291" marR="5923" marT="5923" marB="0">
                    <a:solidFill>
                      <a:schemeClr val="accent3">
                        <a:lumMod val="20000"/>
                        <a:lumOff val="80000"/>
                      </a:schemeClr>
                    </a:solidFill>
                  </a:tcPr>
                </a:tc>
                <a:tc>
                  <a:txBody>
                    <a:bodyPr/>
                    <a:lstStyle/>
                    <a:p>
                      <a:pPr algn="l" fontAlgn="t"/>
                      <a:r>
                        <a:rPr lang="en-US" sz="1700" b="0" i="0" u="none" strike="noStrike" dirty="0">
                          <a:solidFill>
                            <a:schemeClr val="tx1"/>
                          </a:solidFill>
                          <a:effectLst/>
                          <a:latin typeface="+mn-lt"/>
                        </a:rPr>
                        <a:t>Total number of victims beyond school age including volunteers harmed in the Event</a:t>
                      </a:r>
                    </a:p>
                  </a:txBody>
                  <a:tcPr marL="85291" marR="5923" marT="5923" marB="0">
                    <a:solidFill>
                      <a:schemeClr val="accent3">
                        <a:lumMod val="20000"/>
                        <a:lumOff val="80000"/>
                      </a:schemeClr>
                    </a:solidFill>
                  </a:tcPr>
                </a:tc>
                <a:tc>
                  <a:txBody>
                    <a:bodyPr/>
                    <a:lstStyle/>
                    <a:p>
                      <a:pPr marL="285750" indent="-285750" algn="l" fontAlgn="t">
                        <a:buFont typeface="Arial" panose="020B0604020202020204" pitchFamily="34" charset="0"/>
                        <a:buChar char="•"/>
                      </a:pPr>
                      <a:r>
                        <a:rPr lang="en-US" sz="1700" b="0" i="0" u="none" strike="noStrike" dirty="0">
                          <a:solidFill>
                            <a:schemeClr val="tx1"/>
                          </a:solidFill>
                          <a:effectLst/>
                          <a:latin typeface="+mn-lt"/>
                        </a:rPr>
                        <a:t>Other Adult Victim field cannot be null.</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Must be a valid number (including 0).</a:t>
                      </a:r>
                    </a:p>
                    <a:p>
                      <a:pPr marL="285750" indent="-285750" algn="l" fontAlgn="t">
                        <a:buFont typeface="Arial" panose="020B0604020202020204" pitchFamily="34" charset="0"/>
                        <a:buChar char="•"/>
                      </a:pPr>
                      <a:r>
                        <a:rPr lang="en-US" sz="1700" b="0" i="0" u="none" strike="noStrike" dirty="0">
                          <a:solidFill>
                            <a:schemeClr val="tx1"/>
                          </a:solidFill>
                          <a:effectLst/>
                          <a:latin typeface="+mn-lt"/>
                        </a:rPr>
                        <a:t>If count is required for the behavior code, then the count must be greater than 0.</a:t>
                      </a:r>
                    </a:p>
                  </a:txBody>
                  <a:tcPr marL="85291" marR="5923" marT="5923" marB="0">
                    <a:solidFill>
                      <a:schemeClr val="accent3">
                        <a:lumMod val="20000"/>
                        <a:lumOff val="80000"/>
                      </a:schemeClr>
                    </a:solidFill>
                  </a:tcPr>
                </a:tc>
                <a:extLst>
                  <a:ext uri="{0D108BD9-81ED-4DB2-BD59-A6C34878D82A}">
                    <a16:rowId xmlns:a16="http://schemas.microsoft.com/office/drawing/2014/main" val="2235226352"/>
                  </a:ext>
                </a:extLst>
              </a:tr>
            </a:tbl>
          </a:graphicData>
        </a:graphic>
      </p:graphicFrame>
    </p:spTree>
    <p:extLst>
      <p:ext uri="{BB962C8B-B14F-4D97-AF65-F5344CB8AC3E}">
        <p14:creationId xmlns:p14="http://schemas.microsoft.com/office/powerpoint/2010/main" val="2405825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0" name="Rectangle 3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Victims (Event Data (cont.))</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D4DDF4A2-F5B1-B461-CDB8-B32077FD3CB0}"/>
              </a:ext>
            </a:extLst>
          </p:cNvPr>
          <p:cNvGraphicFramePr>
            <a:graphicFrameLocks noGrp="1"/>
          </p:cNvGraphicFramePr>
          <p:nvPr>
            <p:extLst>
              <p:ext uri="{D42A27DB-BD31-4B8C-83A1-F6EECF244321}">
                <p14:modId xmlns:p14="http://schemas.microsoft.com/office/powerpoint/2010/main" val="1426880809"/>
              </p:ext>
            </p:extLst>
          </p:nvPr>
        </p:nvGraphicFramePr>
        <p:xfrm>
          <a:off x="432225" y="2088096"/>
          <a:ext cx="11327551" cy="4100268"/>
        </p:xfrm>
        <a:graphic>
          <a:graphicData uri="http://schemas.openxmlformats.org/drawingml/2006/table">
            <a:tbl>
              <a:tblPr firstRow="1" bandRow="1">
                <a:tableStyleId>{5C22544A-7EE6-4342-B048-85BDC9FD1C3A}</a:tableStyleId>
              </a:tblPr>
              <a:tblGrid>
                <a:gridCol w="2277287">
                  <a:extLst>
                    <a:ext uri="{9D8B030D-6E8A-4147-A177-3AD203B41FA5}">
                      <a16:colId xmlns:a16="http://schemas.microsoft.com/office/drawing/2014/main" val="2168494988"/>
                    </a:ext>
                  </a:extLst>
                </a:gridCol>
                <a:gridCol w="4632551">
                  <a:extLst>
                    <a:ext uri="{9D8B030D-6E8A-4147-A177-3AD203B41FA5}">
                      <a16:colId xmlns:a16="http://schemas.microsoft.com/office/drawing/2014/main" val="1523168282"/>
                    </a:ext>
                  </a:extLst>
                </a:gridCol>
                <a:gridCol w="4417713">
                  <a:extLst>
                    <a:ext uri="{9D8B030D-6E8A-4147-A177-3AD203B41FA5}">
                      <a16:colId xmlns:a16="http://schemas.microsoft.com/office/drawing/2014/main" val="3098606563"/>
                    </a:ext>
                  </a:extLst>
                </a:gridCol>
              </a:tblGrid>
              <a:tr h="486139">
                <a:tc>
                  <a:txBody>
                    <a:bodyPr/>
                    <a:lstStyle/>
                    <a:p>
                      <a:pPr algn="ctr" fontAlgn="t"/>
                      <a:r>
                        <a:rPr lang="en-US" sz="1800" b="1" u="none" strike="noStrike" dirty="0">
                          <a:solidFill>
                            <a:schemeClr val="tx1"/>
                          </a:solidFill>
                          <a:effectLst/>
                        </a:rPr>
                        <a:t>Data Element </a:t>
                      </a:r>
                      <a:endParaRPr lang="en-US" sz="1800" b="1" i="0" u="none" strike="noStrike" dirty="0">
                        <a:solidFill>
                          <a:schemeClr val="tx1"/>
                        </a:solidFill>
                        <a:effectLst/>
                        <a:latin typeface="Arial" panose="020B0604020202020204" pitchFamily="34" charset="0"/>
                      </a:endParaRPr>
                    </a:p>
                  </a:txBody>
                  <a:tcPr marL="6635" marR="6635" marT="6635" marB="0">
                    <a:solidFill>
                      <a:schemeClr val="accent1">
                        <a:lumMod val="20000"/>
                        <a:lumOff val="80000"/>
                      </a:schemeClr>
                    </a:solidFill>
                  </a:tcPr>
                </a:tc>
                <a:tc>
                  <a:txBody>
                    <a:bodyPr/>
                    <a:lstStyle/>
                    <a:p>
                      <a:pPr algn="ctr" fontAlgn="t"/>
                      <a:r>
                        <a:rPr lang="en-US" sz="1800" b="1" u="none" strike="noStrike" dirty="0">
                          <a:solidFill>
                            <a:schemeClr val="tx1"/>
                          </a:solidFill>
                          <a:effectLst/>
                        </a:rPr>
                        <a:t>Description</a:t>
                      </a:r>
                      <a:endParaRPr lang="en-US" sz="1800" b="1" i="0" u="none" strike="noStrike" dirty="0">
                        <a:solidFill>
                          <a:schemeClr val="tx1"/>
                        </a:solidFill>
                        <a:effectLst/>
                        <a:latin typeface="Arial" panose="020B0604020202020204" pitchFamily="34" charset="0"/>
                      </a:endParaRPr>
                    </a:p>
                  </a:txBody>
                  <a:tcPr marL="6635" marR="6635" marT="6635" marB="0">
                    <a:solidFill>
                      <a:schemeClr val="accent1">
                        <a:lumMod val="20000"/>
                        <a:lumOff val="80000"/>
                      </a:schemeClr>
                    </a:solidFill>
                  </a:tcPr>
                </a:tc>
                <a:tc>
                  <a:txBody>
                    <a:bodyPr/>
                    <a:lstStyle/>
                    <a:p>
                      <a:pPr algn="ctr" fontAlgn="t"/>
                      <a:r>
                        <a:rPr lang="en-US" sz="1800" b="1" u="none" strike="noStrike" dirty="0">
                          <a:solidFill>
                            <a:schemeClr val="tx1"/>
                          </a:solidFill>
                          <a:effectLst/>
                        </a:rPr>
                        <a:t>Edits</a:t>
                      </a:r>
                    </a:p>
                    <a:p>
                      <a:pPr algn="ctr" fontAlgn="t"/>
                      <a:endParaRPr lang="en-US" sz="1800" b="1" i="0" u="none" strike="noStrike" dirty="0">
                        <a:solidFill>
                          <a:schemeClr val="tx1"/>
                        </a:solidFill>
                        <a:effectLst/>
                        <a:latin typeface="Arial" panose="020B0604020202020204" pitchFamily="34" charset="0"/>
                      </a:endParaRPr>
                    </a:p>
                  </a:txBody>
                  <a:tcPr marL="6635" marR="6635" marT="6635" marB="0">
                    <a:solidFill>
                      <a:schemeClr val="accent1">
                        <a:lumMod val="20000"/>
                        <a:lumOff val="80000"/>
                      </a:schemeClr>
                    </a:solidFill>
                  </a:tcPr>
                </a:tc>
                <a:extLst>
                  <a:ext uri="{0D108BD9-81ED-4DB2-BD59-A6C34878D82A}">
                    <a16:rowId xmlns:a16="http://schemas.microsoft.com/office/drawing/2014/main" val="2509770638"/>
                  </a:ext>
                </a:extLst>
              </a:tr>
              <a:tr h="2459979">
                <a:tc>
                  <a:txBody>
                    <a:bodyPr/>
                    <a:lstStyle/>
                    <a:p>
                      <a:pPr algn="l" fontAlgn="t"/>
                      <a:r>
                        <a:rPr lang="en-US" sz="1800" b="0" i="0" u="none" strike="noStrike" dirty="0">
                          <a:solidFill>
                            <a:schemeClr val="tx1"/>
                          </a:solidFill>
                          <a:effectLst/>
                          <a:latin typeface="+mn-lt"/>
                        </a:rPr>
                        <a:t>Other/Unknown Victims</a:t>
                      </a:r>
                    </a:p>
                  </a:txBody>
                  <a:tcPr marL="114580" marR="7957" marT="7957" marB="0">
                    <a:solidFill>
                      <a:schemeClr val="bg2">
                        <a:lumMod val="85000"/>
                      </a:schemeClr>
                    </a:solidFill>
                  </a:tcPr>
                </a:tc>
                <a:tc>
                  <a:txBody>
                    <a:bodyPr/>
                    <a:lstStyle/>
                    <a:p>
                      <a:pPr algn="l" fontAlgn="t"/>
                      <a:r>
                        <a:rPr lang="en-US" sz="1800" b="0" i="0" u="none" strike="noStrike" dirty="0">
                          <a:solidFill>
                            <a:schemeClr val="tx1"/>
                          </a:solidFill>
                          <a:effectLst/>
                          <a:latin typeface="+mn-lt"/>
                        </a:rPr>
                        <a:t>Total number of victims with unknown age harmed in the Event</a:t>
                      </a:r>
                    </a:p>
                  </a:txBody>
                  <a:tcPr marL="114580" marR="7957" marT="7957" marB="0">
                    <a:solidFill>
                      <a:schemeClr val="bg2">
                        <a:lumMod val="85000"/>
                      </a:schemeClr>
                    </a:solidFill>
                  </a:tcPr>
                </a:tc>
                <a:tc>
                  <a:txBody>
                    <a:bodyPr/>
                    <a:lstStyle/>
                    <a:p>
                      <a:pPr marL="285750" indent="-285750" algn="l" fontAlgn="t">
                        <a:buFont typeface="Arial" panose="020B0604020202020204" pitchFamily="34" charset="0"/>
                        <a:buChar char="•"/>
                      </a:pPr>
                      <a:r>
                        <a:rPr lang="en-US" sz="1800" b="0" i="0" u="none" strike="noStrike" dirty="0">
                          <a:solidFill>
                            <a:schemeClr val="tx1"/>
                          </a:solidFill>
                          <a:effectLst/>
                          <a:latin typeface="+mn-lt"/>
                        </a:rPr>
                        <a:t>Other/Unknown Victim field cannot be null. </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 Must be a valid number (including 0).</a:t>
                      </a:r>
                    </a:p>
                    <a:p>
                      <a:pPr marL="285750" indent="-285750" algn="l" fontAlgn="t">
                        <a:buFont typeface="Arial" panose="020B0604020202020204" pitchFamily="34" charset="0"/>
                        <a:buChar char="•"/>
                      </a:pPr>
                      <a:r>
                        <a:rPr lang="en-US" sz="1800" b="0" i="0" u="none" strike="noStrike" dirty="0">
                          <a:solidFill>
                            <a:schemeClr val="tx1"/>
                          </a:solidFill>
                          <a:effectLst/>
                          <a:latin typeface="+mn-lt"/>
                        </a:rPr>
                        <a:t>If count is required for the behavior code, then the count must be greater than 0.</a:t>
                      </a:r>
                    </a:p>
                  </a:txBody>
                  <a:tcPr marL="114580" marR="7957" marT="7957" marB="0">
                    <a:solidFill>
                      <a:schemeClr val="bg2">
                        <a:lumMod val="85000"/>
                      </a:schemeClr>
                    </a:solidFill>
                  </a:tcPr>
                </a:tc>
                <a:extLst>
                  <a:ext uri="{0D108BD9-81ED-4DB2-BD59-A6C34878D82A}">
                    <a16:rowId xmlns:a16="http://schemas.microsoft.com/office/drawing/2014/main" val="3143480934"/>
                  </a:ext>
                </a:extLst>
              </a:tr>
              <a:tr h="1085014">
                <a:tc>
                  <a:txBody>
                    <a:bodyPr/>
                    <a:lstStyle/>
                    <a:p>
                      <a:pPr algn="l" fontAlgn="t"/>
                      <a:r>
                        <a:rPr lang="en-US" sz="1800" b="0" i="0" u="none" strike="noStrike" dirty="0">
                          <a:solidFill>
                            <a:schemeClr val="tx1"/>
                          </a:solidFill>
                          <a:effectLst/>
                          <a:latin typeface="+mn-lt"/>
                        </a:rPr>
                        <a:t>Indeterminate Victim Flag</a:t>
                      </a:r>
                    </a:p>
                  </a:txBody>
                  <a:tcPr marL="114580" marR="7957" marT="7957" marB="0">
                    <a:solidFill>
                      <a:schemeClr val="bg2">
                        <a:lumMod val="85000"/>
                      </a:schemeClr>
                    </a:solidFill>
                  </a:tcPr>
                </a:tc>
                <a:tc>
                  <a:txBody>
                    <a:bodyPr/>
                    <a:lstStyle/>
                    <a:p>
                      <a:pPr algn="l" fontAlgn="t"/>
                      <a:r>
                        <a:rPr lang="en-US" sz="1800" b="0" i="0" u="none" strike="noStrike" dirty="0">
                          <a:solidFill>
                            <a:schemeClr val="tx1"/>
                          </a:solidFill>
                          <a:effectLst/>
                          <a:latin typeface="+mn-lt"/>
                        </a:rPr>
                        <a:t>A flag to indicate that the number of victims is unspecified or indeterminate</a:t>
                      </a:r>
                    </a:p>
                  </a:txBody>
                  <a:tcPr marL="114580" marR="7957" marT="7957" marB="0">
                    <a:solidFill>
                      <a:schemeClr val="bg2">
                        <a:lumMod val="85000"/>
                      </a:schemeClr>
                    </a:solidFill>
                  </a:tcPr>
                </a:tc>
                <a:tc>
                  <a:txBody>
                    <a:bodyPr/>
                    <a:lstStyle/>
                    <a:p>
                      <a:pPr marL="285750" indent="-285750" algn="l" fontAlgn="t">
                        <a:buFont typeface="Arial" panose="020B0604020202020204" pitchFamily="34" charset="0"/>
                        <a:buChar char="•"/>
                      </a:pPr>
                      <a:r>
                        <a:rPr lang="en-US" sz="1800" b="0" i="0" u="none" strike="noStrike" dirty="0">
                          <a:solidFill>
                            <a:schemeClr val="tx1"/>
                          </a:solidFill>
                          <a:effectLst/>
                          <a:latin typeface="+mn-lt"/>
                        </a:rPr>
                        <a:t>Must be Y or N</a:t>
                      </a:r>
                    </a:p>
                  </a:txBody>
                  <a:tcPr marL="114580" marR="7957" marT="7957" marB="0">
                    <a:solidFill>
                      <a:schemeClr val="bg2">
                        <a:lumMod val="85000"/>
                      </a:schemeClr>
                    </a:solidFill>
                  </a:tcPr>
                </a:tc>
                <a:extLst>
                  <a:ext uri="{0D108BD9-81ED-4DB2-BD59-A6C34878D82A}">
                    <a16:rowId xmlns:a16="http://schemas.microsoft.com/office/drawing/2014/main" val="1620166204"/>
                  </a:ext>
                </a:extLst>
              </a:tr>
            </a:tbl>
          </a:graphicData>
        </a:graphic>
      </p:graphicFrame>
    </p:spTree>
    <p:extLst>
      <p:ext uri="{BB962C8B-B14F-4D97-AF65-F5344CB8AC3E}">
        <p14:creationId xmlns:p14="http://schemas.microsoft.com/office/powerpoint/2010/main" val="96372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4DEB-489A-5439-231D-536EBD0CF232}"/>
              </a:ext>
            </a:extLst>
          </p:cNvPr>
          <p:cNvSpPr>
            <a:spLocks noGrp="1"/>
          </p:cNvSpPr>
          <p:nvPr>
            <p:ph type="title"/>
          </p:nvPr>
        </p:nvSpPr>
        <p:spPr/>
        <p:txBody>
          <a:bodyPr/>
          <a:lstStyle/>
          <a:p>
            <a:r>
              <a:rPr lang="en-US" dirty="0"/>
              <a:t>Data Collection Overview</a:t>
            </a:r>
          </a:p>
        </p:txBody>
      </p:sp>
      <p:sp>
        <p:nvSpPr>
          <p:cNvPr id="4" name="Slide Number Placeholder 3">
            <a:extLst>
              <a:ext uri="{FF2B5EF4-FFF2-40B4-BE49-F238E27FC236}">
                <a16:creationId xmlns:a16="http://schemas.microsoft.com/office/drawing/2014/main" id="{B4E8A029-6278-AF10-B222-63B2109BF198}"/>
              </a:ext>
            </a:extLst>
          </p:cNvPr>
          <p:cNvSpPr>
            <a:spLocks noGrp="1"/>
          </p:cNvSpPr>
          <p:nvPr>
            <p:ph type="sldNum" sz="quarter" idx="12"/>
          </p:nvPr>
        </p:nvSpPr>
        <p:spPr/>
        <p:txBody>
          <a:bodyPr/>
          <a:lstStyle/>
          <a:p>
            <a:fld id="{B2102BAA-C61A-4A39-BDF1-4340D572B82C}" type="slidenum">
              <a:rPr lang="en-US" smtClean="0"/>
              <a:t>3</a:t>
            </a:fld>
            <a:endParaRPr lang="en-US" dirty="0"/>
          </a:p>
        </p:txBody>
      </p:sp>
    </p:spTree>
    <p:extLst>
      <p:ext uri="{BB962C8B-B14F-4D97-AF65-F5344CB8AC3E}">
        <p14:creationId xmlns:p14="http://schemas.microsoft.com/office/powerpoint/2010/main" val="1036917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1850" y="1709738"/>
            <a:ext cx="8168931" cy="2852737"/>
          </a:xfrm>
        </p:spPr>
        <p:txBody>
          <a:bodyPr>
            <a:normAutofit/>
          </a:bodyPr>
          <a:lstStyle/>
          <a:p>
            <a:r>
              <a:rPr lang="en-US" dirty="0"/>
              <a:t>New Data Elements and Edits</a:t>
            </a:r>
          </a:p>
        </p:txBody>
      </p:sp>
      <p:sp>
        <p:nvSpPr>
          <p:cNvPr id="3" name="Text Placeholder 2">
            <a:extLst>
              <a:ext uri="{FF2B5EF4-FFF2-40B4-BE49-F238E27FC236}">
                <a16:creationId xmlns:a16="http://schemas.microsoft.com/office/drawing/2014/main" id="{923C92EA-016D-AF76-BA92-26C706A86EFC}"/>
              </a:ext>
            </a:extLst>
          </p:cNvPr>
          <p:cNvSpPr>
            <a:spLocks noGrp="1"/>
          </p:cNvSpPr>
          <p:nvPr>
            <p:ph type="body" idx="1"/>
          </p:nvPr>
        </p:nvSpPr>
        <p:spPr/>
        <p:txBody>
          <a:bodyPr/>
          <a:lstStyle/>
          <a:p>
            <a:pPr marL="342900" indent="-342900">
              <a:buClr>
                <a:schemeClr val="accent1">
                  <a:lumMod val="20000"/>
                  <a:lumOff val="80000"/>
                </a:schemeClr>
              </a:buClr>
              <a:buFont typeface="Wingdings" panose="05000000000000000000" pitchFamily="2" charset="2"/>
              <a:buChar char="q"/>
            </a:pPr>
            <a:r>
              <a:rPr lang="en-US" dirty="0"/>
              <a:t>Responsible Division</a:t>
            </a:r>
          </a:p>
          <a:p>
            <a:pPr marL="342900" indent="-342900">
              <a:buClr>
                <a:schemeClr val="accent1">
                  <a:lumMod val="20000"/>
                  <a:lumOff val="80000"/>
                </a:schemeClr>
              </a:buClr>
              <a:buFont typeface="Wingdings" panose="05000000000000000000" pitchFamily="2" charset="2"/>
              <a:buChar char="q"/>
            </a:pPr>
            <a:r>
              <a:rPr lang="en-US" dirty="0"/>
              <a:t>Responsible School</a:t>
            </a:r>
          </a:p>
          <a:p>
            <a:pPr marL="342900" indent="-342900">
              <a:buClr>
                <a:schemeClr val="accent1">
                  <a:lumMod val="20000"/>
                  <a:lumOff val="80000"/>
                </a:schemeClr>
              </a:buClr>
              <a:buFont typeface="Wingdings" panose="05000000000000000000" pitchFamily="2" charset="2"/>
              <a:buChar char="q"/>
            </a:pPr>
            <a:r>
              <a:rPr lang="en-US" dirty="0"/>
              <a:t>Expulsion Flag</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30</a:t>
            </a:fld>
            <a:endParaRPr lang="en-US" dirty="0"/>
          </a:p>
        </p:txBody>
      </p:sp>
    </p:spTree>
    <p:extLst>
      <p:ext uri="{BB962C8B-B14F-4D97-AF65-F5344CB8AC3E}">
        <p14:creationId xmlns:p14="http://schemas.microsoft.com/office/powerpoint/2010/main" val="2612582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0" name="Rectangle 3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New Data Elements</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70CCAE9C-54B3-FBA7-9B5A-3AC0462C268B}"/>
              </a:ext>
            </a:extLst>
          </p:cNvPr>
          <p:cNvGraphicFramePr>
            <a:graphicFrameLocks noGrp="1"/>
          </p:cNvGraphicFramePr>
          <p:nvPr>
            <p:extLst>
              <p:ext uri="{D42A27DB-BD31-4B8C-83A1-F6EECF244321}">
                <p14:modId xmlns:p14="http://schemas.microsoft.com/office/powerpoint/2010/main" val="2547393970"/>
              </p:ext>
            </p:extLst>
          </p:nvPr>
        </p:nvGraphicFramePr>
        <p:xfrm>
          <a:off x="432225" y="2011278"/>
          <a:ext cx="11327551" cy="4362191"/>
        </p:xfrm>
        <a:graphic>
          <a:graphicData uri="http://schemas.openxmlformats.org/drawingml/2006/table">
            <a:tbl>
              <a:tblPr firstRow="1" bandRow="1">
                <a:tableStyleId>{5C22544A-7EE6-4342-B048-85BDC9FD1C3A}</a:tableStyleId>
              </a:tblPr>
              <a:tblGrid>
                <a:gridCol w="1995776">
                  <a:extLst>
                    <a:ext uri="{9D8B030D-6E8A-4147-A177-3AD203B41FA5}">
                      <a16:colId xmlns:a16="http://schemas.microsoft.com/office/drawing/2014/main" val="4148331789"/>
                    </a:ext>
                  </a:extLst>
                </a:gridCol>
                <a:gridCol w="6112829">
                  <a:extLst>
                    <a:ext uri="{9D8B030D-6E8A-4147-A177-3AD203B41FA5}">
                      <a16:colId xmlns:a16="http://schemas.microsoft.com/office/drawing/2014/main" val="75692721"/>
                    </a:ext>
                  </a:extLst>
                </a:gridCol>
                <a:gridCol w="3218946">
                  <a:extLst>
                    <a:ext uri="{9D8B030D-6E8A-4147-A177-3AD203B41FA5}">
                      <a16:colId xmlns:a16="http://schemas.microsoft.com/office/drawing/2014/main" val="1789838526"/>
                    </a:ext>
                  </a:extLst>
                </a:gridCol>
              </a:tblGrid>
              <a:tr h="646619">
                <a:tc>
                  <a:txBody>
                    <a:bodyPr/>
                    <a:lstStyle/>
                    <a:p>
                      <a:pPr algn="ctr" fontAlgn="t"/>
                      <a:r>
                        <a:rPr lang="en-US" sz="2000" b="1" u="none" strike="noStrike" dirty="0">
                          <a:solidFill>
                            <a:schemeClr val="tx1"/>
                          </a:solidFill>
                          <a:effectLst/>
                        </a:rPr>
                        <a:t>Data Element Name</a:t>
                      </a:r>
                      <a:endParaRPr lang="en-US" sz="2000" b="1" i="0" u="none" strike="noStrike" dirty="0">
                        <a:solidFill>
                          <a:schemeClr val="tx1"/>
                        </a:solidFill>
                        <a:effectLst/>
                        <a:latin typeface="Arial" panose="020B0604020202020204" pitchFamily="34" charset="0"/>
                      </a:endParaRPr>
                    </a:p>
                  </a:txBody>
                  <a:tcPr marL="5256" marR="5256" marT="5256" marB="0">
                    <a:solidFill>
                      <a:schemeClr val="accent1">
                        <a:lumMod val="20000"/>
                        <a:lumOff val="80000"/>
                      </a:schemeClr>
                    </a:solidFill>
                  </a:tcPr>
                </a:tc>
                <a:tc>
                  <a:txBody>
                    <a:bodyPr/>
                    <a:lstStyle/>
                    <a:p>
                      <a:pPr algn="ctr" fontAlgn="t"/>
                      <a:r>
                        <a:rPr lang="en-US" sz="2000" b="1" u="none" strike="noStrike" dirty="0">
                          <a:solidFill>
                            <a:schemeClr val="tx1"/>
                          </a:solidFill>
                          <a:effectLst/>
                        </a:rPr>
                        <a:t>Description</a:t>
                      </a:r>
                      <a:endParaRPr lang="en-US" sz="2000" b="1" i="0" u="none" strike="noStrike" dirty="0">
                        <a:solidFill>
                          <a:schemeClr val="tx1"/>
                        </a:solidFill>
                        <a:effectLst/>
                        <a:latin typeface="Arial" panose="020B0604020202020204" pitchFamily="34" charset="0"/>
                      </a:endParaRPr>
                    </a:p>
                  </a:txBody>
                  <a:tcPr marL="5256" marR="5256" marT="5256" marB="0">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u="none" strike="noStrike" dirty="0">
                          <a:solidFill>
                            <a:schemeClr val="tx1"/>
                          </a:solidFill>
                          <a:effectLst/>
                        </a:rPr>
                        <a:t>Edits</a:t>
                      </a:r>
                      <a:endParaRPr lang="en-US" sz="2000" b="1" i="0" u="none" strike="noStrike" dirty="0">
                        <a:solidFill>
                          <a:schemeClr val="tx1"/>
                        </a:solidFill>
                        <a:effectLst/>
                        <a:latin typeface="Arial" panose="020B0604020202020204" pitchFamily="34" charset="0"/>
                      </a:endParaRPr>
                    </a:p>
                    <a:p>
                      <a:pPr algn="ctr" fontAlgn="t"/>
                      <a:endParaRPr lang="en-US" sz="2000" b="1" i="0" u="none" strike="noStrike" dirty="0">
                        <a:solidFill>
                          <a:schemeClr val="tx1"/>
                        </a:solidFill>
                        <a:effectLst/>
                        <a:latin typeface="Arial" panose="020B0604020202020204" pitchFamily="34" charset="0"/>
                      </a:endParaRPr>
                    </a:p>
                  </a:txBody>
                  <a:tcPr marL="5256" marR="5256" marT="5256" marB="0">
                    <a:solidFill>
                      <a:schemeClr val="accent1">
                        <a:lumMod val="20000"/>
                        <a:lumOff val="80000"/>
                      </a:schemeClr>
                    </a:solidFill>
                  </a:tcPr>
                </a:tc>
                <a:extLst>
                  <a:ext uri="{0D108BD9-81ED-4DB2-BD59-A6C34878D82A}">
                    <a16:rowId xmlns:a16="http://schemas.microsoft.com/office/drawing/2014/main" val="3555779495"/>
                  </a:ext>
                </a:extLst>
              </a:tr>
              <a:tr h="1978798">
                <a:tc>
                  <a:txBody>
                    <a:bodyPr/>
                    <a:lstStyle/>
                    <a:p>
                      <a:pPr algn="l" fontAlgn="t"/>
                      <a:r>
                        <a:rPr lang="en-US" sz="1800" u="none" strike="noStrike" dirty="0">
                          <a:effectLst/>
                        </a:rPr>
                        <a:t>Responsible Division</a:t>
                      </a:r>
                      <a:endParaRPr lang="en-US" sz="1800" b="0" i="0" u="none" strike="noStrike" dirty="0">
                        <a:solidFill>
                          <a:srgbClr val="000000"/>
                        </a:solidFill>
                        <a:effectLst/>
                        <a:latin typeface="Arial" panose="020B0604020202020204" pitchFamily="34" charset="0"/>
                      </a:endParaRPr>
                    </a:p>
                  </a:txBody>
                  <a:tcPr marL="90759" marR="5256" marT="5256" marB="0"/>
                </a:tc>
                <a:tc>
                  <a:txBody>
                    <a:bodyPr/>
                    <a:lstStyle/>
                    <a:p>
                      <a:pPr algn="l" fontAlgn="t"/>
                      <a:r>
                        <a:rPr lang="en-US" sz="1800" u="none" strike="noStrike" dirty="0">
                          <a:effectLst/>
                        </a:rPr>
                        <a:t>The Responsible Division Number is a three-digit, state-assigned number that identifies where the student resides OR where the student attends a school through open enrollment, OR where the student attends due to tuition being waived. </a:t>
                      </a:r>
                      <a:br>
                        <a:rPr lang="en-US" sz="1800" u="none" strike="noStrike" dirty="0">
                          <a:effectLst/>
                        </a:rPr>
                      </a:br>
                      <a:endParaRPr lang="en-US" sz="1800" b="0" i="0" u="none" strike="noStrike" dirty="0">
                        <a:solidFill>
                          <a:srgbClr val="000000"/>
                        </a:solidFill>
                        <a:effectLst/>
                        <a:latin typeface="Arial" panose="020B0604020202020204" pitchFamily="34" charset="0"/>
                      </a:endParaRPr>
                    </a:p>
                  </a:txBody>
                  <a:tcPr marL="90759" marR="5256" marT="5256" marB="0"/>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valid educational agency less than or equal to 218 or 888</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three or four digits</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State Testing Id is 9999999999, then must be blank</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Cannot be blank</a:t>
                      </a:r>
                    </a:p>
                  </a:txBody>
                  <a:tcPr marL="90759" marR="6303" marT="6303" marB="0"/>
                </a:tc>
                <a:extLst>
                  <a:ext uri="{0D108BD9-81ED-4DB2-BD59-A6C34878D82A}">
                    <a16:rowId xmlns:a16="http://schemas.microsoft.com/office/drawing/2014/main" val="2769366491"/>
                  </a:ext>
                </a:extLst>
              </a:tr>
              <a:tr h="1736774">
                <a:tc>
                  <a:txBody>
                    <a:bodyPr/>
                    <a:lstStyle/>
                    <a:p>
                      <a:pPr algn="l" fontAlgn="t"/>
                      <a:r>
                        <a:rPr lang="en-US" sz="1800" u="none" strike="noStrike" dirty="0">
                          <a:effectLst/>
                        </a:rPr>
                        <a:t>Responsible School</a:t>
                      </a:r>
                      <a:endParaRPr lang="en-US" sz="1800" b="0" i="0" u="none" strike="noStrike" dirty="0">
                        <a:solidFill>
                          <a:srgbClr val="000000"/>
                        </a:solidFill>
                        <a:effectLst/>
                        <a:latin typeface="Arial" panose="020B0604020202020204" pitchFamily="34" charset="0"/>
                      </a:endParaRPr>
                    </a:p>
                  </a:txBody>
                  <a:tcPr marL="90759" marR="5256" marT="5256" marB="0"/>
                </a:tc>
                <a:tc>
                  <a:txBody>
                    <a:bodyPr/>
                    <a:lstStyle/>
                    <a:p>
                      <a:pPr algn="l" fontAlgn="t"/>
                      <a:r>
                        <a:rPr lang="en-US" sz="1800" u="none" strike="noStrike" dirty="0">
                          <a:effectLst/>
                        </a:rPr>
                        <a:t>The Responsible School number is a four-digit, state-assigned number that identifies where the student resides OR where the student attends a school through open enrollment, OR where the student attends due to tuition being waived.</a:t>
                      </a:r>
                      <a:br>
                        <a:rPr lang="en-US" sz="1800" u="none" strike="noStrike" dirty="0">
                          <a:effectLst/>
                        </a:rPr>
                      </a:br>
                      <a:endParaRPr lang="en-US" sz="1800" b="0" i="0" u="none" strike="noStrike" dirty="0">
                        <a:solidFill>
                          <a:srgbClr val="000000"/>
                        </a:solidFill>
                        <a:effectLst/>
                        <a:latin typeface="Arial" panose="020B0604020202020204" pitchFamily="34" charset="0"/>
                      </a:endParaRPr>
                    </a:p>
                  </a:txBody>
                  <a:tcPr marL="90759" marR="5256" marT="5256" marB="0"/>
                </a:tc>
                <a:tc>
                  <a:txBody>
                    <a:bodyPr/>
                    <a:lstStyle/>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a valid institution within the Responsible Division</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Must be four digits</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If State Testing Id is 9999999999, then must be blank</a:t>
                      </a:r>
                    </a:p>
                    <a:p>
                      <a:pPr marL="285750" indent="-285750" algn="l" fontAlgn="t">
                        <a:buFont typeface="Arial" panose="020B0604020202020204" pitchFamily="34" charset="0"/>
                        <a:buChar char="•"/>
                      </a:pPr>
                      <a:r>
                        <a:rPr lang="en-US" sz="1600" b="0" i="0" u="none" strike="noStrike" dirty="0">
                          <a:solidFill>
                            <a:schemeClr val="tx1"/>
                          </a:solidFill>
                          <a:effectLst/>
                          <a:latin typeface="+mn-lt"/>
                        </a:rPr>
                        <a:t>Cannot be blank</a:t>
                      </a:r>
                    </a:p>
                  </a:txBody>
                  <a:tcPr marL="90759" marR="6303" marT="6303" marB="0"/>
                </a:tc>
                <a:extLst>
                  <a:ext uri="{0D108BD9-81ED-4DB2-BD59-A6C34878D82A}">
                    <a16:rowId xmlns:a16="http://schemas.microsoft.com/office/drawing/2014/main" val="1520795171"/>
                  </a:ext>
                </a:extLst>
              </a:tr>
            </a:tbl>
          </a:graphicData>
        </a:graphic>
      </p:graphicFrame>
    </p:spTree>
    <p:extLst>
      <p:ext uri="{BB962C8B-B14F-4D97-AF65-F5344CB8AC3E}">
        <p14:creationId xmlns:p14="http://schemas.microsoft.com/office/powerpoint/2010/main" val="3476887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3"/>
        <p:cNvGrpSpPr/>
        <p:nvPr/>
      </p:nvGrpSpPr>
      <p:grpSpPr>
        <a:xfrm>
          <a:off x="0" y="0"/>
          <a:ext cx="0" cy="0"/>
          <a:chOff x="0" y="0"/>
          <a:chExt cx="0" cy="0"/>
        </a:xfrm>
      </p:grpSpPr>
      <p:sp useBgFill="1">
        <p:nvSpPr>
          <p:cNvPr id="340" name="Rectangle 3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Google Shape;334;p41"/>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lvl="0"/>
            <a:r>
              <a:rPr lang="en-US" sz="4000" kern="1200" dirty="0">
                <a:solidFill>
                  <a:srgbClr val="FFFFFF"/>
                </a:solidFill>
                <a:latin typeface="+mj-lt"/>
                <a:ea typeface="+mj-ea"/>
                <a:cs typeface="+mj-cs"/>
              </a:rPr>
              <a:t>New Data Elements (Cont.)</a:t>
            </a:r>
          </a:p>
        </p:txBody>
      </p:sp>
      <p:sp>
        <p:nvSpPr>
          <p:cNvPr id="335" name="Google Shape;335;p41"/>
          <p:cNvSpPr txBox="1"/>
          <p:nvPr/>
        </p:nvSpPr>
        <p:spPr>
          <a:xfrm>
            <a:off x="483326" y="1379233"/>
            <a:ext cx="10489473" cy="861734"/>
          </a:xfrm>
          <a:prstGeom prst="rect">
            <a:avLst/>
          </a:prstGeom>
          <a:noFill/>
          <a:ln>
            <a:noFill/>
          </a:ln>
        </p:spPr>
        <p:txBody>
          <a:bodyPr spcFirstLastPara="1" wrap="square" lIns="91425" tIns="45700" rIns="91425" bIns="45700" anchor="t" anchorCtr="0">
            <a:spAutoFit/>
          </a:bodyPr>
          <a:lstStyle/>
          <a:p>
            <a:pPr lvl="2">
              <a:spcAft>
                <a:spcPts val="600"/>
              </a:spcAft>
            </a:pPr>
            <a:endParaRPr lang="en-US" sz="2000" dirty="0">
              <a:solidFill>
                <a:srgbClr val="002060"/>
              </a:solidFill>
              <a:latin typeface="Arial"/>
              <a:ea typeface="Arial"/>
              <a:cs typeface="Arial"/>
              <a:sym typeface="Arial"/>
            </a:endParaRPr>
          </a:p>
          <a:p>
            <a:pPr marL="0" marR="0" lvl="0" indent="0" algn="l" rtl="0">
              <a:lnSpc>
                <a:spcPct val="100000"/>
              </a:lnSpc>
              <a:spcBef>
                <a:spcPts val="0"/>
              </a:spcBef>
              <a:spcAft>
                <a:spcPts val="600"/>
              </a:spcAft>
              <a:buNone/>
            </a:pPr>
            <a:endParaRPr lang="en-US" sz="2000" b="0" i="0" u="none" strike="noStrike" cap="none" dirty="0">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70CCAE9C-54B3-FBA7-9B5A-3AC0462C268B}"/>
              </a:ext>
            </a:extLst>
          </p:cNvPr>
          <p:cNvGraphicFramePr>
            <a:graphicFrameLocks noGrp="1"/>
          </p:cNvGraphicFramePr>
          <p:nvPr>
            <p:extLst>
              <p:ext uri="{D42A27DB-BD31-4B8C-83A1-F6EECF244321}">
                <p14:modId xmlns:p14="http://schemas.microsoft.com/office/powerpoint/2010/main" val="4002734113"/>
              </p:ext>
            </p:extLst>
          </p:nvPr>
        </p:nvGraphicFramePr>
        <p:xfrm>
          <a:off x="432225" y="2328808"/>
          <a:ext cx="11327550" cy="3727130"/>
        </p:xfrm>
        <a:graphic>
          <a:graphicData uri="http://schemas.openxmlformats.org/drawingml/2006/table">
            <a:tbl>
              <a:tblPr firstRow="1" bandRow="1">
                <a:tableStyleId>{5C22544A-7EE6-4342-B048-85BDC9FD1C3A}</a:tableStyleId>
              </a:tblPr>
              <a:tblGrid>
                <a:gridCol w="1904993">
                  <a:extLst>
                    <a:ext uri="{9D8B030D-6E8A-4147-A177-3AD203B41FA5}">
                      <a16:colId xmlns:a16="http://schemas.microsoft.com/office/drawing/2014/main" val="4148331789"/>
                    </a:ext>
                  </a:extLst>
                </a:gridCol>
                <a:gridCol w="5381471">
                  <a:extLst>
                    <a:ext uri="{9D8B030D-6E8A-4147-A177-3AD203B41FA5}">
                      <a16:colId xmlns:a16="http://schemas.microsoft.com/office/drawing/2014/main" val="75692721"/>
                    </a:ext>
                  </a:extLst>
                </a:gridCol>
                <a:gridCol w="4041086">
                  <a:extLst>
                    <a:ext uri="{9D8B030D-6E8A-4147-A177-3AD203B41FA5}">
                      <a16:colId xmlns:a16="http://schemas.microsoft.com/office/drawing/2014/main" val="1789838526"/>
                    </a:ext>
                  </a:extLst>
                </a:gridCol>
              </a:tblGrid>
              <a:tr h="654327">
                <a:tc>
                  <a:txBody>
                    <a:bodyPr/>
                    <a:lstStyle/>
                    <a:p>
                      <a:pPr algn="ctr" fontAlgn="t"/>
                      <a:r>
                        <a:rPr lang="en-US" sz="2000" b="1" u="none" strike="noStrike" dirty="0">
                          <a:solidFill>
                            <a:schemeClr val="tx1"/>
                          </a:solidFill>
                          <a:effectLst/>
                        </a:rPr>
                        <a:t>Data Element Name</a:t>
                      </a:r>
                      <a:endParaRPr lang="en-US" sz="2000" b="1" i="0" u="none" strike="noStrike" dirty="0">
                        <a:solidFill>
                          <a:schemeClr val="tx1"/>
                        </a:solidFill>
                        <a:effectLst/>
                        <a:latin typeface="Arial" panose="020B0604020202020204" pitchFamily="34" charset="0"/>
                      </a:endParaRPr>
                    </a:p>
                  </a:txBody>
                  <a:tcPr marL="5318" marR="5318" marT="5318" marB="0">
                    <a:solidFill>
                      <a:schemeClr val="accent1">
                        <a:lumMod val="20000"/>
                        <a:lumOff val="80000"/>
                      </a:schemeClr>
                    </a:solidFill>
                  </a:tcPr>
                </a:tc>
                <a:tc>
                  <a:txBody>
                    <a:bodyPr/>
                    <a:lstStyle/>
                    <a:p>
                      <a:pPr algn="ctr" fontAlgn="t"/>
                      <a:r>
                        <a:rPr lang="en-US" sz="2000" b="1" u="none" strike="noStrike" dirty="0">
                          <a:solidFill>
                            <a:schemeClr val="tx1"/>
                          </a:solidFill>
                          <a:effectLst/>
                        </a:rPr>
                        <a:t>Description</a:t>
                      </a:r>
                      <a:endParaRPr lang="en-US" sz="2000" b="1" i="0" u="none" strike="noStrike" dirty="0">
                        <a:solidFill>
                          <a:schemeClr val="tx1"/>
                        </a:solidFill>
                        <a:effectLst/>
                        <a:latin typeface="Arial" panose="020B0604020202020204" pitchFamily="34" charset="0"/>
                      </a:endParaRPr>
                    </a:p>
                  </a:txBody>
                  <a:tcPr marL="5318" marR="5318" marT="5318" marB="0">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u="none" strike="noStrike" dirty="0">
                          <a:solidFill>
                            <a:schemeClr val="tx1"/>
                          </a:solidFill>
                          <a:effectLst/>
                        </a:rPr>
                        <a:t>Edits</a:t>
                      </a:r>
                      <a:endParaRPr lang="en-US" sz="2000" b="1" i="0" u="none" strike="noStrike" dirty="0">
                        <a:solidFill>
                          <a:schemeClr val="tx1"/>
                        </a:solidFill>
                        <a:effectLst/>
                        <a:latin typeface="Arial" panose="020B0604020202020204" pitchFamily="34" charset="0"/>
                      </a:endParaRPr>
                    </a:p>
                    <a:p>
                      <a:pPr algn="ctr" fontAlgn="t"/>
                      <a:endParaRPr lang="en-US" sz="2000" b="1" i="0" u="none" strike="noStrike" dirty="0">
                        <a:solidFill>
                          <a:schemeClr val="tx1"/>
                        </a:solidFill>
                        <a:effectLst/>
                        <a:latin typeface="Arial" panose="020B0604020202020204" pitchFamily="34" charset="0"/>
                      </a:endParaRPr>
                    </a:p>
                  </a:txBody>
                  <a:tcPr marL="5318" marR="5318" marT="5318" marB="0">
                    <a:solidFill>
                      <a:schemeClr val="accent1">
                        <a:lumMod val="20000"/>
                        <a:lumOff val="80000"/>
                      </a:schemeClr>
                    </a:solidFill>
                  </a:tcPr>
                </a:tc>
                <a:extLst>
                  <a:ext uri="{0D108BD9-81ED-4DB2-BD59-A6C34878D82A}">
                    <a16:rowId xmlns:a16="http://schemas.microsoft.com/office/drawing/2014/main" val="3555779495"/>
                  </a:ext>
                </a:extLst>
              </a:tr>
              <a:tr h="3072803">
                <a:tc>
                  <a:txBody>
                    <a:bodyPr/>
                    <a:lstStyle/>
                    <a:p>
                      <a:pPr algn="l" fontAlgn="t"/>
                      <a:r>
                        <a:rPr lang="en-US" sz="1800" u="none" strike="noStrike" dirty="0">
                          <a:effectLst/>
                        </a:rPr>
                        <a:t>Expulsion Flag</a:t>
                      </a:r>
                      <a:endParaRPr lang="en-US" sz="1800" b="0" i="0" u="none" strike="noStrike" dirty="0">
                        <a:solidFill>
                          <a:srgbClr val="000000"/>
                        </a:solidFill>
                        <a:effectLst/>
                        <a:latin typeface="Arial" panose="020B0604020202020204" pitchFamily="34" charset="0"/>
                      </a:endParaRPr>
                    </a:p>
                  </a:txBody>
                  <a:tcPr marL="91841" marR="5318" marT="5318" marB="0"/>
                </a:tc>
                <a:tc>
                  <a:txBody>
                    <a:bodyPr/>
                    <a:lstStyle/>
                    <a:p>
                      <a:pPr algn="l" fontAlgn="t"/>
                      <a:r>
                        <a:rPr lang="en-US" sz="1800" u="none" strike="noStrike" dirty="0">
                          <a:effectLst/>
                        </a:rPr>
                        <a:t>A flag to indicate that the student has been expelled or suspended 365 days or more.</a:t>
                      </a:r>
                      <a:endParaRPr lang="en-US" sz="1800" b="0" i="0" u="none" strike="noStrike" dirty="0">
                        <a:solidFill>
                          <a:srgbClr val="000000"/>
                        </a:solidFill>
                        <a:effectLst/>
                        <a:latin typeface="Arial" panose="020B0604020202020204" pitchFamily="34" charset="0"/>
                      </a:endParaRPr>
                    </a:p>
                  </a:txBody>
                  <a:tcPr marL="91841" marR="5318" marT="5318" marB="0"/>
                </a:tc>
                <a:tc>
                  <a:txBody>
                    <a:bodyPr/>
                    <a:lstStyle/>
                    <a:p>
                      <a:pPr marL="285750" indent="-285750" algn="l" fontAlgn="t">
                        <a:buFont typeface="Arial" panose="020B0604020202020204" pitchFamily="34" charset="0"/>
                        <a:buChar char="•"/>
                      </a:pPr>
                      <a:r>
                        <a:rPr lang="en-US" sz="1800" u="none" strike="noStrike" dirty="0">
                          <a:effectLst/>
                        </a:rPr>
                        <a:t>Must be Y or N</a:t>
                      </a:r>
                    </a:p>
                    <a:p>
                      <a:pPr marL="285750" indent="-285750" algn="l" fontAlgn="t">
                        <a:buFont typeface="Arial" panose="020B0604020202020204" pitchFamily="34" charset="0"/>
                        <a:buChar char="•"/>
                      </a:pPr>
                      <a:r>
                        <a:rPr lang="en-US" sz="1800" u="none" strike="noStrike" dirty="0">
                          <a:effectLst/>
                        </a:rPr>
                        <a:t>Should be 'Y' if OSS by School Board is equal or greater than 365 days.</a:t>
                      </a:r>
                    </a:p>
                    <a:p>
                      <a:pPr marL="285750" indent="-285750" algn="l" fontAlgn="t">
                        <a:buFont typeface="Arial" panose="020B0604020202020204" pitchFamily="34" charset="0"/>
                        <a:buChar char="•"/>
                      </a:pPr>
                      <a:r>
                        <a:rPr lang="en-US" sz="1800" u="none" strike="noStrike" dirty="0">
                          <a:effectLst/>
                        </a:rPr>
                        <a:t>Should be 'Y' if the sum of OSS and ALT Days is equal to or greater than 365 days.</a:t>
                      </a:r>
                    </a:p>
                    <a:p>
                      <a:pPr marL="285750" indent="-285750" algn="l" fontAlgn="t">
                        <a:buFont typeface="Arial" panose="020B0604020202020204" pitchFamily="34" charset="0"/>
                        <a:buChar char="•"/>
                      </a:pPr>
                      <a:r>
                        <a:rPr lang="en-US" sz="1800" u="none" strike="noStrike" dirty="0">
                          <a:effectLst/>
                        </a:rPr>
                        <a:t>Should be 'N' if the sum of OSS and ALT Days is less than 365 days.</a:t>
                      </a:r>
                    </a:p>
                    <a:p>
                      <a:pPr algn="l" fontAlgn="t"/>
                      <a:endParaRPr lang="en-US" sz="1800" b="0" i="0" u="none" strike="noStrike" dirty="0">
                        <a:solidFill>
                          <a:srgbClr val="000000"/>
                        </a:solidFill>
                        <a:effectLst/>
                        <a:latin typeface="Arial" panose="020B0604020202020204" pitchFamily="34" charset="0"/>
                      </a:endParaRPr>
                    </a:p>
                  </a:txBody>
                  <a:tcPr marL="91841" marR="5318" marT="5318" marB="0"/>
                </a:tc>
                <a:extLst>
                  <a:ext uri="{0D108BD9-81ED-4DB2-BD59-A6C34878D82A}">
                    <a16:rowId xmlns:a16="http://schemas.microsoft.com/office/drawing/2014/main" val="3533404707"/>
                  </a:ext>
                </a:extLst>
              </a:tr>
            </a:tbl>
          </a:graphicData>
        </a:graphic>
      </p:graphicFrame>
    </p:spTree>
    <p:extLst>
      <p:ext uri="{BB962C8B-B14F-4D97-AF65-F5344CB8AC3E}">
        <p14:creationId xmlns:p14="http://schemas.microsoft.com/office/powerpoint/2010/main" val="321364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1850" y="1709738"/>
            <a:ext cx="10363019" cy="2852737"/>
          </a:xfrm>
        </p:spPr>
        <p:txBody>
          <a:bodyPr>
            <a:normAutofit/>
          </a:bodyPr>
          <a:lstStyle/>
          <a:p>
            <a:r>
              <a:rPr lang="en-US" dirty="0"/>
              <a:t>Persistently Dangerous  Events </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33</a:t>
            </a:fld>
            <a:endParaRPr lang="en-US" dirty="0"/>
          </a:p>
        </p:txBody>
      </p:sp>
    </p:spTree>
    <p:extLst>
      <p:ext uri="{BB962C8B-B14F-4D97-AF65-F5344CB8AC3E}">
        <p14:creationId xmlns:p14="http://schemas.microsoft.com/office/powerpoint/2010/main" val="2511575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EA323-5B0A-6D14-07AB-0D00D6306BA4}"/>
              </a:ext>
            </a:extLst>
          </p:cNvPr>
          <p:cNvSpPr>
            <a:spLocks noGrp="1"/>
          </p:cNvSpPr>
          <p:nvPr>
            <p:ph sz="half" idx="1"/>
          </p:nvPr>
        </p:nvSpPr>
        <p:spPr>
          <a:xfrm>
            <a:off x="265177" y="1600200"/>
            <a:ext cx="5952744" cy="4756150"/>
          </a:xfrm>
        </p:spPr>
        <p:txBody>
          <a:bodyPr vert="horz" lIns="91440" tIns="45720" rIns="91440" bIns="45720" rtlCol="0" anchor="t">
            <a:normAutofit/>
          </a:bodyPr>
          <a:lstStyle/>
          <a:p>
            <a:pPr marL="0" indent="0">
              <a:buNone/>
            </a:pPr>
            <a:r>
              <a:rPr lang="en-US" b="1" dirty="0">
                <a:solidFill>
                  <a:srgbClr val="000000"/>
                </a:solidFill>
                <a:cs typeface="Calibri"/>
              </a:rPr>
              <a:t>PD Event Form</a:t>
            </a:r>
          </a:p>
          <a:p>
            <a:r>
              <a:rPr lang="en-US" dirty="0">
                <a:solidFill>
                  <a:srgbClr val="000000"/>
                </a:solidFill>
              </a:rPr>
              <a:t>PD </a:t>
            </a:r>
            <a:r>
              <a:rPr lang="en-US" b="1" dirty="0">
                <a:solidFill>
                  <a:srgbClr val="000000"/>
                </a:solidFill>
              </a:rPr>
              <a:t>Category I</a:t>
            </a:r>
            <a:r>
              <a:rPr lang="en-US" dirty="0">
                <a:solidFill>
                  <a:srgbClr val="000000"/>
                </a:solidFill>
              </a:rPr>
              <a:t> Behavior Codes </a:t>
            </a:r>
            <a:r>
              <a:rPr lang="en-US" b="1" dirty="0">
                <a:solidFill>
                  <a:srgbClr val="000000"/>
                </a:solidFill>
              </a:rPr>
              <a:t>must </a:t>
            </a:r>
            <a:r>
              <a:rPr lang="en-US" dirty="0">
                <a:solidFill>
                  <a:srgbClr val="000000"/>
                </a:solidFill>
              </a:rPr>
              <a:t>be entered </a:t>
            </a:r>
            <a:r>
              <a:rPr lang="en-US" b="1" dirty="0">
                <a:solidFill>
                  <a:srgbClr val="000000"/>
                </a:solidFill>
              </a:rPr>
              <a:t>within 10 days</a:t>
            </a:r>
            <a:r>
              <a:rPr lang="en-US" dirty="0">
                <a:solidFill>
                  <a:srgbClr val="000000"/>
                </a:solidFill>
              </a:rPr>
              <a:t> of the event</a:t>
            </a:r>
          </a:p>
          <a:p>
            <a:r>
              <a:rPr lang="en-US" dirty="0">
                <a:solidFill>
                  <a:srgbClr val="000000"/>
                </a:solidFill>
                <a:cs typeface="Calibri"/>
              </a:rPr>
              <a:t>PD Categories II and III are not required to be entered in the PD Events Form</a:t>
            </a:r>
          </a:p>
          <a:p>
            <a:r>
              <a:rPr lang="en-US" dirty="0">
                <a:solidFill>
                  <a:srgbClr val="000000"/>
                </a:solidFill>
              </a:rPr>
              <a:t>Entries in the form </a:t>
            </a:r>
            <a:r>
              <a:rPr lang="en-US" b="1" dirty="0">
                <a:solidFill>
                  <a:srgbClr val="000000"/>
                </a:solidFill>
              </a:rPr>
              <a:t>do not </a:t>
            </a:r>
            <a:r>
              <a:rPr lang="en-US" dirty="0">
                <a:solidFill>
                  <a:srgbClr val="000000"/>
                </a:solidFill>
              </a:rPr>
              <a:t>factor into the Persistently Dangerous Calculation</a:t>
            </a:r>
            <a:endParaRPr lang="en-US" dirty="0">
              <a:solidFill>
                <a:srgbClr val="000000"/>
              </a:solidFill>
              <a:cs typeface="Calibri"/>
            </a:endParaRPr>
          </a:p>
          <a:p>
            <a:r>
              <a:rPr lang="en-US" dirty="0">
                <a:solidFill>
                  <a:srgbClr val="000000"/>
                </a:solidFill>
              </a:rPr>
              <a:t>Entries will not be deleted </a:t>
            </a:r>
            <a:endParaRPr lang="en-US" dirty="0">
              <a:solidFill>
                <a:srgbClr val="000000"/>
              </a:solidFill>
              <a:cs typeface="Calibri"/>
            </a:endParaRPr>
          </a:p>
          <a:p>
            <a:endParaRPr lang="en-US" dirty="0"/>
          </a:p>
        </p:txBody>
      </p:sp>
      <p:sp>
        <p:nvSpPr>
          <p:cNvPr id="4" name="Slide Number Placeholder 3">
            <a:extLst>
              <a:ext uri="{FF2B5EF4-FFF2-40B4-BE49-F238E27FC236}">
                <a16:creationId xmlns:a16="http://schemas.microsoft.com/office/drawing/2014/main" id="{9763E2C5-A452-1FD5-08B8-8998D6BC98AC}"/>
              </a:ext>
            </a:extLst>
          </p:cNvPr>
          <p:cNvSpPr>
            <a:spLocks noGrp="1"/>
          </p:cNvSpPr>
          <p:nvPr>
            <p:ph type="sldNum" sz="quarter" idx="12"/>
          </p:nvPr>
        </p:nvSpPr>
        <p:spPr/>
        <p:txBody>
          <a:bodyPr/>
          <a:lstStyle/>
          <a:p>
            <a:fld id="{B2102BAA-C61A-4A39-BDF1-4340D572B82C}" type="slidenum">
              <a:rPr lang="en-US" smtClean="0"/>
              <a:t>34</a:t>
            </a:fld>
            <a:endParaRPr lang="en-US" dirty="0"/>
          </a:p>
        </p:txBody>
      </p:sp>
      <p:sp>
        <p:nvSpPr>
          <p:cNvPr id="5" name="Text Placeholder 4">
            <a:extLst>
              <a:ext uri="{FF2B5EF4-FFF2-40B4-BE49-F238E27FC236}">
                <a16:creationId xmlns:a16="http://schemas.microsoft.com/office/drawing/2014/main" id="{DB304F50-A94D-E5FD-F6B6-1365683651D9}"/>
              </a:ext>
            </a:extLst>
          </p:cNvPr>
          <p:cNvSpPr>
            <a:spLocks noGrp="1"/>
          </p:cNvSpPr>
          <p:nvPr>
            <p:ph type="body" sz="quarter" idx="13"/>
          </p:nvPr>
        </p:nvSpPr>
        <p:spPr/>
        <p:txBody>
          <a:bodyPr vert="horz" lIns="822960" tIns="640080" rIns="91440" bIns="45720" rtlCol="0" anchor="t">
            <a:normAutofit/>
          </a:bodyPr>
          <a:lstStyle/>
          <a:p>
            <a:r>
              <a:rPr lang="en-US" dirty="0">
                <a:latin typeface="Calibri"/>
                <a:ea typeface="Calibri" panose="020F0502020204030204" pitchFamily="34" charset="0"/>
                <a:cs typeface="Times New Roman"/>
              </a:rPr>
              <a:t>Reporting</a:t>
            </a:r>
            <a:r>
              <a:rPr lang="en-US" dirty="0">
                <a:effectLst/>
                <a:latin typeface="Calibri"/>
                <a:ea typeface="Calibri" panose="020F0502020204030204" pitchFamily="34" charset="0"/>
                <a:cs typeface="Times New Roman"/>
              </a:rPr>
              <a:t> Persistently </a:t>
            </a:r>
            <a:r>
              <a:rPr lang="en-US" dirty="0">
                <a:latin typeface="Calibri"/>
                <a:ea typeface="Calibri" panose="020F0502020204030204" pitchFamily="34" charset="0"/>
                <a:cs typeface="Times New Roman"/>
              </a:rPr>
              <a:t>Dangerous</a:t>
            </a:r>
            <a:r>
              <a:rPr lang="en-US" dirty="0">
                <a:effectLst/>
                <a:latin typeface="Calibri"/>
                <a:ea typeface="Calibri" panose="020F0502020204030204" pitchFamily="34" charset="0"/>
                <a:cs typeface="Times New Roman"/>
              </a:rPr>
              <a:t> Events</a:t>
            </a:r>
            <a:endParaRPr lang="en-US" dirty="0">
              <a:latin typeface="Calibri"/>
              <a:cs typeface="Times New Roman"/>
            </a:endParaRPr>
          </a:p>
        </p:txBody>
      </p:sp>
      <p:pic>
        <p:nvPicPr>
          <p:cNvPr id="17" name="Content Placeholder 16">
            <a:extLst>
              <a:ext uri="{FF2B5EF4-FFF2-40B4-BE49-F238E27FC236}">
                <a16:creationId xmlns:a16="http://schemas.microsoft.com/office/drawing/2014/main" id="{B8011AC0-0BB3-59E4-8A3C-C48AD29BCF4F}"/>
              </a:ext>
            </a:extLst>
          </p:cNvPr>
          <p:cNvPicPr>
            <a:picLocks noGrp="1" noChangeAspect="1"/>
          </p:cNvPicPr>
          <p:nvPr>
            <p:ph sz="half" idx="2"/>
          </p:nvPr>
        </p:nvPicPr>
        <p:blipFill>
          <a:blip r:embed="rId3"/>
          <a:stretch>
            <a:fillRect/>
          </a:stretch>
        </p:blipFill>
        <p:spPr>
          <a:xfrm>
            <a:off x="6726122" y="1920240"/>
            <a:ext cx="4869993" cy="3611880"/>
          </a:xfrm>
        </p:spPr>
      </p:pic>
    </p:spTree>
    <p:extLst>
      <p:ext uri="{BB962C8B-B14F-4D97-AF65-F5344CB8AC3E}">
        <p14:creationId xmlns:p14="http://schemas.microsoft.com/office/powerpoint/2010/main" val="1738538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7">
          <a:extLst>
            <a:ext uri="{FF2B5EF4-FFF2-40B4-BE49-F238E27FC236}">
              <a16:creationId xmlns:a16="http://schemas.microsoft.com/office/drawing/2014/main" id="{EE17B043-C356-13BF-2AA1-7E47465B4D8B}"/>
            </a:ext>
          </a:extLst>
        </p:cNvPr>
        <p:cNvGrpSpPr/>
        <p:nvPr/>
      </p:nvGrpSpPr>
      <p:grpSpPr>
        <a:xfrm>
          <a:off x="0" y="0"/>
          <a:ext cx="0" cy="0"/>
          <a:chOff x="0" y="0"/>
          <a:chExt cx="0" cy="0"/>
        </a:xfrm>
      </p:grpSpPr>
      <p:sp>
        <p:nvSpPr>
          <p:cNvPr id="479" name="Google Shape;479;p62">
            <a:extLst>
              <a:ext uri="{FF2B5EF4-FFF2-40B4-BE49-F238E27FC236}">
                <a16:creationId xmlns:a16="http://schemas.microsoft.com/office/drawing/2014/main" id="{93758BC3-874B-9A68-9725-5CE5D426DE39}"/>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dirty="0"/>
          </a:p>
        </p:txBody>
      </p:sp>
      <p:sp>
        <p:nvSpPr>
          <p:cNvPr id="478" name="Google Shape;478;p62">
            <a:extLst>
              <a:ext uri="{FF2B5EF4-FFF2-40B4-BE49-F238E27FC236}">
                <a16:creationId xmlns:a16="http://schemas.microsoft.com/office/drawing/2014/main" id="{CC7248E8-F001-A18C-89E2-E2DEA59B9884}"/>
              </a:ext>
            </a:extLst>
          </p:cNvPr>
          <p:cNvSpPr txBox="1">
            <a:spLocks noGrp="1"/>
          </p:cNvSpPr>
          <p:nvPr>
            <p:ph type="title" idx="4294967295"/>
          </p:nvPr>
        </p:nvSpPr>
        <p:spPr>
          <a:xfrm>
            <a:off x="0" y="0"/>
            <a:ext cx="12192000" cy="1045029"/>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1800"/>
              <a:buNone/>
            </a:pPr>
            <a:r>
              <a:rPr lang="en-US" sz="4000" dirty="0">
                <a:solidFill>
                  <a:schemeClr val="bg1"/>
                </a:solidFill>
              </a:rPr>
              <a:t>PD Investigation Status Type </a:t>
            </a:r>
          </a:p>
        </p:txBody>
      </p:sp>
      <p:sp>
        <p:nvSpPr>
          <p:cNvPr id="480" name="Google Shape;480;p62">
            <a:extLst>
              <a:ext uri="{FF2B5EF4-FFF2-40B4-BE49-F238E27FC236}">
                <a16:creationId xmlns:a16="http://schemas.microsoft.com/office/drawing/2014/main" id="{6B6A8AAE-7A49-497E-9090-8F31BEC64012}"/>
              </a:ext>
            </a:extLst>
          </p:cNvPr>
          <p:cNvSpPr txBox="1"/>
          <p:nvPr/>
        </p:nvSpPr>
        <p:spPr>
          <a:xfrm>
            <a:off x="856983" y="1623171"/>
            <a:ext cx="10496817" cy="4898063"/>
          </a:xfrm>
          <a:prstGeom prst="rect">
            <a:avLst/>
          </a:prstGeom>
          <a:noFill/>
          <a:ln>
            <a:noFill/>
          </a:ln>
        </p:spPr>
        <p:txBody>
          <a:bodyPr spcFirstLastPara="1" wrap="square" lIns="89625" tIns="44800" rIns="89625" bIns="44800" anchor="t" anchorCtr="0">
            <a:normAutofit/>
          </a:bodyPr>
          <a:lstStyle/>
          <a:p>
            <a:pPr marL="228600" marR="0" lvl="0" indent="-50800" algn="l" rtl="0">
              <a:lnSpc>
                <a:spcPct val="90000"/>
              </a:lnSpc>
              <a:spcBef>
                <a:spcPts val="0"/>
              </a:spcBef>
              <a:spcAft>
                <a:spcPts val="0"/>
              </a:spcAft>
              <a:buClr>
                <a:schemeClr val="accent1"/>
              </a:buClr>
              <a:buSzPts val="2800"/>
              <a:buFont typeface="Arial"/>
              <a:buNone/>
            </a:pPr>
            <a:endParaRPr sz="2400" b="0" i="0" u="none" strike="noStrike" cap="none" dirty="0">
              <a:solidFill>
                <a:srgbClr val="000000"/>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dirty="0">
              <a:solidFill>
                <a:schemeClr val="dk1"/>
              </a:solidFill>
              <a:latin typeface="Arial"/>
              <a:ea typeface="Arial"/>
              <a:cs typeface="Arial"/>
              <a:sym typeface="Arial"/>
            </a:endParaRPr>
          </a:p>
          <a:p>
            <a:pPr marL="806748" marR="0" lvl="2" indent="0" algn="l" rtl="0">
              <a:lnSpc>
                <a:spcPct val="90000"/>
              </a:lnSpc>
              <a:spcBef>
                <a:spcPts val="500"/>
              </a:spcBef>
              <a:spcAft>
                <a:spcPts val="0"/>
              </a:spcAft>
              <a:buClr>
                <a:schemeClr val="accent1"/>
              </a:buClr>
              <a:buSzPts val="2000"/>
              <a:buFont typeface="Arial"/>
              <a:buNone/>
            </a:pPr>
            <a:endParaRPr sz="1961" b="1" i="0" u="none" strike="noStrike" cap="none" dirty="0">
              <a:solidFill>
                <a:schemeClr val="accent1"/>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dirty="0">
              <a:solidFill>
                <a:srgbClr val="C22536"/>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dirty="0">
              <a:solidFill>
                <a:schemeClr val="accent1"/>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dirty="0">
              <a:solidFill>
                <a:srgbClr val="FF0000"/>
              </a:solidFill>
              <a:latin typeface="Arial"/>
              <a:ea typeface="Arial"/>
              <a:cs typeface="Arial"/>
              <a:sym typeface="Arial"/>
            </a:endParaRPr>
          </a:p>
          <a:p>
            <a:pPr marL="448193" marR="0" lvl="1" indent="0" algn="l" rtl="0">
              <a:lnSpc>
                <a:spcPct val="90000"/>
              </a:lnSpc>
              <a:spcBef>
                <a:spcPts val="500"/>
              </a:spcBef>
              <a:spcAft>
                <a:spcPts val="0"/>
              </a:spcAft>
              <a:buClr>
                <a:schemeClr val="dk1"/>
              </a:buClr>
              <a:buSzPts val="2400"/>
              <a:buFont typeface="Arial"/>
              <a:buNone/>
            </a:pPr>
            <a:endParaRPr sz="2353" b="0" i="0" u="none" strike="noStrike" cap="none" dirty="0">
              <a:solidFill>
                <a:schemeClr val="dk1"/>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E98A8FE3-5EC0-0140-7D49-BECF9508654D}"/>
              </a:ext>
            </a:extLst>
          </p:cNvPr>
          <p:cNvGraphicFramePr>
            <a:graphicFrameLocks noGrp="1"/>
          </p:cNvGraphicFramePr>
          <p:nvPr/>
        </p:nvGraphicFramePr>
        <p:xfrm>
          <a:off x="0" y="1045029"/>
          <a:ext cx="12192000" cy="6192196"/>
        </p:xfrm>
        <a:graphic>
          <a:graphicData uri="http://schemas.openxmlformats.org/drawingml/2006/table">
            <a:tbl>
              <a:tblPr firstRow="1" bandRow="1">
                <a:tableStyleId>{5C22544A-7EE6-4342-B048-85BDC9FD1C3A}</a:tableStyleId>
              </a:tblPr>
              <a:tblGrid>
                <a:gridCol w="3230880">
                  <a:extLst>
                    <a:ext uri="{9D8B030D-6E8A-4147-A177-3AD203B41FA5}">
                      <a16:colId xmlns:a16="http://schemas.microsoft.com/office/drawing/2014/main" val="3264853689"/>
                    </a:ext>
                  </a:extLst>
                </a:gridCol>
                <a:gridCol w="8961120">
                  <a:extLst>
                    <a:ext uri="{9D8B030D-6E8A-4147-A177-3AD203B41FA5}">
                      <a16:colId xmlns:a16="http://schemas.microsoft.com/office/drawing/2014/main" val="3295001482"/>
                    </a:ext>
                  </a:extLst>
                </a:gridCol>
              </a:tblGrid>
              <a:tr h="548151">
                <a:tc>
                  <a:txBody>
                    <a:bodyPr/>
                    <a:lstStyle/>
                    <a:p>
                      <a:pPr algn="ctr"/>
                      <a:r>
                        <a:rPr lang="en-US" dirty="0"/>
                        <a:t>Status Type</a:t>
                      </a:r>
                    </a:p>
                  </a:txBody>
                  <a:tcPr/>
                </a:tc>
                <a:tc>
                  <a:txBody>
                    <a:bodyPr/>
                    <a:lstStyle/>
                    <a:p>
                      <a:pPr algn="ctr"/>
                      <a:r>
                        <a:rPr lang="en-US" dirty="0"/>
                        <a:t>Reporting Rules </a:t>
                      </a:r>
                    </a:p>
                  </a:txBody>
                  <a:tcPr/>
                </a:tc>
                <a:extLst>
                  <a:ext uri="{0D108BD9-81ED-4DB2-BD59-A6C34878D82A}">
                    <a16:rowId xmlns:a16="http://schemas.microsoft.com/office/drawing/2014/main" val="4069968676"/>
                  </a:ext>
                </a:extLst>
              </a:tr>
              <a:tr h="815919">
                <a:tc>
                  <a:txBody>
                    <a:bodyPr/>
                    <a:lstStyle/>
                    <a:p>
                      <a:pPr marL="0" marR="0">
                        <a:lnSpc>
                          <a:spcPct val="107000"/>
                        </a:lnSpc>
                        <a:spcBef>
                          <a:spcPts val="0"/>
                        </a:spcBef>
                        <a:spcAft>
                          <a:spcPts val="0"/>
                        </a:spcAft>
                      </a:pPr>
                      <a:r>
                        <a:rPr lang="en-US" sz="1800" b="1" kern="100" dirty="0">
                          <a:effectLst/>
                        </a:rPr>
                        <a:t>No Investigation </a:t>
                      </a:r>
                    </a:p>
                    <a:p>
                      <a:pPr marL="0" marR="0">
                        <a:lnSpc>
                          <a:spcPct val="107000"/>
                        </a:lnSpc>
                        <a:spcBef>
                          <a:spcPts val="0"/>
                        </a:spcBef>
                        <a:spcAft>
                          <a:spcPts val="0"/>
                        </a:spcAft>
                      </a:pPr>
                      <a:r>
                        <a:rPr lang="en-US" sz="1600" kern="100" dirty="0">
                          <a:effectLst/>
                        </a:rPr>
                        <a:t>Investigation not required</a:t>
                      </a:r>
                    </a:p>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Local Event ID and PD Behavior Code must match in the PD Events Form and SBAR Data File</a:t>
                      </a:r>
                    </a:p>
                    <a:p>
                      <a:endParaRPr lang="en-US" sz="1800" dirty="0"/>
                    </a:p>
                  </a:txBody>
                  <a:tcPr/>
                </a:tc>
                <a:extLst>
                  <a:ext uri="{0D108BD9-81ED-4DB2-BD59-A6C34878D82A}">
                    <a16:rowId xmlns:a16="http://schemas.microsoft.com/office/drawing/2014/main" val="3953980657"/>
                  </a:ext>
                </a:extLst>
              </a:tr>
              <a:tr h="1821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rPr>
                        <a:t>Pending Investigation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00" dirty="0">
                          <a:effectLst/>
                        </a:rPr>
                        <a:t>Student behavior under investigation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Local Event ID and Behavior code does not have to be entered in the SBAR Data File until the investigation has been completed</a:t>
                      </a:r>
                    </a:p>
                    <a:p>
                      <a:pPr marL="285750" marR="0" indent="-285750">
                        <a:lnSpc>
                          <a:spcPct val="107000"/>
                        </a:lnSpc>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When there is an immediate response to the student’s behavior before the investigation is completed, then the local event id and response must be entered in the SBAR data file</a:t>
                      </a:r>
                    </a:p>
                    <a:p>
                      <a:pPr marL="285750" marR="0" indent="-285750">
                        <a:lnSpc>
                          <a:spcPct val="107000"/>
                        </a:lnSpc>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Once the investigation has been completed, update status type to Substantiated or Not Substantiated and following reporting rules of the updated status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a:txBody>
                  <a:tcPr/>
                </a:tc>
                <a:extLst>
                  <a:ext uri="{0D108BD9-81ED-4DB2-BD59-A6C34878D82A}">
                    <a16:rowId xmlns:a16="http://schemas.microsoft.com/office/drawing/2014/main" val="3289781710"/>
                  </a:ext>
                </a:extLst>
              </a:tr>
              <a:tr h="1252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rPr>
                        <a:t>Investigation Not Substantiated </a:t>
                      </a:r>
                      <a:r>
                        <a:rPr lang="en-US" sz="1600" kern="100" dirty="0">
                          <a:effectLst/>
                        </a:rPr>
                        <a:t>Evidence does not support the PD Behavior Code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a:txBody>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Local Event ID must match in the PD Events Form and SBAR Data File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The Behavior Code should not match  in the PD Events Form and SBAR Data File.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The Behavior Code entered in SBAR should reflect the student’s actual behavior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a:txBody>
                  <a:tcPr/>
                </a:tc>
                <a:extLst>
                  <a:ext uri="{0D108BD9-81ED-4DB2-BD59-A6C34878D82A}">
                    <a16:rowId xmlns:a16="http://schemas.microsoft.com/office/drawing/2014/main" val="3280998438"/>
                  </a:ext>
                </a:extLst>
              </a:tr>
              <a:tr h="1374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rPr>
                        <a:t>Investigation Substantiated </a:t>
                      </a:r>
                      <a:r>
                        <a:rPr lang="en-US" sz="1600" kern="100" dirty="0">
                          <a:effectLst/>
                        </a:rPr>
                        <a:t>Evidence supports the PD Behavior Code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a:txBody>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Local Event ID and PD Behavior Code must match in the PD Events Form and SBAR Data File</a:t>
                      </a:r>
                    </a:p>
                  </a:txBody>
                  <a:tcPr/>
                </a:tc>
                <a:extLst>
                  <a:ext uri="{0D108BD9-81ED-4DB2-BD59-A6C34878D82A}">
                    <a16:rowId xmlns:a16="http://schemas.microsoft.com/office/drawing/2014/main" val="4201893544"/>
                  </a:ext>
                </a:extLst>
              </a:tr>
            </a:tbl>
          </a:graphicData>
        </a:graphic>
      </p:graphicFrame>
    </p:spTree>
    <p:extLst>
      <p:ext uri="{BB962C8B-B14F-4D97-AF65-F5344CB8AC3E}">
        <p14:creationId xmlns:p14="http://schemas.microsoft.com/office/powerpoint/2010/main" val="970262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18DD7-97C8-77A1-95D4-92960CE9B7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9AB01-3878-BA07-2D70-C4D0DE547993}"/>
              </a:ext>
            </a:extLst>
          </p:cNvPr>
          <p:cNvSpPr>
            <a:spLocks noGrp="1"/>
          </p:cNvSpPr>
          <p:nvPr>
            <p:ph type="sldNum" sz="quarter" idx="12"/>
          </p:nvPr>
        </p:nvSpPr>
        <p:spPr/>
        <p:txBody>
          <a:bodyPr/>
          <a:lstStyle/>
          <a:p>
            <a:fld id="{B2102BAA-C61A-4A39-BDF1-4340D572B82C}" type="slidenum">
              <a:rPr lang="en-US" smtClean="0"/>
              <a:t>36</a:t>
            </a:fld>
            <a:endParaRPr lang="en-US" dirty="0"/>
          </a:p>
        </p:txBody>
      </p:sp>
      <p:sp>
        <p:nvSpPr>
          <p:cNvPr id="3" name="Content Placeholder 2">
            <a:extLst>
              <a:ext uri="{FF2B5EF4-FFF2-40B4-BE49-F238E27FC236}">
                <a16:creationId xmlns:a16="http://schemas.microsoft.com/office/drawing/2014/main" id="{E1BCB632-8775-BBC0-20A9-24516DA3B02D}"/>
              </a:ext>
            </a:extLst>
          </p:cNvPr>
          <p:cNvSpPr>
            <a:spLocks noGrp="1"/>
          </p:cNvSpPr>
          <p:nvPr>
            <p:ph idx="1"/>
          </p:nvPr>
        </p:nvSpPr>
        <p:spPr>
          <a:xfrm>
            <a:off x="356616" y="1458930"/>
            <a:ext cx="11338560" cy="5097318"/>
          </a:xfrm>
        </p:spPr>
        <p:txBody>
          <a:bodyPr vert="horz" lIns="91440" tIns="45720" rIns="91440" bIns="45720" rtlCol="0" anchor="t">
            <a:normAutofit fontScale="92500"/>
          </a:bodyPr>
          <a:lstStyle/>
          <a:p>
            <a:pPr marL="0" indent="0">
              <a:buNone/>
            </a:pPr>
            <a:endParaRPr lang="en-US" sz="3200" dirty="0">
              <a:solidFill>
                <a:schemeClr val="tx2"/>
              </a:solidFill>
              <a:cs typeface="Calibri"/>
            </a:endParaRPr>
          </a:p>
          <a:p>
            <a:pPr marL="514350" indent="-514350">
              <a:buAutoNum type="arabicPeriod"/>
            </a:pPr>
            <a:r>
              <a:rPr lang="en-US" sz="3200" b="1" dirty="0">
                <a:solidFill>
                  <a:schemeClr val="tx2"/>
                </a:solidFill>
                <a:cs typeface="Calibri"/>
              </a:rPr>
              <a:t>School Divisions</a:t>
            </a:r>
            <a:r>
              <a:rPr lang="en-US" sz="3200" dirty="0">
                <a:solidFill>
                  <a:schemeClr val="tx2"/>
                </a:solidFill>
                <a:cs typeface="Calibri"/>
              </a:rPr>
              <a:t> </a:t>
            </a:r>
            <a:r>
              <a:rPr lang="en-US" sz="3200" b="1" dirty="0">
                <a:solidFill>
                  <a:schemeClr val="tx2"/>
                </a:solidFill>
                <a:cs typeface="Calibri"/>
              </a:rPr>
              <a:t>can update the PD Investigation Status </a:t>
            </a:r>
            <a:r>
              <a:rPr lang="en-US" sz="3200" dirty="0">
                <a:solidFill>
                  <a:schemeClr val="tx2"/>
                </a:solidFill>
                <a:cs typeface="Calibri"/>
              </a:rPr>
              <a:t>from Pending Investigation to Not Substantiated or Substantiated.</a:t>
            </a:r>
            <a:endParaRPr lang="en-US" sz="3200" dirty="0">
              <a:solidFill>
                <a:schemeClr val="tx2"/>
              </a:solidFill>
              <a:ea typeface="Calibri"/>
              <a:cs typeface="Calibri"/>
            </a:endParaRPr>
          </a:p>
          <a:p>
            <a:pPr marL="0" indent="0">
              <a:buNone/>
            </a:pPr>
            <a:endParaRPr lang="en-US" sz="3200" dirty="0">
              <a:solidFill>
                <a:schemeClr val="tx2"/>
              </a:solidFill>
              <a:cs typeface="Calibri"/>
            </a:endParaRPr>
          </a:p>
          <a:p>
            <a:pPr marL="0" indent="0">
              <a:buNone/>
            </a:pPr>
            <a:r>
              <a:rPr lang="en-US" sz="3200" dirty="0">
                <a:solidFill>
                  <a:schemeClr val="tx2"/>
                </a:solidFill>
                <a:cs typeface="Calibri"/>
              </a:rPr>
              <a:t>2.  </a:t>
            </a:r>
            <a:r>
              <a:rPr lang="en-US" sz="3200" b="1" dirty="0">
                <a:solidFill>
                  <a:schemeClr val="tx2"/>
                </a:solidFill>
                <a:cs typeface="Calibri"/>
              </a:rPr>
              <a:t>Only VDOE staff can update other fields in the PD Events Form</a:t>
            </a:r>
            <a:r>
              <a:rPr lang="en-US" sz="3200" dirty="0">
                <a:solidFill>
                  <a:schemeClr val="tx2"/>
                </a:solidFill>
                <a:cs typeface="Calibri"/>
              </a:rPr>
              <a:t> and require a detailed request that should include the following: </a:t>
            </a:r>
            <a:endParaRPr lang="en-US" sz="3200" dirty="0">
              <a:solidFill>
                <a:schemeClr val="tx2"/>
              </a:solidFill>
            </a:endParaRPr>
          </a:p>
          <a:p>
            <a:pPr lvl="1">
              <a:buFont typeface="Wingdings" panose="05000000000000000000" pitchFamily="2" charset="2"/>
              <a:buChar char="§"/>
            </a:pPr>
            <a:r>
              <a:rPr lang="en-US" sz="2800" dirty="0">
                <a:solidFill>
                  <a:srgbClr val="000000"/>
                </a:solidFill>
              </a:rPr>
              <a:t>The Local Event ID</a:t>
            </a:r>
          </a:p>
          <a:p>
            <a:pPr lvl="1">
              <a:buFont typeface="Wingdings" panose="05000000000000000000" pitchFamily="2" charset="2"/>
              <a:buChar char="§"/>
            </a:pPr>
            <a:r>
              <a:rPr lang="en-US" sz="2800" dirty="0">
                <a:solidFill>
                  <a:srgbClr val="000000"/>
                </a:solidFill>
              </a:rPr>
              <a:t>The PD Behavior Code</a:t>
            </a:r>
          </a:p>
          <a:p>
            <a:pPr lvl="1">
              <a:buFont typeface="Wingdings" panose="05000000000000000000" pitchFamily="2" charset="2"/>
              <a:buChar char="§"/>
            </a:pPr>
            <a:r>
              <a:rPr lang="en-US" sz="2800" dirty="0">
                <a:solidFill>
                  <a:srgbClr val="000000"/>
                </a:solidFill>
              </a:rPr>
              <a:t>An Explanation for the change </a:t>
            </a:r>
          </a:p>
          <a:p>
            <a:pPr lvl="1">
              <a:buFont typeface="Wingdings" panose="05000000000000000000" pitchFamily="2" charset="2"/>
              <a:buChar char="§"/>
            </a:pPr>
            <a:r>
              <a:rPr lang="en-US" sz="2800" dirty="0">
                <a:solidFill>
                  <a:srgbClr val="000000"/>
                </a:solidFill>
              </a:rPr>
              <a:t>Supporting documents</a:t>
            </a:r>
          </a:p>
          <a:p>
            <a:pPr lvl="1">
              <a:buFont typeface="Wingdings" panose="05000000000000000000" pitchFamily="2" charset="2"/>
              <a:buChar char="§"/>
            </a:pPr>
            <a:r>
              <a:rPr lang="en-US" sz="2800" dirty="0">
                <a:solidFill>
                  <a:srgbClr val="000000"/>
                </a:solidFill>
              </a:rPr>
              <a:t>The Division or Regional School where the event took place </a:t>
            </a:r>
          </a:p>
          <a:p>
            <a:pPr marL="0" indent="0">
              <a:buNone/>
            </a:pPr>
            <a:endParaRPr lang="en-US" sz="3200" dirty="0">
              <a:solidFill>
                <a:schemeClr val="tx2"/>
              </a:solidFill>
              <a:cs typeface="Calibri"/>
            </a:endParaRPr>
          </a:p>
          <a:p>
            <a:pPr marL="0" indent="0">
              <a:buNone/>
            </a:pPr>
            <a:endParaRPr lang="en-US" dirty="0">
              <a:solidFill>
                <a:srgbClr val="0070C0"/>
              </a:solidFill>
              <a:cs typeface="Calibri"/>
            </a:endParaRPr>
          </a:p>
          <a:p>
            <a:pPr marL="0" indent="0">
              <a:buNone/>
            </a:pPr>
            <a:endParaRPr lang="en-US" dirty="0">
              <a:solidFill>
                <a:srgbClr val="0070C0"/>
              </a:solidFill>
              <a:cs typeface="Calibri"/>
            </a:endParaRPr>
          </a:p>
          <a:p>
            <a:pPr marL="457200" lvl="1" indent="0">
              <a:buNone/>
            </a:pPr>
            <a:endParaRPr lang="en-US" dirty="0">
              <a:cs typeface="Calibri"/>
            </a:endParaRPr>
          </a:p>
        </p:txBody>
      </p:sp>
      <p:sp>
        <p:nvSpPr>
          <p:cNvPr id="4" name="Text Placeholder 3">
            <a:extLst>
              <a:ext uri="{FF2B5EF4-FFF2-40B4-BE49-F238E27FC236}">
                <a16:creationId xmlns:a16="http://schemas.microsoft.com/office/drawing/2014/main" id="{ED27254E-96A9-91F8-49CF-F29D4D969A77}"/>
              </a:ext>
            </a:extLst>
          </p:cNvPr>
          <p:cNvSpPr>
            <a:spLocks noGrp="1"/>
          </p:cNvSpPr>
          <p:nvPr>
            <p:ph type="body" sz="quarter" idx="13"/>
          </p:nvPr>
        </p:nvSpPr>
        <p:spPr/>
        <p:txBody>
          <a:bodyPr vert="horz" lIns="822960" tIns="640080" rIns="91440" bIns="45720" rtlCol="0" anchor="t">
            <a:normAutofit/>
          </a:bodyPr>
          <a:lstStyle/>
          <a:p>
            <a:pPr algn="ctr"/>
            <a:r>
              <a:rPr lang="en-US" dirty="0"/>
              <a:t>PD Events Form Fields</a:t>
            </a:r>
          </a:p>
        </p:txBody>
      </p:sp>
    </p:spTree>
    <p:extLst>
      <p:ext uri="{BB962C8B-B14F-4D97-AF65-F5344CB8AC3E}">
        <p14:creationId xmlns:p14="http://schemas.microsoft.com/office/powerpoint/2010/main" val="1161253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1850" y="1709738"/>
            <a:ext cx="10363019" cy="2852737"/>
          </a:xfrm>
        </p:spPr>
        <p:txBody>
          <a:bodyPr>
            <a:normAutofit/>
          </a:bodyPr>
          <a:lstStyle/>
          <a:p>
            <a:r>
              <a:rPr lang="en-US" dirty="0"/>
              <a:t>Timeline and Resources </a:t>
            </a:r>
          </a:p>
        </p:txBody>
      </p:sp>
      <p:sp>
        <p:nvSpPr>
          <p:cNvPr id="3" name="Text Placeholder 2">
            <a:extLst>
              <a:ext uri="{FF2B5EF4-FFF2-40B4-BE49-F238E27FC236}">
                <a16:creationId xmlns:a16="http://schemas.microsoft.com/office/drawing/2014/main" id="{923C92EA-016D-AF76-BA92-26C706A86EFC}"/>
              </a:ext>
            </a:extLst>
          </p:cNvPr>
          <p:cNvSpPr>
            <a:spLocks noGrp="1"/>
          </p:cNvSpPr>
          <p:nvPr>
            <p:ph type="body" idx="1"/>
          </p:nvPr>
        </p:nvSpPr>
        <p:spPr/>
        <p:txBody>
          <a:bodyPr/>
          <a:lstStyle/>
          <a:p>
            <a:pPr marL="342900" indent="-342900">
              <a:buClr>
                <a:schemeClr val="accent1">
                  <a:lumMod val="60000"/>
                  <a:lumOff val="40000"/>
                </a:schemeClr>
              </a:buClr>
              <a:buFont typeface="Wingdings" panose="05000000000000000000" pitchFamily="2" charset="2"/>
              <a:buChar char="q"/>
            </a:pPr>
            <a:r>
              <a:rPr lang="en-US" dirty="0"/>
              <a:t>Data Reporting Timeline</a:t>
            </a:r>
          </a:p>
          <a:p>
            <a:pPr marL="342900" indent="-342900">
              <a:buClr>
                <a:schemeClr val="accent1">
                  <a:lumMod val="60000"/>
                  <a:lumOff val="40000"/>
                </a:schemeClr>
              </a:buClr>
              <a:buFont typeface="Wingdings" panose="05000000000000000000" pitchFamily="2" charset="2"/>
              <a:buChar char="q"/>
            </a:pPr>
            <a:r>
              <a:rPr lang="en-US" dirty="0"/>
              <a:t>SBAR Application Support</a:t>
            </a:r>
          </a:p>
          <a:p>
            <a:pPr marL="342900" indent="-342900">
              <a:buClr>
                <a:schemeClr val="accent1">
                  <a:lumMod val="60000"/>
                  <a:lumOff val="40000"/>
                </a:schemeClr>
              </a:buClr>
              <a:buFont typeface="Wingdings" panose="05000000000000000000" pitchFamily="2" charset="2"/>
              <a:buChar char="q"/>
            </a:pPr>
            <a:r>
              <a:rPr lang="en-US" dirty="0"/>
              <a:t>VDOE Contacts</a:t>
            </a:r>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37</a:t>
            </a:fld>
            <a:endParaRPr lang="en-US" dirty="0"/>
          </a:p>
        </p:txBody>
      </p:sp>
    </p:spTree>
    <p:extLst>
      <p:ext uri="{BB962C8B-B14F-4D97-AF65-F5344CB8AC3E}">
        <p14:creationId xmlns:p14="http://schemas.microsoft.com/office/powerpoint/2010/main" val="1763732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7"/>
        <p:cNvGrpSpPr/>
        <p:nvPr/>
      </p:nvGrpSpPr>
      <p:grpSpPr>
        <a:xfrm>
          <a:off x="0" y="0"/>
          <a:ext cx="0" cy="0"/>
          <a:chOff x="0" y="0"/>
          <a:chExt cx="0" cy="0"/>
        </a:xfrm>
      </p:grpSpPr>
      <p:sp useBgFill="1">
        <p:nvSpPr>
          <p:cNvPr id="492" name="Rectangle 49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Rectangle 49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Rectangle 49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 name="Rectangle 49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Google Shape;478;p62"/>
          <p:cNvSpPr txBox="1">
            <a:spLocks noGrp="1"/>
          </p:cNvSpPr>
          <p:nvPr>
            <p:ph type="title" idx="4294967295"/>
          </p:nvPr>
        </p:nvSpPr>
        <p:spPr>
          <a:xfrm>
            <a:off x="699713" y="248038"/>
            <a:ext cx="7063721" cy="1159200"/>
          </a:xfrm>
          <a:prstGeom prst="rect">
            <a:avLst/>
          </a:prstGeom>
        </p:spPr>
        <p:txBody>
          <a:bodyPr spcFirstLastPara="1" vert="horz" lIns="91440" tIns="45720" rIns="91440" bIns="45720" rtlCol="0" anchor="ctr" anchorCtr="0">
            <a:normAutofit/>
          </a:bodyPr>
          <a:lstStyle/>
          <a:p>
            <a:pPr marL="0" lvl="0" indent="0">
              <a:spcAft>
                <a:spcPts val="0"/>
              </a:spcAft>
              <a:buClr>
                <a:schemeClr val="accent2"/>
              </a:buClr>
              <a:buSzPts val="1800"/>
            </a:pPr>
            <a:r>
              <a:rPr lang="en-US" sz="3700" kern="1200" dirty="0">
                <a:solidFill>
                  <a:srgbClr val="FFFFFF"/>
                </a:solidFill>
                <a:latin typeface="+mj-lt"/>
                <a:ea typeface="+mj-ea"/>
                <a:cs typeface="+mj-cs"/>
              </a:rPr>
              <a:t>SBAR Data Reporting Timeline 2024-2025 </a:t>
            </a:r>
          </a:p>
        </p:txBody>
      </p:sp>
      <p:sp>
        <p:nvSpPr>
          <p:cNvPr id="479" name="Google Shape;479;p62"/>
          <p:cNvSpPr txBox="1">
            <a:spLocks noGrp="1"/>
          </p:cNvSpPr>
          <p:nvPr>
            <p:ph type="sldNum" sz="quarter" idx="12"/>
          </p:nvPr>
        </p:nvSpPr>
        <p:spPr>
          <a:xfrm>
            <a:off x="11704319" y="6455664"/>
            <a:ext cx="448056" cy="365125"/>
          </a:xfrm>
          <a:prstGeom prst="rect">
            <a:avLst/>
          </a:prstGeom>
        </p:spPr>
        <p:txBody>
          <a:bodyPr spcFirstLastPara="1" vert="horz" lIns="91440" tIns="45720" rIns="91440" bIns="45720" rtlCol="0" anchor="ctr" anchorCtr="0">
            <a:normAutofit/>
          </a:bodyPr>
          <a:lstStyle/>
          <a:p>
            <a:pPr marR="0" lvl="0" indent="0">
              <a:spcBef>
                <a:spcPts val="0"/>
              </a:spcBef>
              <a:spcAft>
                <a:spcPts val="600"/>
              </a:spcAft>
              <a:buClr>
                <a:srgbClr val="000000"/>
              </a:buClr>
              <a:buSzPts val="1200"/>
              <a:buFont typeface="Arial"/>
              <a:buNone/>
            </a:pPr>
            <a:fld id="{00000000-1234-1234-1234-123412341234}" type="slidenum">
              <a:rPr lang="en-US" sz="1100" smtClean="0">
                <a:solidFill>
                  <a:schemeClr val="tx1">
                    <a:lumMod val="50000"/>
                    <a:lumOff val="50000"/>
                  </a:schemeClr>
                </a:solidFill>
              </a:rPr>
              <a:pPr marR="0" lvl="0" indent="0">
                <a:spcBef>
                  <a:spcPts val="0"/>
                </a:spcBef>
                <a:spcAft>
                  <a:spcPts val="600"/>
                </a:spcAft>
                <a:buClr>
                  <a:srgbClr val="000000"/>
                </a:buClr>
                <a:buSzPts val="1200"/>
                <a:buFont typeface="Arial"/>
                <a:buNone/>
              </a:pPr>
              <a:t>38</a:t>
            </a:fld>
            <a:endParaRPr lang="en-US" sz="1100" dirty="0">
              <a:solidFill>
                <a:schemeClr val="tx1">
                  <a:lumMod val="50000"/>
                  <a:lumOff val="50000"/>
                </a:schemeClr>
              </a:solidFill>
            </a:endParaRPr>
          </a:p>
        </p:txBody>
      </p:sp>
      <p:sp>
        <p:nvSpPr>
          <p:cNvPr id="480" name="Google Shape;480;p62"/>
          <p:cNvSpPr txBox="1"/>
          <p:nvPr/>
        </p:nvSpPr>
        <p:spPr>
          <a:xfrm>
            <a:off x="856983" y="1623171"/>
            <a:ext cx="10496817" cy="4898063"/>
          </a:xfrm>
          <a:prstGeom prst="rect">
            <a:avLst/>
          </a:prstGeom>
          <a:noFill/>
          <a:ln>
            <a:noFill/>
          </a:ln>
        </p:spPr>
        <p:txBody>
          <a:bodyPr spcFirstLastPara="1" wrap="square" lIns="89625" tIns="44800" rIns="89625" bIns="44800" anchor="t" anchorCtr="0">
            <a:normAutofit/>
          </a:bodyPr>
          <a:lstStyle/>
          <a:p>
            <a:pPr marL="228600" marR="0" lvl="0" indent="-50800" algn="l" rtl="0">
              <a:lnSpc>
                <a:spcPct val="90000"/>
              </a:lnSpc>
              <a:spcBef>
                <a:spcPts val="0"/>
              </a:spcBef>
              <a:spcAft>
                <a:spcPts val="0"/>
              </a:spcAft>
              <a:buClr>
                <a:schemeClr val="accent1"/>
              </a:buClr>
              <a:buSzPts val="2800"/>
              <a:buFont typeface="Arial"/>
              <a:buNone/>
            </a:pPr>
            <a:endParaRPr sz="2400" b="0" i="0" u="none" strike="noStrike" cap="none" dirty="0">
              <a:solidFill>
                <a:srgbClr val="000000"/>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dirty="0">
              <a:solidFill>
                <a:schemeClr val="dk1"/>
              </a:solidFill>
              <a:latin typeface="Arial"/>
              <a:ea typeface="Arial"/>
              <a:cs typeface="Arial"/>
              <a:sym typeface="Arial"/>
            </a:endParaRPr>
          </a:p>
          <a:p>
            <a:pPr marL="806748" marR="0" lvl="2" indent="0" algn="l" rtl="0">
              <a:lnSpc>
                <a:spcPct val="90000"/>
              </a:lnSpc>
              <a:spcBef>
                <a:spcPts val="500"/>
              </a:spcBef>
              <a:spcAft>
                <a:spcPts val="0"/>
              </a:spcAft>
              <a:buClr>
                <a:schemeClr val="accent1"/>
              </a:buClr>
              <a:buSzPts val="2000"/>
              <a:buFont typeface="Arial"/>
              <a:buNone/>
            </a:pPr>
            <a:endParaRPr sz="1961" b="1" i="0" u="none" strike="noStrike" cap="none" dirty="0">
              <a:solidFill>
                <a:schemeClr val="accent1"/>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dirty="0">
              <a:solidFill>
                <a:srgbClr val="C22536"/>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dirty="0">
              <a:solidFill>
                <a:schemeClr val="accent1"/>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dirty="0">
              <a:solidFill>
                <a:srgbClr val="FF0000"/>
              </a:solidFill>
              <a:latin typeface="Arial"/>
              <a:ea typeface="Arial"/>
              <a:cs typeface="Arial"/>
              <a:sym typeface="Arial"/>
            </a:endParaRPr>
          </a:p>
          <a:p>
            <a:pPr marL="448193" marR="0" lvl="1" indent="0" algn="l" rtl="0">
              <a:lnSpc>
                <a:spcPct val="90000"/>
              </a:lnSpc>
              <a:spcBef>
                <a:spcPts val="500"/>
              </a:spcBef>
              <a:spcAft>
                <a:spcPts val="0"/>
              </a:spcAft>
              <a:buClr>
                <a:schemeClr val="dk1"/>
              </a:buClr>
              <a:buSzPts val="2400"/>
              <a:buFont typeface="Arial"/>
              <a:buNone/>
            </a:pPr>
            <a:endParaRPr sz="2353" b="0" i="0" u="none" strike="noStrike" cap="none" dirty="0">
              <a:solidFill>
                <a:schemeClr val="dk1"/>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456787688"/>
              </p:ext>
            </p:extLst>
          </p:nvPr>
        </p:nvGraphicFramePr>
        <p:xfrm>
          <a:off x="432225" y="2088494"/>
          <a:ext cx="11327552" cy="4207759"/>
        </p:xfrm>
        <a:graphic>
          <a:graphicData uri="http://schemas.openxmlformats.org/drawingml/2006/table">
            <a:tbl>
              <a:tblPr firstRow="1" bandRow="1">
                <a:tableStyleId>{5C22544A-7EE6-4342-B048-85BDC9FD1C3A}</a:tableStyleId>
              </a:tblPr>
              <a:tblGrid>
                <a:gridCol w="2831888">
                  <a:extLst>
                    <a:ext uri="{9D8B030D-6E8A-4147-A177-3AD203B41FA5}">
                      <a16:colId xmlns:a16="http://schemas.microsoft.com/office/drawing/2014/main" val="3264853689"/>
                    </a:ext>
                  </a:extLst>
                </a:gridCol>
                <a:gridCol w="2831888">
                  <a:extLst>
                    <a:ext uri="{9D8B030D-6E8A-4147-A177-3AD203B41FA5}">
                      <a16:colId xmlns:a16="http://schemas.microsoft.com/office/drawing/2014/main" val="3295001482"/>
                    </a:ext>
                  </a:extLst>
                </a:gridCol>
                <a:gridCol w="2831888">
                  <a:extLst>
                    <a:ext uri="{9D8B030D-6E8A-4147-A177-3AD203B41FA5}">
                      <a16:colId xmlns:a16="http://schemas.microsoft.com/office/drawing/2014/main" val="3871981244"/>
                    </a:ext>
                  </a:extLst>
                </a:gridCol>
                <a:gridCol w="2831888">
                  <a:extLst>
                    <a:ext uri="{9D8B030D-6E8A-4147-A177-3AD203B41FA5}">
                      <a16:colId xmlns:a16="http://schemas.microsoft.com/office/drawing/2014/main" val="999052876"/>
                    </a:ext>
                  </a:extLst>
                </a:gridCol>
              </a:tblGrid>
              <a:tr h="479641">
                <a:tc>
                  <a:txBody>
                    <a:bodyPr/>
                    <a:lstStyle/>
                    <a:p>
                      <a:pPr algn="ctr"/>
                      <a:r>
                        <a:rPr lang="en-US" sz="2100" dirty="0"/>
                        <a:t>File Submission</a:t>
                      </a:r>
                    </a:p>
                  </a:txBody>
                  <a:tcPr marL="109009" marR="109009" marT="54505" marB="54505"/>
                </a:tc>
                <a:tc>
                  <a:txBody>
                    <a:bodyPr/>
                    <a:lstStyle/>
                    <a:p>
                      <a:pPr algn="ctr"/>
                      <a:r>
                        <a:rPr lang="en-US" sz="2100" dirty="0"/>
                        <a:t>Opening</a:t>
                      </a:r>
                      <a:r>
                        <a:rPr lang="en-US" sz="2100" baseline="0" dirty="0"/>
                        <a:t> Date</a:t>
                      </a:r>
                      <a:endParaRPr lang="en-US" sz="2100" dirty="0"/>
                    </a:p>
                  </a:txBody>
                  <a:tcPr marL="109009" marR="109009" marT="54505" marB="54505"/>
                </a:tc>
                <a:tc>
                  <a:txBody>
                    <a:bodyPr/>
                    <a:lstStyle/>
                    <a:p>
                      <a:pPr algn="ctr"/>
                      <a:r>
                        <a:rPr lang="en-US" sz="2100" dirty="0"/>
                        <a:t>Closing Date</a:t>
                      </a:r>
                    </a:p>
                  </a:txBody>
                  <a:tcPr marL="109009" marR="109009" marT="54505" marB="54505"/>
                </a:tc>
                <a:tc>
                  <a:txBody>
                    <a:bodyPr/>
                    <a:lstStyle/>
                    <a:p>
                      <a:pPr algn="ctr"/>
                      <a:r>
                        <a:rPr lang="en-US" sz="2100" dirty="0"/>
                        <a:t>Snapshot Date</a:t>
                      </a:r>
                    </a:p>
                  </a:txBody>
                  <a:tcPr marL="109009" marR="109009" marT="54505" marB="54505"/>
                </a:tc>
                <a:extLst>
                  <a:ext uri="{0D108BD9-81ED-4DB2-BD59-A6C34878D82A}">
                    <a16:rowId xmlns:a16="http://schemas.microsoft.com/office/drawing/2014/main" val="4069968676"/>
                  </a:ext>
                </a:extLst>
              </a:tr>
              <a:tr h="879342">
                <a:tc>
                  <a:txBody>
                    <a:bodyPr/>
                    <a:lstStyle/>
                    <a:p>
                      <a:pPr algn="ctr"/>
                      <a:r>
                        <a:rPr lang="en-US" sz="2400" dirty="0"/>
                        <a:t>Preliminary</a:t>
                      </a:r>
                    </a:p>
                  </a:txBody>
                  <a:tcPr marL="109009" marR="109009" marT="54505" marB="54505"/>
                </a:tc>
                <a:tc>
                  <a:txBody>
                    <a:bodyPr/>
                    <a:lstStyle/>
                    <a:p>
                      <a:pPr algn="ctr"/>
                      <a:r>
                        <a:rPr lang="en-US" sz="2400" dirty="0"/>
                        <a:t>February</a:t>
                      </a:r>
                      <a:r>
                        <a:rPr lang="en-US" sz="2400" baseline="0" dirty="0"/>
                        <a:t> 3, 2025</a:t>
                      </a:r>
                      <a:endParaRPr lang="en-US" sz="2400" dirty="0"/>
                    </a:p>
                  </a:txBody>
                  <a:tcPr marL="109009" marR="109009" marT="54505" marB="54505"/>
                </a:tc>
                <a:tc>
                  <a:txBody>
                    <a:bodyPr/>
                    <a:lstStyle/>
                    <a:p>
                      <a:pPr algn="ctr"/>
                      <a:r>
                        <a:rPr lang="en-US" sz="2400" dirty="0"/>
                        <a:t>May 30, 2025</a:t>
                      </a:r>
                    </a:p>
                  </a:txBody>
                  <a:tcPr marL="109009" marR="109009" marT="54505" marB="54505"/>
                </a:tc>
                <a:tc>
                  <a:txBody>
                    <a:bodyPr/>
                    <a:lstStyle/>
                    <a:p>
                      <a:pPr algn="ctr"/>
                      <a:r>
                        <a:rPr lang="en-US" sz="2400" dirty="0"/>
                        <a:t>First</a:t>
                      </a:r>
                      <a:r>
                        <a:rPr lang="en-US" sz="2400" baseline="0" dirty="0"/>
                        <a:t> day of school through May 15th</a:t>
                      </a:r>
                      <a:endParaRPr lang="en-US" sz="2400" dirty="0"/>
                    </a:p>
                  </a:txBody>
                  <a:tcPr marL="109009" marR="109009" marT="54505" marB="54505"/>
                </a:tc>
                <a:extLst>
                  <a:ext uri="{0D108BD9-81ED-4DB2-BD59-A6C34878D82A}">
                    <a16:rowId xmlns:a16="http://schemas.microsoft.com/office/drawing/2014/main" val="3953980657"/>
                  </a:ext>
                </a:extLst>
              </a:tr>
              <a:tr h="1242706">
                <a:tc>
                  <a:txBody>
                    <a:bodyPr/>
                    <a:lstStyle/>
                    <a:p>
                      <a:pPr algn="ctr"/>
                      <a:r>
                        <a:rPr lang="en-US" sz="2400" dirty="0"/>
                        <a:t>End of Year</a:t>
                      </a:r>
                    </a:p>
                  </a:txBody>
                  <a:tcPr marL="109009" marR="109009" marT="54505" marB="54505"/>
                </a:tc>
                <a:tc>
                  <a:txBody>
                    <a:bodyPr/>
                    <a:lstStyle/>
                    <a:p>
                      <a:pPr algn="ctr"/>
                      <a:r>
                        <a:rPr lang="en-US" sz="2400" dirty="0"/>
                        <a:t>July 1, 2025</a:t>
                      </a:r>
                    </a:p>
                  </a:txBody>
                  <a:tcPr marL="109009" marR="109009" marT="54505" marB="54505"/>
                </a:tc>
                <a:tc>
                  <a:txBody>
                    <a:bodyPr/>
                    <a:lstStyle/>
                    <a:p>
                      <a:pPr algn="ctr"/>
                      <a:r>
                        <a:rPr lang="en-US" sz="2400" dirty="0"/>
                        <a:t>August</a:t>
                      </a:r>
                      <a:r>
                        <a:rPr lang="en-US" sz="2400" baseline="0" dirty="0"/>
                        <a:t> 15, 2025 (tentatively)</a:t>
                      </a:r>
                      <a:endParaRPr lang="en-US" sz="2400" dirty="0"/>
                    </a:p>
                  </a:txBody>
                  <a:tcPr marL="109009" marR="109009" marT="54505" marB="5450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First</a:t>
                      </a:r>
                      <a:r>
                        <a:rPr lang="en-US" sz="2400" baseline="0" dirty="0"/>
                        <a:t> day of school through June 30th</a:t>
                      </a:r>
                      <a:endParaRPr lang="en-US" sz="2400" dirty="0"/>
                    </a:p>
                    <a:p>
                      <a:pPr algn="ctr"/>
                      <a:endParaRPr lang="en-US" sz="2400" dirty="0"/>
                    </a:p>
                  </a:txBody>
                  <a:tcPr marL="109009" marR="109009" marT="54505" marB="54505"/>
                </a:tc>
                <a:extLst>
                  <a:ext uri="{0D108BD9-81ED-4DB2-BD59-A6C34878D82A}">
                    <a16:rowId xmlns:a16="http://schemas.microsoft.com/office/drawing/2014/main" val="3289781710"/>
                  </a:ext>
                </a:extLst>
              </a:tr>
              <a:tr h="1606070">
                <a:tc>
                  <a:txBody>
                    <a:bodyPr/>
                    <a:lstStyle/>
                    <a:p>
                      <a:pPr algn="ctr"/>
                      <a:r>
                        <a:rPr lang="en-US" sz="2400" dirty="0"/>
                        <a:t>Pre-submission</a:t>
                      </a:r>
                    </a:p>
                  </a:txBody>
                  <a:tcPr marL="109009" marR="109009" marT="54505" marB="54505"/>
                </a:tc>
                <a:tc>
                  <a:txBody>
                    <a:bodyPr/>
                    <a:lstStyle/>
                    <a:p>
                      <a:pPr algn="ctr"/>
                      <a:r>
                        <a:rPr lang="en-US" sz="2400" dirty="0"/>
                        <a:t>After completion of EOY SBAR</a:t>
                      </a:r>
                    </a:p>
                  </a:txBody>
                  <a:tcPr marL="109009" marR="109009" marT="54505" marB="54505"/>
                </a:tc>
                <a:tc>
                  <a:txBody>
                    <a:bodyPr/>
                    <a:lstStyle/>
                    <a:p>
                      <a:pPr algn="ctr"/>
                      <a:r>
                        <a:rPr lang="en-US" sz="2400" dirty="0"/>
                        <a:t>When Preliminary and EOY are open</a:t>
                      </a:r>
                    </a:p>
                  </a:txBody>
                  <a:tcPr marL="109009" marR="109009" marT="54505" marB="54505"/>
                </a:tc>
                <a:tc>
                  <a:txBody>
                    <a:bodyPr/>
                    <a:lstStyle/>
                    <a:p>
                      <a:pPr algn="ctr"/>
                      <a:r>
                        <a:rPr lang="en-US" sz="2400" dirty="0"/>
                        <a:t>Any</a:t>
                      </a:r>
                      <a:r>
                        <a:rPr lang="en-US" sz="2400" baseline="0" dirty="0"/>
                        <a:t> time- allows for checking file format and data edits</a:t>
                      </a:r>
                      <a:endParaRPr lang="en-US" sz="2400" dirty="0"/>
                    </a:p>
                  </a:txBody>
                  <a:tcPr marL="109009" marR="109009" marT="54505" marB="54505"/>
                </a:tc>
                <a:extLst>
                  <a:ext uri="{0D108BD9-81ED-4DB2-BD59-A6C34878D82A}">
                    <a16:rowId xmlns:a16="http://schemas.microsoft.com/office/drawing/2014/main" val="4201893544"/>
                  </a:ext>
                </a:extLst>
              </a:tr>
            </a:tbl>
          </a:graphicData>
        </a:graphic>
      </p:graphicFrame>
    </p:spTree>
    <p:extLst>
      <p:ext uri="{BB962C8B-B14F-4D97-AF65-F5344CB8AC3E}">
        <p14:creationId xmlns:p14="http://schemas.microsoft.com/office/powerpoint/2010/main" val="3742494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6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dirty="0"/>
          </a:p>
        </p:txBody>
      </p:sp>
      <p:graphicFrame>
        <p:nvGraphicFramePr>
          <p:cNvPr id="490" name="Google Shape;487;p63">
            <a:extLst>
              <a:ext uri="{FF2B5EF4-FFF2-40B4-BE49-F238E27FC236}">
                <a16:creationId xmlns:a16="http://schemas.microsoft.com/office/drawing/2014/main" id="{A61DA33A-60D2-27E5-B99E-D6F3C3748004}"/>
              </a:ext>
            </a:extLst>
          </p:cNvPr>
          <p:cNvGraphicFramePr>
            <a:graphicFrameLocks noGrp="1"/>
          </p:cNvGraphicFramePr>
          <p:nvPr>
            <p:ph idx="1"/>
          </p:nvPr>
        </p:nvGraphicFramePr>
        <p:xfrm>
          <a:off x="838200" y="1458930"/>
          <a:ext cx="10515600" cy="4718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3"/>
          </p:nvPr>
        </p:nvSpPr>
        <p:spPr/>
        <p:txBody>
          <a:bodyPr>
            <a:normAutofit/>
          </a:bodyPr>
          <a:lstStyle/>
          <a:p>
            <a:r>
              <a:rPr lang="en-US" dirty="0"/>
              <a:t>SBAR Application Support</a:t>
            </a:r>
          </a:p>
        </p:txBody>
      </p:sp>
    </p:spTree>
    <p:extLst>
      <p:ext uri="{BB962C8B-B14F-4D97-AF65-F5344CB8AC3E}">
        <p14:creationId xmlns:p14="http://schemas.microsoft.com/office/powerpoint/2010/main" val="73874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dirty="0"/>
          </a:p>
        </p:txBody>
      </p:sp>
      <p:sp>
        <p:nvSpPr>
          <p:cNvPr id="249" name="Google Shape;249;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tx2">
                  <a:lumMod val="60000"/>
                  <a:lumOff val="40000"/>
                </a:schemeClr>
              </a:buClr>
              <a:buSzPts val="2800"/>
              <a:buFont typeface="Wingdings" panose="05000000000000000000" pitchFamily="2" charset="2"/>
              <a:buChar char="q"/>
            </a:pPr>
            <a:r>
              <a:rPr lang="en-US" sz="2400" dirty="0">
                <a:solidFill>
                  <a:srgbClr val="000000"/>
                </a:solidFill>
              </a:rPr>
              <a:t>Required by the </a:t>
            </a:r>
            <a:r>
              <a:rPr lang="en-US" sz="2400" i="1" dirty="0">
                <a:solidFill>
                  <a:srgbClr val="000000"/>
                </a:solidFill>
              </a:rPr>
              <a:t>Code of Virginia</a:t>
            </a:r>
            <a:r>
              <a:rPr lang="en-US" sz="2400" dirty="0">
                <a:solidFill>
                  <a:srgbClr val="000000"/>
                </a:solidFill>
              </a:rPr>
              <a:t> (</a:t>
            </a:r>
            <a:r>
              <a:rPr lang="en-US" sz="2400" dirty="0">
                <a:solidFill>
                  <a:srgbClr val="000000"/>
                </a:solidFill>
                <a:hlinkClick r:id="rId3"/>
              </a:rPr>
              <a:t>§22.1-279.3:1</a:t>
            </a:r>
            <a:r>
              <a:rPr lang="en-US" sz="2400" dirty="0">
                <a:solidFill>
                  <a:srgbClr val="000000"/>
                </a:solidFill>
              </a:rPr>
              <a:t>) and used to satisfy federal assurances for Every Student Succeeds Act (ESSA), the </a:t>
            </a:r>
            <a:r>
              <a:rPr lang="en-US" sz="2400" i="1" dirty="0">
                <a:solidFill>
                  <a:srgbClr val="000000"/>
                </a:solidFill>
              </a:rPr>
              <a:t>Gun-Free Schools Act of 1994, </a:t>
            </a:r>
            <a:r>
              <a:rPr lang="en-US" sz="2400" dirty="0">
                <a:solidFill>
                  <a:srgbClr val="000000"/>
                </a:solidFill>
              </a:rPr>
              <a:t>and</a:t>
            </a:r>
            <a:r>
              <a:rPr lang="en-US" sz="2400" i="1" dirty="0">
                <a:solidFill>
                  <a:srgbClr val="000000"/>
                </a:solidFill>
              </a:rPr>
              <a:t> </a:t>
            </a:r>
            <a:r>
              <a:rPr lang="en-US" sz="2400" dirty="0">
                <a:solidFill>
                  <a:srgbClr val="000000"/>
                </a:solidFill>
              </a:rPr>
              <a:t>the </a:t>
            </a:r>
            <a:r>
              <a:rPr lang="en-US" sz="2400" i="1" dirty="0">
                <a:solidFill>
                  <a:srgbClr val="000000"/>
                </a:solidFill>
              </a:rPr>
              <a:t>Individuals with Disabilities Education Act</a:t>
            </a:r>
            <a:r>
              <a:rPr lang="en-US" sz="2400" dirty="0">
                <a:solidFill>
                  <a:srgbClr val="000000"/>
                </a:solidFill>
              </a:rPr>
              <a:t> (IDEA)</a:t>
            </a:r>
            <a:endParaRPr sz="2400" dirty="0">
              <a:solidFill>
                <a:srgbClr val="000000"/>
              </a:solidFill>
            </a:endParaRPr>
          </a:p>
          <a:p>
            <a:pPr marL="1008380" lvl="1" indent="-342900" algn="l" rtl="0">
              <a:lnSpc>
                <a:spcPct val="90000"/>
              </a:lnSpc>
              <a:spcBef>
                <a:spcPts val="500"/>
              </a:spcBef>
              <a:spcAft>
                <a:spcPts val="0"/>
              </a:spcAft>
              <a:buClr>
                <a:schemeClr val="tx2">
                  <a:lumMod val="60000"/>
                  <a:lumOff val="40000"/>
                </a:schemeClr>
              </a:buClr>
              <a:buSzPts val="2200"/>
              <a:buFont typeface="Wingdings" panose="05000000000000000000" pitchFamily="2" charset="2"/>
              <a:buChar char="§"/>
            </a:pPr>
            <a:r>
              <a:rPr lang="en-US" dirty="0">
                <a:solidFill>
                  <a:srgbClr val="000000"/>
                </a:solidFill>
              </a:rPr>
              <a:t>Replaced the Discipline, Crime, and Violence Collection (DCV) in 2021-2022</a:t>
            </a:r>
            <a:endParaRPr dirty="0">
              <a:solidFill>
                <a:srgbClr val="000000"/>
              </a:solidFill>
              <a:cs typeface="Calibri"/>
            </a:endParaRPr>
          </a:p>
          <a:p>
            <a:pPr marL="1008380" lvl="1" indent="-342900" algn="l" rtl="0">
              <a:lnSpc>
                <a:spcPct val="90000"/>
              </a:lnSpc>
              <a:spcBef>
                <a:spcPts val="500"/>
              </a:spcBef>
              <a:spcAft>
                <a:spcPts val="0"/>
              </a:spcAft>
              <a:buClr>
                <a:schemeClr val="tx2">
                  <a:lumMod val="60000"/>
                  <a:lumOff val="40000"/>
                </a:schemeClr>
              </a:buClr>
              <a:buSzPts val="2200"/>
              <a:buFont typeface="Wingdings" panose="05000000000000000000" pitchFamily="2" charset="2"/>
              <a:buChar char="§"/>
            </a:pPr>
            <a:r>
              <a:rPr lang="en-US" dirty="0">
                <a:solidFill>
                  <a:srgbClr val="000000"/>
                </a:solidFill>
              </a:rPr>
              <a:t>SBAR enables reporting of all administrative responses (behavioral interventions, instructional supports, and disciplinary sanctions) to student behaviors that occurred</a:t>
            </a:r>
            <a:endParaRPr dirty="0">
              <a:solidFill>
                <a:srgbClr val="000000"/>
              </a:solidFill>
              <a:cs typeface="Calibri"/>
            </a:endParaRPr>
          </a:p>
          <a:p>
            <a:pPr marL="1478280" lvl="2" indent="-342900">
              <a:buClr>
                <a:schemeClr val="tx2">
                  <a:lumMod val="60000"/>
                  <a:lumOff val="40000"/>
                </a:schemeClr>
              </a:buClr>
              <a:buSzPts val="2000"/>
              <a:buFont typeface="Wingdings" panose="05000000000000000000" pitchFamily="2" charset="2"/>
              <a:buChar char="v"/>
            </a:pPr>
            <a:r>
              <a:rPr lang="en-US" sz="2400" b="0" dirty="0">
                <a:solidFill>
                  <a:srgbClr val="000000"/>
                </a:solidFill>
              </a:rPr>
              <a:t>On school property, a school bus, or at a school-sponsored activity</a:t>
            </a:r>
            <a:r>
              <a:rPr lang="en-US" sz="2400" dirty="0">
                <a:solidFill>
                  <a:srgbClr val="000000"/>
                </a:solidFill>
              </a:rPr>
              <a:t> </a:t>
            </a:r>
            <a:endParaRPr sz="2400" dirty="0">
              <a:solidFill>
                <a:srgbClr val="000000"/>
              </a:solidFill>
              <a:cs typeface="Calibri"/>
            </a:endParaRPr>
          </a:p>
          <a:p>
            <a:pPr marL="1478280" lvl="2" indent="-342900">
              <a:buClr>
                <a:schemeClr val="tx2">
                  <a:lumMod val="60000"/>
                  <a:lumOff val="40000"/>
                </a:schemeClr>
              </a:buClr>
              <a:buSzPts val="2000"/>
              <a:buFont typeface="Wingdings" panose="05000000000000000000" pitchFamily="2" charset="2"/>
              <a:buChar char="v"/>
            </a:pPr>
            <a:r>
              <a:rPr lang="en-US" sz="2400" b="0" dirty="0">
                <a:solidFill>
                  <a:srgbClr val="000000"/>
                </a:solidFill>
              </a:rPr>
              <a:t>OR, occurred in the community </a:t>
            </a:r>
            <a:r>
              <a:rPr lang="en-US" sz="2400" dirty="0">
                <a:solidFill>
                  <a:srgbClr val="000000"/>
                </a:solidFill>
              </a:rPr>
              <a:t>with</a:t>
            </a:r>
            <a:r>
              <a:rPr lang="en-US" sz="2400" b="0" dirty="0">
                <a:solidFill>
                  <a:srgbClr val="000000"/>
                </a:solidFill>
              </a:rPr>
              <a:t> an administrative response from the school that resulted in the student being </a:t>
            </a:r>
            <a:r>
              <a:rPr lang="en-US" sz="2400" dirty="0">
                <a:solidFill>
                  <a:srgbClr val="000000"/>
                </a:solidFill>
              </a:rPr>
              <a:t>suspended or alternatively</a:t>
            </a:r>
            <a:r>
              <a:rPr lang="en-US" sz="2400" b="0" dirty="0">
                <a:solidFill>
                  <a:srgbClr val="000000"/>
                </a:solidFill>
              </a:rPr>
              <a:t> placed</a:t>
            </a:r>
            <a:r>
              <a:rPr lang="en-US" sz="2400" dirty="0">
                <a:solidFill>
                  <a:srgbClr val="000000"/>
                </a:solidFill>
              </a:rPr>
              <a:t> </a:t>
            </a:r>
            <a:endParaRPr sz="2400" dirty="0">
              <a:solidFill>
                <a:srgbClr val="000000"/>
              </a:solidFill>
              <a:cs typeface="Calibri"/>
            </a:endParaRPr>
          </a:p>
          <a:p>
            <a:pPr marL="1008380" lvl="1" indent="-342900" algn="l" rtl="0">
              <a:lnSpc>
                <a:spcPct val="90000"/>
              </a:lnSpc>
              <a:spcBef>
                <a:spcPts val="500"/>
              </a:spcBef>
              <a:spcAft>
                <a:spcPts val="0"/>
              </a:spcAft>
              <a:buClr>
                <a:schemeClr val="tx2">
                  <a:lumMod val="60000"/>
                  <a:lumOff val="40000"/>
                </a:schemeClr>
              </a:buClr>
              <a:buSzPts val="2200"/>
              <a:buFont typeface="Wingdings" panose="05000000000000000000" pitchFamily="2" charset="2"/>
              <a:buChar char="§"/>
            </a:pPr>
            <a:r>
              <a:rPr lang="en-US" dirty="0">
                <a:solidFill>
                  <a:srgbClr val="000000"/>
                </a:solidFill>
              </a:rPr>
              <a:t>Allows VDOE to identify inequities in disciplinary outcomes, exclusionary practices, and school safety issues</a:t>
            </a:r>
            <a:endParaRPr dirty="0">
              <a:solidFill>
                <a:srgbClr val="000000"/>
              </a:solidFill>
              <a:cs typeface="Calibri"/>
            </a:endParaRPr>
          </a:p>
          <a:p>
            <a:pPr marL="457200" lvl="0" indent="-228600" algn="l" rtl="0">
              <a:lnSpc>
                <a:spcPct val="90000"/>
              </a:lnSpc>
              <a:spcBef>
                <a:spcPts val="1000"/>
              </a:spcBef>
              <a:spcAft>
                <a:spcPts val="0"/>
              </a:spcAft>
              <a:buClr>
                <a:schemeClr val="dk1"/>
              </a:buClr>
              <a:buSzPts val="1800"/>
              <a:buNone/>
            </a:pPr>
            <a:endParaRPr dirty="0"/>
          </a:p>
        </p:txBody>
      </p:sp>
      <p:sp>
        <p:nvSpPr>
          <p:cNvPr id="4" name="Text Placeholder 3"/>
          <p:cNvSpPr>
            <a:spLocks noGrp="1"/>
          </p:cNvSpPr>
          <p:nvPr>
            <p:ph type="body" sz="quarter" idx="13"/>
          </p:nvPr>
        </p:nvSpPr>
        <p:spPr/>
        <p:txBody>
          <a:bodyPr>
            <a:normAutofit/>
          </a:bodyPr>
          <a:lstStyle/>
          <a:p>
            <a:pPr algn="ctr"/>
            <a:r>
              <a:rPr lang="en-US" dirty="0"/>
              <a:t>SBAR Data Collection Governance</a:t>
            </a:r>
          </a:p>
        </p:txBody>
      </p:sp>
    </p:spTree>
    <p:extLst>
      <p:ext uri="{BB962C8B-B14F-4D97-AF65-F5344CB8AC3E}">
        <p14:creationId xmlns:p14="http://schemas.microsoft.com/office/powerpoint/2010/main" val="1025593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64"/>
          <p:cNvSpPr txBox="1">
            <a:spLocks noGrp="1"/>
          </p:cNvSpPr>
          <p:nvPr>
            <p:ph idx="1"/>
          </p:nvPr>
        </p:nvSpPr>
        <p:spPr>
          <a:xfrm>
            <a:off x="838199" y="1458930"/>
            <a:ext cx="10842171" cy="4996299"/>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SzPts val="1800"/>
              <a:buNone/>
            </a:pPr>
            <a:r>
              <a:rPr lang="en-US" sz="2300" dirty="0">
                <a:solidFill>
                  <a:srgbClr val="0F150D"/>
                </a:solidFill>
              </a:rPr>
              <a:t>Student Behavior And Administrative Response Collection website:</a:t>
            </a:r>
          </a:p>
          <a:p>
            <a:pPr marL="0" lvl="0" indent="0" algn="l">
              <a:lnSpc>
                <a:spcPct val="90000"/>
              </a:lnSpc>
              <a:spcBef>
                <a:spcPts val="1000"/>
              </a:spcBef>
              <a:spcAft>
                <a:spcPts val="0"/>
              </a:spcAft>
              <a:buNone/>
            </a:pPr>
            <a:r>
              <a:rPr lang="en-US" sz="2300" dirty="0">
                <a:ea typeface="+mn-lt"/>
                <a:cs typeface="+mn-lt"/>
                <a:hlinkClick r:id="rId3"/>
              </a:rPr>
              <a:t>https://www.doe.virginia.gov/data-policy-funding/data-reports/data-collection/student-behavior-and-administrative-response-collection</a:t>
            </a:r>
            <a:endParaRPr lang="en-US" sz="2300" dirty="0">
              <a:cs typeface="Calibri"/>
            </a:endParaRPr>
          </a:p>
          <a:p>
            <a:pPr marL="0" lvl="0" indent="0" algn="l">
              <a:lnSpc>
                <a:spcPct val="90000"/>
              </a:lnSpc>
              <a:spcBef>
                <a:spcPts val="1000"/>
              </a:spcBef>
              <a:spcAft>
                <a:spcPts val="0"/>
              </a:spcAft>
              <a:buSzPts val="1800"/>
              <a:buNone/>
            </a:pPr>
            <a:endParaRPr lang="en-US" sz="2300" dirty="0">
              <a:cs typeface="Calibri"/>
            </a:endParaRPr>
          </a:p>
          <a:p>
            <a:pPr marL="0" indent="0">
              <a:buSzPts val="1800"/>
              <a:buNone/>
            </a:pPr>
            <a:r>
              <a:rPr lang="en-US" sz="2300" dirty="0">
                <a:solidFill>
                  <a:srgbClr val="0F150D"/>
                </a:solidFill>
              </a:rPr>
              <a:t>Behavioral Health and Student Safety</a:t>
            </a:r>
          </a:p>
          <a:p>
            <a:pPr marL="0" indent="0">
              <a:lnSpc>
                <a:spcPct val="100000"/>
              </a:lnSpc>
              <a:spcBef>
                <a:spcPts val="0"/>
              </a:spcBef>
              <a:buSzPts val="1800"/>
              <a:buNone/>
            </a:pPr>
            <a:r>
              <a:rPr lang="en-US" sz="2300" dirty="0">
                <a:solidFill>
                  <a:srgbClr val="0F150D"/>
                </a:solidFill>
              </a:rPr>
              <a:t>Student Support &amp; Conduct website:</a:t>
            </a:r>
          </a:p>
          <a:p>
            <a:pPr marL="0" indent="0">
              <a:buSzPts val="1800"/>
              <a:buNone/>
            </a:pPr>
            <a:r>
              <a:rPr lang="en-US" sz="2300" dirty="0">
                <a:hlinkClick r:id="rId4"/>
              </a:rPr>
              <a:t>https://www.doe.virginia.gov/programs-services/student-services/integrated-student-supports/student-support-conduct#!/</a:t>
            </a:r>
            <a:endParaRPr lang="en-US" sz="2300" dirty="0"/>
          </a:p>
          <a:p>
            <a:pPr marL="0" indent="0">
              <a:buSzPts val="1800"/>
              <a:buNone/>
            </a:pPr>
            <a:endParaRPr lang="en-US" sz="2300" dirty="0">
              <a:solidFill>
                <a:srgbClr val="000000"/>
              </a:solidFill>
            </a:endParaRPr>
          </a:p>
          <a:p>
            <a:pPr marL="0" indent="0">
              <a:lnSpc>
                <a:spcPct val="110000"/>
              </a:lnSpc>
              <a:spcBef>
                <a:spcPts val="0"/>
              </a:spcBef>
              <a:buSzPts val="1800"/>
              <a:buNone/>
            </a:pPr>
            <a:r>
              <a:rPr lang="en-US" sz="2300" dirty="0">
                <a:solidFill>
                  <a:srgbClr val="000000"/>
                </a:solidFill>
              </a:rPr>
              <a:t>U.S. Department of Education </a:t>
            </a:r>
          </a:p>
          <a:p>
            <a:pPr marL="0" indent="0">
              <a:lnSpc>
                <a:spcPct val="110000"/>
              </a:lnSpc>
              <a:spcBef>
                <a:spcPts val="0"/>
              </a:spcBef>
              <a:buSzPts val="1800"/>
              <a:buNone/>
            </a:pPr>
            <a:endParaRPr lang="en-US" sz="2350" dirty="0">
              <a:solidFill>
                <a:srgbClr val="000000"/>
              </a:solidFill>
            </a:endParaRPr>
          </a:p>
          <a:p>
            <a:pPr marL="457200" lvl="1" indent="0">
              <a:lnSpc>
                <a:spcPct val="110000"/>
              </a:lnSpc>
              <a:spcBef>
                <a:spcPts val="0"/>
              </a:spcBef>
              <a:buSzPts val="1800"/>
              <a:buNone/>
            </a:pPr>
            <a:r>
              <a:rPr lang="en-US" sz="2300" dirty="0">
                <a:solidFill>
                  <a:srgbClr val="000000"/>
                </a:solidFill>
              </a:rPr>
              <a:t>Gun-Free School Act</a:t>
            </a:r>
          </a:p>
          <a:p>
            <a:pPr marL="457200" lvl="1" indent="0">
              <a:buSzPts val="1800"/>
              <a:buNone/>
            </a:pPr>
            <a:r>
              <a:rPr lang="en-US" sz="2300" dirty="0">
                <a:hlinkClick r:id="rId5"/>
              </a:rPr>
              <a:t>https://www.ed.gov/sites/ed/files/2020/07/Guidance.Gun-Free-Schools-Act.pdf</a:t>
            </a:r>
            <a:endParaRPr lang="en-US" sz="2300" dirty="0"/>
          </a:p>
          <a:p>
            <a:pPr marL="457200" lvl="1" indent="0">
              <a:buSzPts val="1800"/>
              <a:buNone/>
            </a:pPr>
            <a:endParaRPr lang="en-US" sz="2300" dirty="0">
              <a:solidFill>
                <a:srgbClr val="000000"/>
              </a:solidFill>
            </a:endParaRPr>
          </a:p>
          <a:p>
            <a:pPr marL="457200" lvl="1" indent="0">
              <a:buSzPts val="1800"/>
              <a:buNone/>
            </a:pPr>
            <a:r>
              <a:rPr lang="en-US" sz="2300" dirty="0">
                <a:solidFill>
                  <a:srgbClr val="000000"/>
                </a:solidFill>
              </a:rPr>
              <a:t>EdFacts</a:t>
            </a:r>
          </a:p>
          <a:p>
            <a:pPr marL="457200" lvl="1" indent="0">
              <a:buSzPts val="1800"/>
              <a:buNone/>
            </a:pPr>
            <a:r>
              <a:rPr lang="en-US" sz="2300" dirty="0">
                <a:hlinkClick r:id="rId6"/>
              </a:rPr>
              <a:t>https://www.ed.gov/data/edfacts-initiative</a:t>
            </a:r>
            <a:endParaRPr lang="en-US" sz="2300" dirty="0"/>
          </a:p>
          <a:p>
            <a:pPr marL="0" indent="0">
              <a:buSzPts val="1800"/>
              <a:buNone/>
            </a:pPr>
            <a:endParaRPr lang="en-US" sz="2300" dirty="0"/>
          </a:p>
          <a:p>
            <a:pPr marL="457200" lvl="1" indent="0">
              <a:buSzPts val="1800"/>
              <a:buNone/>
            </a:pPr>
            <a:r>
              <a:rPr lang="en-US" sz="2300" dirty="0">
                <a:solidFill>
                  <a:srgbClr val="000000"/>
                </a:solidFill>
              </a:rPr>
              <a:t>Civil Rights Data Collection (CRDC)</a:t>
            </a:r>
          </a:p>
          <a:p>
            <a:pPr marL="457200" lvl="1" indent="0">
              <a:buSzPts val="1800"/>
              <a:buNone/>
            </a:pPr>
            <a:r>
              <a:rPr lang="en-US" sz="2300" dirty="0">
                <a:hlinkClick r:id="rId7"/>
              </a:rPr>
              <a:t>https://civilrightsdata.ed.gov/</a:t>
            </a:r>
            <a:endParaRPr lang="en-US" sz="2300" dirty="0"/>
          </a:p>
          <a:p>
            <a:pPr marL="457200" lvl="1" indent="0">
              <a:buSzPts val="1800"/>
              <a:buNone/>
            </a:pPr>
            <a:endParaRPr lang="en-US" sz="2350" dirty="0"/>
          </a:p>
          <a:p>
            <a:pPr marL="0" indent="0">
              <a:buSzPts val="1800"/>
              <a:buNone/>
            </a:pPr>
            <a:endParaRPr lang="en-US" sz="2350" dirty="0"/>
          </a:p>
          <a:p>
            <a:pPr marL="0" indent="0">
              <a:buSzPts val="1800"/>
              <a:buNone/>
            </a:pPr>
            <a:endParaRPr lang="en-US" sz="2350" dirty="0"/>
          </a:p>
          <a:p>
            <a:pPr marL="0" lvl="0" indent="0" algn="l" rtl="0">
              <a:lnSpc>
                <a:spcPct val="90000"/>
              </a:lnSpc>
              <a:spcBef>
                <a:spcPts val="1000"/>
              </a:spcBef>
              <a:spcAft>
                <a:spcPts val="0"/>
              </a:spcAft>
              <a:buSzPts val="1800"/>
              <a:buNone/>
            </a:pPr>
            <a:endParaRPr lang="en-US" sz="2353" dirty="0"/>
          </a:p>
        </p:txBody>
      </p:sp>
      <p:sp>
        <p:nvSpPr>
          <p:cNvPr id="2" name="Text Placeholder 1"/>
          <p:cNvSpPr>
            <a:spLocks noGrp="1"/>
          </p:cNvSpPr>
          <p:nvPr>
            <p:ph type="body" sz="quarter" idx="13"/>
          </p:nvPr>
        </p:nvSpPr>
        <p:spPr/>
        <p:txBody>
          <a:bodyPr/>
          <a:lstStyle/>
          <a:p>
            <a:pPr algn="ctr"/>
            <a:r>
              <a:rPr lang="en-US" dirty="0"/>
              <a:t>Resources</a:t>
            </a:r>
          </a:p>
        </p:txBody>
      </p:sp>
    </p:spTree>
    <p:extLst>
      <p:ext uri="{BB962C8B-B14F-4D97-AF65-F5344CB8AC3E}">
        <p14:creationId xmlns:p14="http://schemas.microsoft.com/office/powerpoint/2010/main" val="1229243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64"/>
          <p:cNvSpPr txBox="1">
            <a:spLocks noGrp="1"/>
          </p:cNvSpPr>
          <p:nvPr>
            <p:ph idx="1"/>
          </p:nvPr>
        </p:nvSpPr>
        <p:spPr>
          <a:xfrm>
            <a:off x="437322" y="1458930"/>
            <a:ext cx="11161643" cy="5100896"/>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indent="0">
              <a:buSzPts val="1800"/>
              <a:buNone/>
            </a:pPr>
            <a:endParaRPr lang="en-US" sz="2350" dirty="0">
              <a:solidFill>
                <a:srgbClr val="0F150D"/>
              </a:solidFill>
            </a:endParaRPr>
          </a:p>
          <a:p>
            <a:pPr marL="0" indent="0">
              <a:buSzPts val="1800"/>
              <a:buNone/>
            </a:pPr>
            <a:r>
              <a:rPr lang="en-US" sz="2350" dirty="0">
                <a:solidFill>
                  <a:srgbClr val="0F150D"/>
                </a:solidFill>
              </a:rPr>
              <a:t>Patricia Mealy, Education Data Specialist, Office of Data Services</a:t>
            </a:r>
            <a:endParaRPr sz="2350" dirty="0"/>
          </a:p>
          <a:p>
            <a:pPr marL="0" lvl="0" indent="0" algn="l" rtl="0">
              <a:lnSpc>
                <a:spcPct val="90000"/>
              </a:lnSpc>
              <a:spcBef>
                <a:spcPts val="1000"/>
              </a:spcBef>
              <a:spcAft>
                <a:spcPts val="0"/>
              </a:spcAft>
              <a:buSzPts val="1800"/>
              <a:buNone/>
            </a:pPr>
            <a:r>
              <a:rPr lang="en-US" sz="2353" dirty="0"/>
              <a:t>Email: </a:t>
            </a:r>
            <a:r>
              <a:rPr lang="en-US" sz="2353" u="sng" dirty="0">
                <a:solidFill>
                  <a:schemeClr val="hlink"/>
                </a:solidFill>
                <a:hlinkClick r:id="rId3"/>
              </a:rPr>
              <a:t>patricia.mealy@doe.virginia.gov</a:t>
            </a:r>
            <a:r>
              <a:rPr lang="en-US" sz="2353" dirty="0"/>
              <a:t> or</a:t>
            </a:r>
            <a:endParaRPr dirty="0"/>
          </a:p>
          <a:p>
            <a:pPr marL="0" lvl="0" indent="0" algn="l" rtl="0">
              <a:lnSpc>
                <a:spcPct val="90000"/>
              </a:lnSpc>
              <a:spcBef>
                <a:spcPts val="1000"/>
              </a:spcBef>
              <a:spcAft>
                <a:spcPts val="0"/>
              </a:spcAft>
              <a:buSzPts val="1800"/>
              <a:buNone/>
            </a:pPr>
            <a:r>
              <a:rPr lang="en-US" sz="2353" dirty="0"/>
              <a:t>            </a:t>
            </a:r>
            <a:r>
              <a:rPr lang="en-US" sz="2353" u="sng" dirty="0">
                <a:solidFill>
                  <a:schemeClr val="hlink"/>
                </a:solidFill>
                <a:hlinkClick r:id="rId4"/>
              </a:rPr>
              <a:t>resultshelp@doe.virginia.gov</a:t>
            </a:r>
            <a:r>
              <a:rPr lang="en-US" sz="2353" dirty="0"/>
              <a:t> </a:t>
            </a:r>
            <a:endParaRPr dirty="0"/>
          </a:p>
          <a:p>
            <a:pPr marL="0" lvl="0" indent="0" algn="l" rtl="0">
              <a:lnSpc>
                <a:spcPct val="90000"/>
              </a:lnSpc>
              <a:spcBef>
                <a:spcPts val="1000"/>
              </a:spcBef>
              <a:spcAft>
                <a:spcPts val="0"/>
              </a:spcAft>
              <a:buSzPts val="1800"/>
              <a:buNone/>
            </a:pPr>
            <a:endParaRPr lang="en-US" sz="2353" dirty="0"/>
          </a:p>
          <a:p>
            <a:pPr marL="0" indent="0">
              <a:buSzPts val="1800"/>
              <a:buNone/>
            </a:pPr>
            <a:r>
              <a:rPr lang="en-US" sz="2350" dirty="0">
                <a:solidFill>
                  <a:srgbClr val="0F150D"/>
                </a:solidFill>
              </a:rPr>
              <a:t>Joseph Wharff, Director, Office of Behavioral Health and Student Safety</a:t>
            </a:r>
            <a:endParaRPr lang="en-US" sz="2350" dirty="0"/>
          </a:p>
          <a:p>
            <a:pPr marL="0" lvl="0" indent="0" algn="l" rtl="0">
              <a:lnSpc>
                <a:spcPct val="90000"/>
              </a:lnSpc>
              <a:spcBef>
                <a:spcPts val="1000"/>
              </a:spcBef>
              <a:spcAft>
                <a:spcPts val="0"/>
              </a:spcAft>
              <a:buSzPts val="1800"/>
              <a:buNone/>
            </a:pPr>
            <a:r>
              <a:rPr lang="en-US" sz="2353" dirty="0"/>
              <a:t>Email: </a:t>
            </a:r>
            <a:r>
              <a:rPr lang="en-US" sz="2353" dirty="0">
                <a:hlinkClick r:id="rId5"/>
              </a:rPr>
              <a:t>joseph.wharff@doe.virginia.gov</a:t>
            </a:r>
            <a:endParaRPr lang="en-US" sz="2353" dirty="0"/>
          </a:p>
          <a:p>
            <a:pPr marL="0" lvl="0" indent="0" algn="l" rtl="0">
              <a:lnSpc>
                <a:spcPct val="90000"/>
              </a:lnSpc>
              <a:spcBef>
                <a:spcPts val="1000"/>
              </a:spcBef>
              <a:spcAft>
                <a:spcPts val="0"/>
              </a:spcAft>
              <a:buSzPts val="1800"/>
              <a:buNone/>
            </a:pPr>
            <a:endParaRPr lang="en-US" sz="2350" dirty="0">
              <a:effectLst/>
              <a:latin typeface="Calibri" panose="020F0502020204030204" pitchFamily="34" charset="0"/>
              <a:ea typeface="Aptos" panose="020B0004020202020204" pitchFamily="34" charset="0"/>
            </a:endParaRPr>
          </a:p>
          <a:p>
            <a:pPr marL="0" lvl="0" indent="0" algn="l" rtl="0">
              <a:lnSpc>
                <a:spcPct val="90000"/>
              </a:lnSpc>
              <a:spcBef>
                <a:spcPts val="1000"/>
              </a:spcBef>
              <a:spcAft>
                <a:spcPts val="0"/>
              </a:spcAft>
              <a:buSzPts val="1800"/>
              <a:buNone/>
            </a:pPr>
            <a:r>
              <a:rPr lang="en-US" sz="2353" dirty="0">
                <a:solidFill>
                  <a:srgbClr val="0F150D"/>
                </a:solidFill>
              </a:rPr>
              <a:t>Rebecca Kahila, School Safety and Discipline Specialist, Office of Behavioral Health and Student Safety</a:t>
            </a:r>
            <a:endParaRPr lang="en-US" sz="2400" dirty="0"/>
          </a:p>
          <a:p>
            <a:pPr marL="0" lvl="0" indent="0" algn="l" rtl="0">
              <a:lnSpc>
                <a:spcPct val="90000"/>
              </a:lnSpc>
              <a:spcBef>
                <a:spcPts val="1000"/>
              </a:spcBef>
              <a:spcAft>
                <a:spcPts val="0"/>
              </a:spcAft>
              <a:buSzPts val="1800"/>
              <a:buNone/>
            </a:pPr>
            <a:r>
              <a:rPr lang="en-US" sz="2353" dirty="0"/>
              <a:t>Email: </a:t>
            </a:r>
            <a:r>
              <a:rPr lang="en-US" sz="2350" u="sng" dirty="0">
                <a:solidFill>
                  <a:srgbClr val="0070C0"/>
                </a:solidFill>
              </a:rPr>
              <a:t>rebecca.kahila@doe.virginia.gov</a:t>
            </a:r>
            <a:r>
              <a:rPr lang="en-US" sz="2353" u="sng" dirty="0">
                <a:solidFill>
                  <a:srgbClr val="0070C0"/>
                </a:solidFill>
              </a:rPr>
              <a:t> </a:t>
            </a:r>
          </a:p>
          <a:p>
            <a:pPr marL="0" lvl="0" indent="0" algn="l" rtl="0">
              <a:lnSpc>
                <a:spcPct val="90000"/>
              </a:lnSpc>
              <a:spcBef>
                <a:spcPts val="1000"/>
              </a:spcBef>
              <a:spcAft>
                <a:spcPts val="0"/>
              </a:spcAft>
              <a:buSzPts val="1800"/>
              <a:buNone/>
            </a:pPr>
            <a:r>
              <a:rPr lang="en-US" sz="2353" dirty="0"/>
              <a:t> </a:t>
            </a:r>
            <a:endParaRPr lang="en-US" sz="2400" dirty="0"/>
          </a:p>
          <a:p>
            <a:pPr marL="0" lvl="0" indent="0" algn="l" rtl="0">
              <a:lnSpc>
                <a:spcPct val="90000"/>
              </a:lnSpc>
              <a:spcBef>
                <a:spcPts val="1000"/>
              </a:spcBef>
              <a:spcAft>
                <a:spcPts val="0"/>
              </a:spcAft>
              <a:buSzPts val="1800"/>
              <a:buNone/>
            </a:pPr>
            <a:r>
              <a:rPr lang="en-US" sz="2353" dirty="0"/>
              <a:t>            </a:t>
            </a:r>
            <a:endParaRPr lang="en-US" sz="2353" u="sng" dirty="0">
              <a:solidFill>
                <a:srgbClr val="0070C0"/>
              </a:solidFill>
            </a:endParaRPr>
          </a:p>
          <a:p>
            <a:pPr marL="0" lvl="0" indent="0" algn="l" rtl="0">
              <a:lnSpc>
                <a:spcPct val="90000"/>
              </a:lnSpc>
              <a:spcBef>
                <a:spcPts val="1000"/>
              </a:spcBef>
              <a:spcAft>
                <a:spcPts val="0"/>
              </a:spcAft>
              <a:buSzPts val="1800"/>
              <a:buNone/>
            </a:pPr>
            <a:endParaRPr dirty="0">
              <a:solidFill>
                <a:srgbClr val="0070C0"/>
              </a:solidFill>
            </a:endParaRPr>
          </a:p>
        </p:txBody>
      </p:sp>
      <p:sp>
        <p:nvSpPr>
          <p:cNvPr id="2" name="Text Placeholder 1"/>
          <p:cNvSpPr>
            <a:spLocks noGrp="1"/>
          </p:cNvSpPr>
          <p:nvPr>
            <p:ph type="body" sz="quarter" idx="13"/>
          </p:nvPr>
        </p:nvSpPr>
        <p:spPr/>
        <p:txBody>
          <a:bodyPr/>
          <a:lstStyle/>
          <a:p>
            <a:pPr algn="ctr"/>
            <a:r>
              <a:rPr lang="en-US" dirty="0"/>
              <a:t>VDOE Contacts</a:t>
            </a:r>
          </a:p>
        </p:txBody>
      </p:sp>
    </p:spTree>
    <p:extLst>
      <p:ext uri="{BB962C8B-B14F-4D97-AF65-F5344CB8AC3E}">
        <p14:creationId xmlns:p14="http://schemas.microsoft.com/office/powerpoint/2010/main" val="1818412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useBgFill="1">
        <p:nvSpPr>
          <p:cNvPr id="531" name="Rectangle 53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2" name="Google Shape;502;p65"/>
          <p:cNvSpPr txBox="1">
            <a:spLocks noGrp="1"/>
          </p:cNvSpPr>
          <p:nvPr>
            <p:ph type="ctrTitle"/>
          </p:nvPr>
        </p:nvSpPr>
        <p:spPr>
          <a:xfrm>
            <a:off x="2197101" y="735283"/>
            <a:ext cx="4978399" cy="3165045"/>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accent2"/>
              </a:buClr>
              <a:buSzPts val="6000"/>
              <a:buFont typeface="Trebuchet MS"/>
              <a:buNone/>
            </a:pPr>
            <a:r>
              <a:rPr lang="en-US" sz="5200" dirty="0"/>
              <a:t>Thank You </a:t>
            </a:r>
          </a:p>
        </p:txBody>
      </p:sp>
      <p:pic>
        <p:nvPicPr>
          <p:cNvPr id="508" name="Graphic 507" descr="Smiling Face with No Fill">
            <a:extLst>
              <a:ext uri="{FF2B5EF4-FFF2-40B4-BE49-F238E27FC236}">
                <a16:creationId xmlns:a16="http://schemas.microsoft.com/office/drawing/2014/main" id="{FC9FE980-6A15-4040-BA51-E7E0DDD813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815" y="716407"/>
            <a:ext cx="5411343" cy="5411343"/>
          </a:xfrm>
          <a:prstGeom prst="rect">
            <a:avLst/>
          </a:prstGeom>
        </p:spPr>
      </p:pic>
      <p:sp>
        <p:nvSpPr>
          <p:cNvPr id="501" name="Google Shape;501;p65"/>
          <p:cNvSpPr txBox="1">
            <a:spLocks noGrp="1"/>
          </p:cNvSpPr>
          <p:nvPr>
            <p:ph type="sldNum" sz="quarter" idx="12"/>
          </p:nvPr>
        </p:nvSpPr>
        <p:spPr>
          <a:xfrm>
            <a:off x="8610600" y="6356350"/>
            <a:ext cx="2743200" cy="365125"/>
          </a:xfrm>
          <a:prstGeom prst="rect">
            <a:avLst/>
          </a:prstGeom>
        </p:spPr>
        <p:txBody>
          <a:bodyPr spcFirstLastPara="1" lIns="91425" tIns="45700" rIns="91425" bIns="45700" anchorCtr="0">
            <a:normAutofit/>
          </a:bodyPr>
          <a:lstStyle/>
          <a:p>
            <a:pPr marL="0" marR="0" lvl="0" indent="0" rtl="0">
              <a:spcBef>
                <a:spcPts val="0"/>
              </a:spcBef>
              <a:spcAft>
                <a:spcPts val="600"/>
              </a:spcAft>
              <a:buClr>
                <a:srgbClr val="000000"/>
              </a:buClr>
              <a:buSzPts val="1200"/>
              <a:buFont typeface="Arial"/>
              <a:buNone/>
            </a:pPr>
            <a:fld id="{00000000-1234-1234-1234-123412341234}" type="slidenum">
              <a:rPr lang="en-US" smtClean="0"/>
              <a:pPr marL="0" marR="0" lvl="0" indent="0" rtl="0">
                <a:spcBef>
                  <a:spcPts val="0"/>
                </a:spcBef>
                <a:spcAft>
                  <a:spcPts val="600"/>
                </a:spcAft>
                <a:buClr>
                  <a:srgbClr val="000000"/>
                </a:buClr>
                <a:buSzPts val="1200"/>
                <a:buFont typeface="Arial"/>
                <a:buNone/>
              </a:pPr>
              <a:t>42</a:t>
            </a:fld>
            <a:endParaRPr lang="en-US" dirty="0"/>
          </a:p>
        </p:txBody>
      </p:sp>
    </p:spTree>
    <p:extLst>
      <p:ext uri="{BB962C8B-B14F-4D97-AF65-F5344CB8AC3E}">
        <p14:creationId xmlns:p14="http://schemas.microsoft.com/office/powerpoint/2010/main" val="367282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dirty="0"/>
          </a:p>
        </p:txBody>
      </p:sp>
      <p:sp>
        <p:nvSpPr>
          <p:cNvPr id="249" name="Google Shape;249;p32"/>
          <p:cNvSpPr txBox="1">
            <a:spLocks noGrp="1"/>
          </p:cNvSpPr>
          <p:nvPr>
            <p:ph idx="1"/>
          </p:nvPr>
        </p:nvSpPr>
        <p:spPr>
          <a:xfrm>
            <a:off x="580768" y="1458930"/>
            <a:ext cx="10972800" cy="4718033"/>
          </a:xfrm>
          <a:prstGeom prst="rect">
            <a:avLst/>
          </a:prstGeom>
          <a:noFill/>
          <a:ln>
            <a:noFill/>
          </a:ln>
        </p:spPr>
        <p:txBody>
          <a:bodyPr spcFirstLastPara="1" wrap="square" lIns="91425" tIns="45700" rIns="91425" bIns="45700" anchor="t" anchorCtr="0">
            <a:normAutofit/>
          </a:bodyPr>
          <a:lstStyle/>
          <a:p>
            <a:pPr marR="0" lvl="0">
              <a:lnSpc>
                <a:spcPct val="107000"/>
              </a:lnSpc>
              <a:spcBef>
                <a:spcPts val="0"/>
              </a:spcBef>
              <a:spcAft>
                <a:spcPts val="800"/>
              </a:spcAft>
              <a:buClr>
                <a:schemeClr val="tx2">
                  <a:lumMod val="60000"/>
                  <a:lumOff val="40000"/>
                </a:schemeClr>
              </a:buClr>
              <a:buFont typeface="Wingdings" panose="05000000000000000000" pitchFamily="2" charset="2"/>
              <a:buChar char="q"/>
              <a:tabLst>
                <a:tab pos="457200" algn="l"/>
              </a:tabLst>
            </a:pPr>
            <a:r>
              <a:rPr lang="en-US"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Local Education Agency (LEA)</a:t>
            </a:r>
          </a:p>
          <a:p>
            <a:pPr lvl="1">
              <a:lnSpc>
                <a:spcPct val="107000"/>
              </a:lnSpc>
              <a:spcBef>
                <a:spcPts val="0"/>
              </a:spcBef>
              <a:spcAft>
                <a:spcPts val="800"/>
              </a:spcAft>
              <a:buClr>
                <a:schemeClr val="tx2">
                  <a:lumMod val="60000"/>
                  <a:lumOff val="40000"/>
                </a:schemeClr>
              </a:buClr>
              <a:buFont typeface="Wingdings" panose="05000000000000000000" pitchFamily="2" charset="2"/>
              <a:buChar char="§"/>
              <a:tabLst>
                <a:tab pos="457200" algn="l"/>
              </a:tabLst>
            </a:pPr>
            <a:r>
              <a:rPr lang="en-US"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Private schools for special education placement when the administrative response results in a </a:t>
            </a:r>
            <a:r>
              <a:rPr lang="en-US"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suspension, expulsion, or a report to law enforcement.</a:t>
            </a:r>
            <a:r>
              <a:rPr lang="en-US" b="1" kern="100" dirty="0">
                <a:solidFill>
                  <a:srgbClr val="1A4480"/>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r>
              <a:rPr lang="en-US"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rivate Schools must send this data to the responsible school division to be included with the division’s SBAR Data file.</a:t>
            </a:r>
            <a:endParaRPr lang="en-US"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Clr>
                <a:schemeClr val="tx2">
                  <a:lumMod val="60000"/>
                  <a:lumOff val="40000"/>
                </a:schemeClr>
              </a:buClr>
              <a:buFont typeface="Wingdings" panose="05000000000000000000" pitchFamily="2" charset="2"/>
              <a:buChar char="q"/>
              <a:tabLst>
                <a:tab pos="457200" algn="l"/>
              </a:tabLst>
            </a:pPr>
            <a:r>
              <a:rPr lang="en-US"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regional centers/programs must report data independently of the LEA unless exempt</a:t>
            </a:r>
          </a:p>
          <a:p>
            <a:pPr lvl="1">
              <a:buClr>
                <a:schemeClr val="tx2">
                  <a:lumMod val="60000"/>
                  <a:lumOff val="40000"/>
                </a:schemeClr>
              </a:buClr>
              <a:buFont typeface="Wingdings" panose="05000000000000000000" pitchFamily="2" charset="2"/>
              <a:buChar char="§"/>
            </a:pPr>
            <a:r>
              <a:rPr lang="en-US" dirty="0">
                <a:solidFill>
                  <a:srgbClr val="000000"/>
                </a:solidFill>
                <a:cs typeface="Calibri"/>
              </a:rPr>
              <a:t>If a regional center/program is exempt from SBAR reporting, then the student    behavior and response data must be reported by the responsible LEA. </a:t>
            </a:r>
          </a:p>
          <a:p>
            <a:pPr lvl="1">
              <a:buClr>
                <a:schemeClr val="tx2">
                  <a:lumMod val="60000"/>
                  <a:lumOff val="40000"/>
                </a:schemeClr>
              </a:buClr>
              <a:buFont typeface="Wingdings" panose="05000000000000000000" pitchFamily="2" charset="2"/>
              <a:buChar char="§"/>
            </a:pPr>
            <a:r>
              <a:rPr lang="en-US" dirty="0">
                <a:solidFill>
                  <a:srgbClr val="000000"/>
                </a:solidFill>
                <a:cs typeface="Calibri"/>
              </a:rPr>
              <a:t>The </a:t>
            </a:r>
            <a:r>
              <a:rPr lang="en-US" b="1" dirty="0">
                <a:solidFill>
                  <a:srgbClr val="000000"/>
                </a:solidFill>
                <a:cs typeface="Calibri"/>
              </a:rPr>
              <a:t>Reporting Center Collection Exemptions Report </a:t>
            </a:r>
            <a:r>
              <a:rPr lang="en-US" dirty="0">
                <a:solidFill>
                  <a:srgbClr val="000000"/>
                </a:solidFill>
                <a:cs typeface="Calibri"/>
              </a:rPr>
              <a:t>can be reviewed in the Educational Registry Application (ERA) under the Reports option.  </a:t>
            </a:r>
          </a:p>
          <a:p>
            <a:pPr marL="457200" lvl="1" indent="0">
              <a:buNone/>
            </a:pPr>
            <a:endParaRPr lang="en-US" dirty="0">
              <a:cs typeface="Calibri"/>
            </a:endParaRPr>
          </a:p>
        </p:txBody>
      </p:sp>
      <p:sp>
        <p:nvSpPr>
          <p:cNvPr id="4" name="Text Placeholder 3"/>
          <p:cNvSpPr>
            <a:spLocks noGrp="1"/>
          </p:cNvSpPr>
          <p:nvPr>
            <p:ph type="body" sz="quarter" idx="13"/>
          </p:nvPr>
        </p:nvSpPr>
        <p:spPr/>
        <p:txBody>
          <a:bodyPr vert="horz" lIns="822960" tIns="640080" rIns="91440" bIns="45720" rtlCol="0" anchor="t">
            <a:normAutofit/>
          </a:bodyPr>
          <a:lstStyle/>
          <a:p>
            <a:pPr algn="ctr"/>
            <a:r>
              <a:rPr lang="en-US" dirty="0"/>
              <a:t>Who is Required to submit SBAR Data?</a:t>
            </a:r>
          </a:p>
        </p:txBody>
      </p:sp>
    </p:spTree>
    <p:extLst>
      <p:ext uri="{BB962C8B-B14F-4D97-AF65-F5344CB8AC3E}">
        <p14:creationId xmlns:p14="http://schemas.microsoft.com/office/powerpoint/2010/main" val="232320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xfrm>
            <a:off x="8610600" y="6356350"/>
            <a:ext cx="2743200" cy="365125"/>
          </a:xfrm>
          <a:noFill/>
          <a:ln>
            <a:noFill/>
          </a:ln>
        </p:spPr>
        <p:txBody>
          <a:bodyPr spcFirstLastPara="1" wrap="square" lIns="91425" tIns="45700" rIns="91425" bIns="45700" anchor="ctr" anchorCtr="0">
            <a:noAutofit/>
          </a:bodyPr>
          <a:lstStyle/>
          <a:p>
            <a:pPr lvl="0"/>
            <a:fld id="{00000000-1234-1234-1234-123412341234}" type="slidenum">
              <a:rPr lang="en-US"/>
              <a:pPr lvl="0"/>
              <a:t>6</a:t>
            </a:fld>
            <a:endParaRPr lang="en-US" dirty="0"/>
          </a:p>
        </p:txBody>
      </p:sp>
      <p:graphicFrame>
        <p:nvGraphicFramePr>
          <p:cNvPr id="254" name="Content Placeholder 6">
            <a:extLst>
              <a:ext uri="{FF2B5EF4-FFF2-40B4-BE49-F238E27FC236}">
                <a16:creationId xmlns:a16="http://schemas.microsoft.com/office/drawing/2014/main" id="{EBAC975D-926A-4F12-776F-B01793EB3FE3}"/>
              </a:ext>
            </a:extLst>
          </p:cNvPr>
          <p:cNvGraphicFramePr>
            <a:graphicFrameLocks noGrp="1"/>
          </p:cNvGraphicFramePr>
          <p:nvPr>
            <p:ph idx="1"/>
            <p:extLst>
              <p:ext uri="{D42A27DB-BD31-4B8C-83A1-F6EECF244321}">
                <p14:modId xmlns:p14="http://schemas.microsoft.com/office/powerpoint/2010/main" val="4156592309"/>
              </p:ext>
            </p:extLst>
          </p:nvPr>
        </p:nvGraphicFramePr>
        <p:xfrm>
          <a:off x="838200" y="1458913"/>
          <a:ext cx="105156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3"/>
          </p:nvPr>
        </p:nvSpPr>
        <p:spPr>
          <a:xfrm>
            <a:off x="0" y="0"/>
            <a:ext cx="12192000" cy="1323975"/>
          </a:xfrm>
        </p:spPr>
        <p:txBody>
          <a:bodyPr>
            <a:normAutofit/>
          </a:bodyPr>
          <a:lstStyle/>
          <a:p>
            <a:r>
              <a:rPr lang="en-US" dirty="0"/>
              <a:t> What Happens to SBAR Data?</a:t>
            </a:r>
          </a:p>
        </p:txBody>
      </p:sp>
    </p:spTree>
    <p:extLst>
      <p:ext uri="{BB962C8B-B14F-4D97-AF65-F5344CB8AC3E}">
        <p14:creationId xmlns:p14="http://schemas.microsoft.com/office/powerpoint/2010/main" val="193301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dirty="0"/>
          </a:p>
        </p:txBody>
      </p:sp>
      <p:graphicFrame>
        <p:nvGraphicFramePr>
          <p:cNvPr id="252" name="Google Shape;249;p32">
            <a:extLst>
              <a:ext uri="{FF2B5EF4-FFF2-40B4-BE49-F238E27FC236}">
                <a16:creationId xmlns:a16="http://schemas.microsoft.com/office/drawing/2014/main" id="{30FD75BA-A491-F22B-4668-E28F358D24DD}"/>
              </a:ext>
            </a:extLst>
          </p:cNvPr>
          <p:cNvGraphicFramePr>
            <a:graphicFrameLocks noGrp="1"/>
          </p:cNvGraphicFramePr>
          <p:nvPr>
            <p:ph idx="1"/>
            <p:extLst>
              <p:ext uri="{D42A27DB-BD31-4B8C-83A1-F6EECF244321}">
                <p14:modId xmlns:p14="http://schemas.microsoft.com/office/powerpoint/2010/main" val="490394096"/>
              </p:ext>
            </p:extLst>
          </p:nvPr>
        </p:nvGraphicFramePr>
        <p:xfrm>
          <a:off x="838200" y="1458930"/>
          <a:ext cx="10515600" cy="4718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3"/>
          </p:nvPr>
        </p:nvSpPr>
        <p:spPr/>
        <p:txBody>
          <a:bodyPr>
            <a:normAutofit/>
          </a:bodyPr>
          <a:lstStyle/>
          <a:p>
            <a:pPr algn="ctr"/>
            <a:r>
              <a:rPr lang="en-US" dirty="0"/>
              <a:t> important Reminders</a:t>
            </a:r>
          </a:p>
        </p:txBody>
      </p:sp>
    </p:spTree>
    <p:extLst>
      <p:ext uri="{BB962C8B-B14F-4D97-AF65-F5344CB8AC3E}">
        <p14:creationId xmlns:p14="http://schemas.microsoft.com/office/powerpoint/2010/main" val="179548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4DEB-489A-5439-231D-536EBD0CF232}"/>
              </a:ext>
            </a:extLst>
          </p:cNvPr>
          <p:cNvSpPr>
            <a:spLocks noGrp="1"/>
          </p:cNvSpPr>
          <p:nvPr>
            <p:ph type="title"/>
          </p:nvPr>
        </p:nvSpPr>
        <p:spPr/>
        <p:txBody>
          <a:bodyPr/>
          <a:lstStyle/>
          <a:p>
            <a:r>
              <a:rPr lang="en-US" dirty="0"/>
              <a:t>SBAR Data Model, </a:t>
            </a:r>
            <a:br>
              <a:rPr lang="en-US" dirty="0"/>
            </a:br>
            <a:r>
              <a:rPr lang="en-US" dirty="0"/>
              <a:t>Elements, &amp; Edits</a:t>
            </a:r>
          </a:p>
        </p:txBody>
      </p:sp>
      <p:sp>
        <p:nvSpPr>
          <p:cNvPr id="4" name="Slide Number Placeholder 3">
            <a:extLst>
              <a:ext uri="{FF2B5EF4-FFF2-40B4-BE49-F238E27FC236}">
                <a16:creationId xmlns:a16="http://schemas.microsoft.com/office/drawing/2014/main" id="{B4E8A029-6278-AF10-B222-63B2109BF198}"/>
              </a:ext>
            </a:extLst>
          </p:cNvPr>
          <p:cNvSpPr>
            <a:spLocks noGrp="1"/>
          </p:cNvSpPr>
          <p:nvPr>
            <p:ph type="sldNum" sz="quarter" idx="12"/>
          </p:nvPr>
        </p:nvSpPr>
        <p:spPr/>
        <p:txBody>
          <a:bodyPr/>
          <a:lstStyle/>
          <a:p>
            <a:fld id="{B2102BAA-C61A-4A39-BDF1-4340D572B82C}" type="slidenum">
              <a:rPr lang="en-US" smtClean="0"/>
              <a:t>8</a:t>
            </a:fld>
            <a:endParaRPr lang="en-US" dirty="0"/>
          </a:p>
        </p:txBody>
      </p:sp>
    </p:spTree>
    <p:extLst>
      <p:ext uri="{BB962C8B-B14F-4D97-AF65-F5344CB8AC3E}">
        <p14:creationId xmlns:p14="http://schemas.microsoft.com/office/powerpoint/2010/main" val="114355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33"/>
          <p:cNvSpPr txBox="1">
            <a:spLocks noGrp="1"/>
          </p:cNvSpPr>
          <p:nvPr>
            <p:ph idx="1"/>
          </p:nvPr>
        </p:nvSpPr>
        <p:spPr>
          <a:xfrm>
            <a:off x="597159" y="1418253"/>
            <a:ext cx="11299372" cy="5337109"/>
          </a:xfrm>
          <a:prstGeom prst="rect">
            <a:avLst/>
          </a:prstGeom>
          <a:noFill/>
          <a:ln>
            <a:noFill/>
          </a:ln>
        </p:spPr>
        <p:txBody>
          <a:bodyPr spcFirstLastPara="1" wrap="square" lIns="91425" tIns="45700" rIns="91425" bIns="45700" anchor="t" anchorCtr="0">
            <a:normAutofit/>
          </a:bodyPr>
          <a:lstStyle/>
          <a:p>
            <a:pPr marL="88900" indent="0">
              <a:lnSpc>
                <a:spcPct val="100000"/>
              </a:lnSpc>
              <a:spcBef>
                <a:spcPts val="0"/>
              </a:spcBef>
              <a:buClr>
                <a:schemeClr val="tx2">
                  <a:lumMod val="60000"/>
                  <a:lumOff val="40000"/>
                </a:schemeClr>
              </a:buClr>
              <a:buSzPts val="2200"/>
              <a:buNone/>
            </a:pPr>
            <a:r>
              <a:rPr lang="en-US" sz="2400" dirty="0">
                <a:solidFill>
                  <a:schemeClr val="tx1"/>
                </a:solidFill>
              </a:rPr>
              <a:t>SBAR Data File includes:</a:t>
            </a:r>
          </a:p>
          <a:p>
            <a:pPr marL="88900" lvl="0" indent="0" algn="l" rtl="0">
              <a:lnSpc>
                <a:spcPct val="100000"/>
              </a:lnSpc>
              <a:spcBef>
                <a:spcPts val="0"/>
              </a:spcBef>
              <a:spcAft>
                <a:spcPts val="0"/>
              </a:spcAft>
              <a:buClr>
                <a:schemeClr val="tx2">
                  <a:lumMod val="60000"/>
                  <a:lumOff val="40000"/>
                </a:schemeClr>
              </a:buClr>
              <a:buSzPts val="2200"/>
              <a:buNone/>
            </a:pPr>
            <a:endParaRPr lang="en-US" sz="2400" b="1" dirty="0">
              <a:solidFill>
                <a:schemeClr val="tx1"/>
              </a:solidFill>
              <a:ea typeface="Trebuchet MS"/>
              <a:cs typeface="Trebuchet MS"/>
              <a:sym typeface="Trebuchet MS"/>
            </a:endParaRPr>
          </a:p>
          <a:p>
            <a:pPr marL="431800" indent="-342900">
              <a:lnSpc>
                <a:spcPct val="100000"/>
              </a:lnSpc>
              <a:spcBef>
                <a:spcPts val="0"/>
              </a:spcBef>
              <a:buClr>
                <a:schemeClr val="tx2">
                  <a:lumMod val="60000"/>
                  <a:lumOff val="40000"/>
                </a:schemeClr>
              </a:buClr>
              <a:buSzPts val="2200"/>
              <a:buFont typeface="Wingdings" panose="05000000000000000000" pitchFamily="2" charset="2"/>
              <a:buChar char="q"/>
            </a:pPr>
            <a:r>
              <a:rPr lang="en-US" sz="2400" b="1" dirty="0">
                <a:solidFill>
                  <a:schemeClr val="tx1"/>
                </a:solidFill>
                <a:ea typeface="Trebuchet MS"/>
                <a:cs typeface="Trebuchet MS"/>
                <a:sym typeface="Trebuchet MS"/>
              </a:rPr>
              <a:t>A Record </a:t>
            </a:r>
            <a:r>
              <a:rPr lang="en-US" sz="2400" dirty="0">
                <a:solidFill>
                  <a:srgbClr val="000000"/>
                </a:solidFill>
                <a:ea typeface="Trebuchet MS"/>
                <a:cs typeface="Trebuchet MS"/>
                <a:sym typeface="Trebuchet MS"/>
              </a:rPr>
              <a:t>-  Details about the file submission type, school year and school division or regional center number</a:t>
            </a:r>
            <a:endParaRPr sz="2400" dirty="0">
              <a:solidFill>
                <a:srgbClr val="000000"/>
              </a:solidFill>
              <a:ea typeface="Trebuchet MS"/>
              <a:cs typeface="Trebuchet MS"/>
              <a:sym typeface="Trebuchet MS"/>
            </a:endParaRPr>
          </a:p>
          <a:p>
            <a:pPr marL="0" lvl="0" indent="0" algn="l" rtl="0">
              <a:lnSpc>
                <a:spcPct val="90000"/>
              </a:lnSpc>
              <a:spcBef>
                <a:spcPts val="1000"/>
              </a:spcBef>
              <a:spcAft>
                <a:spcPts val="0"/>
              </a:spcAft>
              <a:buSzPts val="1800"/>
              <a:buNone/>
            </a:pPr>
            <a:r>
              <a:rPr lang="en-US" dirty="0"/>
              <a:t> </a:t>
            </a:r>
            <a:endParaRPr dirty="0"/>
          </a:p>
        </p:txBody>
      </p:sp>
      <p:sp>
        <p:nvSpPr>
          <p:cNvPr id="2" name="Text Placeholder 1"/>
          <p:cNvSpPr>
            <a:spLocks noGrp="1"/>
          </p:cNvSpPr>
          <p:nvPr>
            <p:ph type="body" sz="quarter" idx="13"/>
          </p:nvPr>
        </p:nvSpPr>
        <p:spPr/>
        <p:txBody>
          <a:bodyPr/>
          <a:lstStyle/>
          <a:p>
            <a:pPr algn="ctr"/>
            <a:r>
              <a:rPr lang="en-US" dirty="0"/>
              <a:t>SBAR Data Model </a:t>
            </a:r>
          </a:p>
        </p:txBody>
      </p:sp>
      <p:pic>
        <p:nvPicPr>
          <p:cNvPr id="6" name="Picture 5">
            <a:extLst>
              <a:ext uri="{FF2B5EF4-FFF2-40B4-BE49-F238E27FC236}">
                <a16:creationId xmlns:a16="http://schemas.microsoft.com/office/drawing/2014/main" id="{268A2C92-4DC7-877A-CFF0-C376D08D9829}"/>
              </a:ext>
            </a:extLst>
          </p:cNvPr>
          <p:cNvPicPr>
            <a:picLocks noGrp="1" noRot="1" noChangeAspect="1" noMove="1" noResize="1" noEditPoints="1" noAdjustHandles="1" noChangeArrowheads="1" noChangeShapeType="1" noCrop="1"/>
          </p:cNvPicPr>
          <p:nvPr/>
        </p:nvPicPr>
        <p:blipFill>
          <a:blip r:embed="rId3"/>
          <a:stretch>
            <a:fillRect/>
          </a:stretch>
        </p:blipFill>
        <p:spPr>
          <a:xfrm>
            <a:off x="1173466" y="3284380"/>
            <a:ext cx="2652088" cy="2081031"/>
          </a:xfrm>
          <a:prstGeom prst="rect">
            <a:avLst/>
          </a:prstGeom>
        </p:spPr>
      </p:pic>
      <p:sp>
        <p:nvSpPr>
          <p:cNvPr id="7" name="Left Arrow 2">
            <a:extLst>
              <a:ext uri="{FF2B5EF4-FFF2-40B4-BE49-F238E27FC236}">
                <a16:creationId xmlns:a16="http://schemas.microsoft.com/office/drawing/2014/main" id="{2C6A6131-23A4-9540-11F2-16E42D7EDB44}"/>
              </a:ext>
            </a:extLst>
          </p:cNvPr>
          <p:cNvSpPr>
            <a:spLocks noGrp="1" noRot="1" noMove="1" noResize="1" noEditPoints="1" noAdjustHandles="1" noChangeArrowheads="1" noChangeShapeType="1"/>
          </p:cNvSpPr>
          <p:nvPr/>
        </p:nvSpPr>
        <p:spPr>
          <a:xfrm>
            <a:off x="2920481" y="4907896"/>
            <a:ext cx="1530215" cy="401521"/>
          </a:xfrm>
          <a:prstGeom prst="leftArrow">
            <a:avLst/>
          </a:prstGeom>
          <a:solidFill>
            <a:schemeClr val="accent3">
              <a:lumMod val="40000"/>
              <a:lumOff val="60000"/>
            </a:schemeClr>
          </a:solidFill>
          <a:ln>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The A Record</a:t>
            </a:r>
          </a:p>
        </p:txBody>
      </p:sp>
      <p:graphicFrame>
        <p:nvGraphicFramePr>
          <p:cNvPr id="8" name="Table 7">
            <a:extLst>
              <a:ext uri="{FF2B5EF4-FFF2-40B4-BE49-F238E27FC236}">
                <a16:creationId xmlns:a16="http://schemas.microsoft.com/office/drawing/2014/main" id="{BD276029-3049-0870-1BCA-F5AB68F9743E}"/>
              </a:ext>
            </a:extLst>
          </p:cNvPr>
          <p:cNvGraphicFramePr>
            <a:graphicFrameLocks noGrp="1" noDrilldown="1" noMove="1" noResize="1"/>
          </p:cNvGraphicFramePr>
          <p:nvPr>
            <p:extLst>
              <p:ext uri="{D42A27DB-BD31-4B8C-83A1-F6EECF244321}">
                <p14:modId xmlns:p14="http://schemas.microsoft.com/office/powerpoint/2010/main" val="262827471"/>
              </p:ext>
            </p:extLst>
          </p:nvPr>
        </p:nvGraphicFramePr>
        <p:xfrm>
          <a:off x="4719736" y="4774493"/>
          <a:ext cx="6924873" cy="1794671"/>
        </p:xfrm>
        <a:graphic>
          <a:graphicData uri="http://schemas.openxmlformats.org/drawingml/2006/table">
            <a:tbl>
              <a:tblPr>
                <a:tableStyleId>{5C22544A-7EE6-4342-B048-85BDC9FD1C3A}</a:tableStyleId>
              </a:tblPr>
              <a:tblGrid>
                <a:gridCol w="1195873">
                  <a:extLst>
                    <a:ext uri="{9D8B030D-6E8A-4147-A177-3AD203B41FA5}">
                      <a16:colId xmlns:a16="http://schemas.microsoft.com/office/drawing/2014/main" val="3807687221"/>
                    </a:ext>
                  </a:extLst>
                </a:gridCol>
                <a:gridCol w="2144154">
                  <a:extLst>
                    <a:ext uri="{9D8B030D-6E8A-4147-A177-3AD203B41FA5}">
                      <a16:colId xmlns:a16="http://schemas.microsoft.com/office/drawing/2014/main" val="1928279205"/>
                    </a:ext>
                  </a:extLst>
                </a:gridCol>
                <a:gridCol w="3584846">
                  <a:extLst>
                    <a:ext uri="{9D8B030D-6E8A-4147-A177-3AD203B41FA5}">
                      <a16:colId xmlns:a16="http://schemas.microsoft.com/office/drawing/2014/main" val="647348010"/>
                    </a:ext>
                  </a:extLst>
                </a:gridCol>
              </a:tblGrid>
              <a:tr h="306231">
                <a:tc>
                  <a:txBody>
                    <a:bodyPr/>
                    <a:lstStyle/>
                    <a:p>
                      <a:pPr algn="ctr" fontAlgn="b"/>
                      <a:r>
                        <a:rPr lang="en-US" sz="1400" b="1" u="none" strike="noStrike" dirty="0">
                          <a:effectLst/>
                        </a:rPr>
                        <a:t>Field Length </a:t>
                      </a:r>
                      <a:endParaRPr lang="en-US" sz="14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r>
                        <a:rPr lang="en-US" sz="1400" b="1" u="none" strike="noStrike" dirty="0">
                          <a:effectLst/>
                        </a:rPr>
                        <a:t>Field Name </a:t>
                      </a:r>
                      <a:endParaRPr lang="en-US" sz="14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r>
                        <a:rPr lang="en-US" sz="1400" b="1" u="none" strike="noStrike" dirty="0">
                          <a:effectLst/>
                        </a:rPr>
                        <a:t>Contents </a:t>
                      </a:r>
                      <a:endParaRPr lang="en-US" sz="14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584921996"/>
                  </a:ext>
                </a:extLst>
              </a:tr>
              <a:tr h="247276">
                <a:tc>
                  <a:txBody>
                    <a:bodyPr/>
                    <a:lstStyle/>
                    <a:p>
                      <a:pPr algn="ctr" fontAlgn="b"/>
                      <a:r>
                        <a:rPr lang="en-US" sz="1600" u="none" strike="noStrike" dirty="0">
                          <a:effectLst/>
                        </a:rPr>
                        <a:t>1</a:t>
                      </a:r>
                      <a:endParaRPr lang="en-US"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600" u="none" strike="noStrike" dirty="0">
                          <a:effectLst/>
                        </a:rPr>
                        <a:t>Record Type</a:t>
                      </a:r>
                      <a:endParaRPr lang="en-US"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600" u="none" strike="noStrike" dirty="0">
                          <a:effectLst/>
                        </a:rPr>
                        <a:t>A</a:t>
                      </a:r>
                      <a:endParaRPr lang="en-US"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195437403"/>
                  </a:ext>
                </a:extLst>
              </a:tr>
              <a:tr h="727535">
                <a:tc>
                  <a:txBody>
                    <a:bodyPr/>
                    <a:lstStyle/>
                    <a:p>
                      <a:pPr algn="ctr" fontAlgn="b"/>
                      <a:r>
                        <a:rPr lang="en-US" sz="1600" u="none" strike="noStrike" dirty="0">
                          <a:effectLst/>
                        </a:rPr>
                        <a:t>2</a:t>
                      </a:r>
                      <a:endParaRPr lang="en-US"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600" u="none" strike="noStrike" dirty="0">
                          <a:effectLst/>
                        </a:rPr>
                        <a:t>File Submission Type</a:t>
                      </a:r>
                      <a:endParaRPr lang="en-US"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600" u="none" strike="noStrike" dirty="0">
                          <a:effectLst/>
                        </a:rPr>
                        <a:t>03 - End of Year</a:t>
                      </a:r>
                      <a:br>
                        <a:rPr lang="en-US" sz="1600" u="none" strike="noStrike" dirty="0">
                          <a:effectLst/>
                        </a:rPr>
                      </a:br>
                      <a:r>
                        <a:rPr lang="en-US" sz="1600" u="none" strike="noStrike" dirty="0">
                          <a:effectLst/>
                        </a:rPr>
                        <a:t>09 - Pre-submission</a:t>
                      </a:r>
                      <a:br>
                        <a:rPr lang="en-US" sz="1600" u="none" strike="noStrike" dirty="0">
                          <a:effectLst/>
                        </a:rPr>
                      </a:br>
                      <a:r>
                        <a:rPr lang="en-US" sz="1600" u="none" strike="noStrike" dirty="0">
                          <a:effectLst/>
                        </a:rPr>
                        <a:t>17 - Preliminary </a:t>
                      </a:r>
                      <a:endParaRPr lang="en-US"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558308949"/>
                  </a:ext>
                </a:extLst>
              </a:tr>
              <a:tr h="247276">
                <a:tc>
                  <a:txBody>
                    <a:bodyPr/>
                    <a:lstStyle/>
                    <a:p>
                      <a:pPr algn="ctr" fontAlgn="b"/>
                      <a:r>
                        <a:rPr lang="en-US" sz="1600" u="none" strike="noStrike" dirty="0">
                          <a:effectLst/>
                        </a:rPr>
                        <a:t>4</a:t>
                      </a:r>
                      <a:endParaRPr lang="en-US"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600" u="none" strike="noStrike" dirty="0">
                          <a:effectLst/>
                        </a:rPr>
                        <a:t>Beginning School Year</a:t>
                      </a:r>
                      <a:endParaRPr lang="en-US"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600" u="none" strike="noStrike" dirty="0">
                          <a:effectLst/>
                        </a:rPr>
                        <a:t>Four-digit year for beginning of school year</a:t>
                      </a:r>
                      <a:endParaRPr lang="en-US"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119907298"/>
                  </a:ext>
                </a:extLst>
              </a:tr>
              <a:tr h="247276">
                <a:tc>
                  <a:txBody>
                    <a:bodyPr/>
                    <a:lstStyle/>
                    <a:p>
                      <a:pPr algn="ctr" fontAlgn="b"/>
                      <a:r>
                        <a:rPr lang="en-US" sz="1600" u="none" strike="noStrike" dirty="0">
                          <a:effectLst/>
                        </a:rPr>
                        <a:t>3</a:t>
                      </a:r>
                      <a:endParaRPr lang="en-US"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600" u="none" strike="noStrike" dirty="0">
                          <a:effectLst/>
                        </a:rPr>
                        <a:t>Division Number </a:t>
                      </a:r>
                      <a:endParaRPr lang="en-US"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600" u="none" strike="noStrike" dirty="0">
                          <a:effectLst/>
                        </a:rPr>
                        <a:t>Leading zero(s) must be included, i.e. 005</a:t>
                      </a:r>
                      <a:endParaRPr lang="en-US"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828591183"/>
                  </a:ext>
                </a:extLst>
              </a:tr>
            </a:tbl>
          </a:graphicData>
        </a:graphic>
      </p:graphicFrame>
    </p:spTree>
    <p:extLst>
      <p:ext uri="{BB962C8B-B14F-4D97-AF65-F5344CB8AC3E}">
        <p14:creationId xmlns:p14="http://schemas.microsoft.com/office/powerpoint/2010/main" val="3680195554"/>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8445</TotalTime>
  <Words>5354</Words>
  <Application>Microsoft Office PowerPoint</Application>
  <PresentationFormat>Widescreen</PresentationFormat>
  <Paragraphs>574</Paragraphs>
  <Slides>42</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Aptos Narrow</vt:lpstr>
      <vt:lpstr>Arial</vt:lpstr>
      <vt:lpstr>Calibri</vt:lpstr>
      <vt:lpstr>Courier New</vt:lpstr>
      <vt:lpstr>Georgia</vt:lpstr>
      <vt:lpstr>Trebuchet MS</vt:lpstr>
      <vt:lpstr>Verdana</vt:lpstr>
      <vt:lpstr>Wingdings</vt:lpstr>
      <vt:lpstr>Office Theme</vt:lpstr>
      <vt:lpstr>Student Behavior and Administrative Response Data Collection   November 2024  </vt:lpstr>
      <vt:lpstr>A</vt:lpstr>
      <vt:lpstr>Data Collection Overview</vt:lpstr>
      <vt:lpstr>PowerPoint Presentation</vt:lpstr>
      <vt:lpstr>PowerPoint Presentation</vt:lpstr>
      <vt:lpstr>PowerPoint Presentation</vt:lpstr>
      <vt:lpstr>PowerPoint Presentation</vt:lpstr>
      <vt:lpstr>SBAR Data Model,  Elements, &amp; Edits</vt:lpstr>
      <vt:lpstr>PowerPoint Presentation</vt:lpstr>
      <vt:lpstr>PowerPoint Presentation</vt:lpstr>
      <vt:lpstr>SBAR Data Model </vt:lpstr>
      <vt:lpstr>Event Data </vt:lpstr>
      <vt:lpstr>Event Data (Cont.)</vt:lpstr>
      <vt:lpstr>Event Data (Cont.)</vt:lpstr>
      <vt:lpstr>Student Data (Cont.)</vt:lpstr>
      <vt:lpstr>Student Data (Cont.)</vt:lpstr>
      <vt:lpstr>Behavior Codes</vt:lpstr>
      <vt:lpstr>Student Data (Cont.)</vt:lpstr>
      <vt:lpstr>Behavioral Intervention Codes</vt:lpstr>
      <vt:lpstr>Instructional Support Codes</vt:lpstr>
      <vt:lpstr>Sanction Fields</vt:lpstr>
      <vt:lpstr>Sanction Fields (Cont.)</vt:lpstr>
      <vt:lpstr>OSS Sanction Fields </vt:lpstr>
      <vt:lpstr>OSS Sanction Fields (Cont.)</vt:lpstr>
      <vt:lpstr>ALT Placement Sanction Fields </vt:lpstr>
      <vt:lpstr>ALT Placement Data Fields </vt:lpstr>
      <vt:lpstr>Student Data (Cont.)</vt:lpstr>
      <vt:lpstr>Victims (Event Data)</vt:lpstr>
      <vt:lpstr>Victims (Event Data (cont.))</vt:lpstr>
      <vt:lpstr>New Data Elements and Edits</vt:lpstr>
      <vt:lpstr>New Data Elements</vt:lpstr>
      <vt:lpstr>New Data Elements (Cont.)</vt:lpstr>
      <vt:lpstr>Persistently Dangerous  Events </vt:lpstr>
      <vt:lpstr>PowerPoint Presentation</vt:lpstr>
      <vt:lpstr>PD Investigation Status Type </vt:lpstr>
      <vt:lpstr>PowerPoint Presentation</vt:lpstr>
      <vt:lpstr>Timeline and Resources </vt:lpstr>
      <vt:lpstr>SBAR Data Reporting Timeline 2024-2025 </vt:lpstr>
      <vt:lpstr>PowerPoint Presentation</vt:lpstr>
      <vt:lpstr>PowerPoint Presentation</vt:lpstr>
      <vt:lpstr>PowerPoint Presentation</vt:lpstr>
      <vt:lpstr>Thank You </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Mealy, Patricia (DOE)</cp:lastModifiedBy>
  <cp:revision>6</cp:revision>
  <cp:lastPrinted>2022-09-12T19:16:41Z</cp:lastPrinted>
  <dcterms:created xsi:type="dcterms:W3CDTF">2022-07-20T12:39:39Z</dcterms:created>
  <dcterms:modified xsi:type="dcterms:W3CDTF">2025-01-13T20:41:44Z</dcterms:modified>
  <cp:contentStatus/>
</cp:coreProperties>
</file>