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393" r:id="rId2"/>
    <p:sldId id="372" r:id="rId3"/>
    <p:sldId id="387" r:id="rId4"/>
    <p:sldId id="365" r:id="rId5"/>
    <p:sldId id="390" r:id="rId6"/>
    <p:sldId id="392" r:id="rId7"/>
    <p:sldId id="3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AA7C6-AFF9-1BB9-E307-FD84E26E394F}" name="Wells Bazzichi, Carol (DOE)" initials="W(" userId="S::carol.wellsbazzichi@doe.virginia.gov::8a2176d2-1860-4ace-bd98-fcd26aba3008" providerId="AD"/>
  <p188:author id="{2FD924D5-94FC-9263-1A1B-D250448EC60C}" name="Mealy, Patricia (DOE)" initials="M(" userId="S::patricia.mealy@doe.virginia.gov::fca17bf9-a185-47e4-bc32-114ec1798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B879"/>
    <a:srgbClr val="E438BF"/>
    <a:srgbClr val="1456FC"/>
    <a:srgbClr val="E95DCB"/>
    <a:srgbClr val="1A4480"/>
    <a:srgbClr val="FFFFCC"/>
    <a:srgbClr val="CDE7FF"/>
    <a:srgbClr val="FADFB8"/>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F01D6-0C0B-4075-A216-51346FB39C35}" v="17" dt="2024-05-07T13:28:59.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2" autoAdjust="0"/>
  </p:normalViewPr>
  <p:slideViewPr>
    <p:cSldViewPr snapToGrid="0">
      <p:cViewPr varScale="1">
        <p:scale>
          <a:sx n="109" d="100"/>
          <a:sy n="109" d="100"/>
        </p:scale>
        <p:origin x="6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placed Joe in In-School Suspension for 10 days highlighted in Blue, which is staffed by a Paraprofessional – Instructional Support Code 8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 met with a school counselor who is a Specialized Instructional Support Personnel – Behavioral Intervention 3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His parents were also contacted regarding his behavior – Behavioral Intervention Code 1 - highlighted in Pink</a:t>
            </a:r>
          </a:p>
          <a:p>
            <a:pPr marL="457200" marR="0" lvl="0" indent="-228600" algn="l" rtl="0">
              <a:lnSpc>
                <a:spcPct val="100000"/>
              </a:lnSpc>
              <a:spcBef>
                <a:spcPts val="0"/>
              </a:spcBef>
              <a:spcAft>
                <a:spcPts val="0"/>
              </a:spcAft>
              <a:buClr>
                <a:srgbClr val="000000"/>
              </a:buClr>
              <a:buSzPts val="1100"/>
              <a:buFont typeface="Arial"/>
              <a:buNone/>
            </a:pPr>
            <a:endParaRPr dirty="0">
              <a:solidFill>
                <a:srgbClr val="08B879"/>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22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suspended Joe for 10 days which is highlighted in Blue.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Graded work was provided – Instructional Support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 was also referred to a Threat Assessment Team highlighted – Behavioral Intervention highlighted in Pink, and to the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Community Service Board – Behavioral Intervention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His parents were also contacted – Behavioral Intervention highlighted in Pink</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89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School Admin suspends Lee for 10 days which is highlighted in Blue, provides graded work – Instructional Support Code 6 highlighted in Green,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calls his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Hearing Officer Suspends Lee for 45 days which is highlighted in Blue and places him on Home Education Instructional Support Code 9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1" dirty="0">
                <a:solidFill>
                  <a:srgbClr val="000000"/>
                </a:solidFill>
              </a:rPr>
              <a:t>The Hearing Officer also refers Lee to the Community Service Board – Behavioral Intervention 10 highlighted in Pink</a:t>
            </a:r>
          </a:p>
          <a:p>
            <a:pPr marL="457200" marR="0" lvl="0" indent="-228600" algn="l" rtl="0">
              <a:lnSpc>
                <a:spcPct val="100000"/>
              </a:lnSpc>
              <a:spcBef>
                <a:spcPts val="0"/>
              </a:spcBef>
              <a:spcAft>
                <a:spcPts val="0"/>
              </a:spcAft>
              <a:buClr>
                <a:srgbClr val="000000"/>
              </a:buClr>
              <a:buSzPts val="1100"/>
              <a:buFont typeface="Arial"/>
              <a:buNone/>
            </a:pPr>
            <a:endParaRPr lang="en-US" sz="1400" b="1" dirty="0">
              <a:solidFill>
                <a:srgbClr val="000000"/>
              </a:solidFill>
            </a:endParaRP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**Home Educational Service is required to have a licensed teacher; therefore, Instructional Support Code 7 does not have to be reported. </a:t>
            </a: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**School Number 9991 is required to be entered as the Serving School number in SRC.  It tells use where the student is and for how long. </a:t>
            </a:r>
          </a:p>
          <a:p>
            <a:pPr marL="457200" marR="0" lvl="0" indent="-228600" algn="l" rtl="0">
              <a:lnSpc>
                <a:spcPct val="100000"/>
              </a:lnSpc>
              <a:spcBef>
                <a:spcPts val="0"/>
              </a:spcBef>
              <a:spcAft>
                <a:spcPts val="0"/>
              </a:spcAft>
              <a:buClr>
                <a:srgbClr val="000000"/>
              </a:buClr>
              <a:buSzPts val="1100"/>
              <a:buFont typeface="Arial"/>
              <a:buNone/>
            </a:pPr>
            <a:r>
              <a:rPr lang="en-US" sz="1400" b="1" dirty="0">
                <a:solidFill>
                  <a:srgbClr val="000000"/>
                </a:solidFill>
              </a:rPr>
              <a:t>**Aggravating Circumstance Flag must be Y because OSS days are greater than 45.  </a:t>
            </a: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895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School Admin suspends Lee for 10 days which is highlighted in Blue, provides graded work – Instructional Support Code 6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calls Lee’s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The Hearing Officer places Lee at the division alternative school for 65 days highlighted in Blue and refers him to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**Aggravating Circumstance Flag must be Y because OSS and ALT Placement days are greater than 45.  </a:t>
            </a:r>
          </a:p>
          <a:p>
            <a:pPr marL="457200" marR="0" lvl="0" indent="-228600" algn="l" rtl="0">
              <a:lnSpc>
                <a:spcPct val="100000"/>
              </a:lnSpc>
              <a:spcBef>
                <a:spcPts val="0"/>
              </a:spcBef>
              <a:spcAft>
                <a:spcPts val="0"/>
              </a:spcAft>
              <a:buClr>
                <a:srgbClr val="000000"/>
              </a:buClr>
              <a:buSzPts val="1100"/>
              <a:buFont typeface="Arial"/>
              <a:buNone/>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**ALT by School by Division and School Board do not need an Instructional Support Code because Alt Placement is the instructional support.  It has a school number and it is a program approved by the school board.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b="1" dirty="0">
              <a:solidFill>
                <a:srgbClr val="000000"/>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394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ea typeface="Times New Roman" panose="02020603050405020304" pitchFamily="18" charset="0"/>
              </a:rPr>
              <a:t>class. Lee has a long list of discipline referrals ranging from interfering with learning inside and outside the classroom, bullying, fighting, and tobacco possession. Lee is currently failing all classes.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School Admin suspends Lee for 5 days which is highlighted in Blue, provides graded work – Instructional Support Code 6 highlighted in Green,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calls his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Hearing Officer extends Lee’s suspension for an additional 15 days highlighted in Blue with virtual training – Instructional Support Code 3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The school board expels Lee and provides an alternative placement at the region program for 365 days highlighted in Blue.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The school board also requires Lee to attend weekly counseling session with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rPr>
              <a:t>**Aggravating Circumstance Flag must be Y because OSS and ALT Placement days are greater than 45.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**ALT by School by Division and School Board do not need an Instructional Support Code because Alt Placement is the instructional support and has a school number and it is a program approved by the school board.</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b="1" dirty="0">
              <a:solidFill>
                <a:srgbClr val="000000"/>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60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ea typeface="Times New Roman" panose="02020603050405020304" pitchFamily="18" charset="0"/>
              </a:rPr>
              <a:t>long list of discipline referrals ranging from interfering with learning inside and outside the classroom, bullying, fighting, and tobacco possession. Lee is currently failing all classes. </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School Admin suspends Lee for 10 days - highlighted in Blue, provides Graded work – Instructional Support Code 6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calls Lee’s parents – Behavioral Intervention Code 1 highlighted in Pink and refers him to a Threat Assessment Team highlighted – Behavioral Intervention Code 11 -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Hearing Officer extends Lee’s suspension for an additional 10 days highlighted in Blue with virtual learning – Instructional Support Code 3 highlighted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The school board suspends Lee for an additional 200 days (highlighted in Blue) with virtual learning – Instructional Support Code 3 in Green,</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and requires him to  attend weekly counseling session with the  Community Service Board – Behavioral Intervention 10 highlighted in Pink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rPr>
              <a:t>**Aggravating Circumstance Flag must be Y because OSS and ALT Placement days are greater than 45.  </a:t>
            </a:r>
          </a:p>
          <a:p>
            <a:pPr marL="457200" marR="0" lvl="0" indent="-228600" algn="l" rtl="0">
              <a:lnSpc>
                <a:spcPct val="100000"/>
              </a:lnSpc>
              <a:spcBef>
                <a:spcPts val="0"/>
              </a:spcBef>
              <a:spcAft>
                <a:spcPts val="0"/>
              </a:spcAft>
              <a:buClr>
                <a:srgbClr val="000000"/>
              </a:buClr>
              <a:buSzPts val="1100"/>
              <a:buFont typeface="Arial"/>
              <a:buNone/>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**Instructional Support Code 3 for Virtual Learning already reported, so it should not be reported again.  </a:t>
            </a:r>
          </a:p>
          <a:p>
            <a:pPr marL="457200" marR="0" lvl="0" indent="-228600" algn="l" rtl="0">
              <a:lnSpc>
                <a:spcPct val="100000"/>
              </a:lnSpc>
              <a:spcBef>
                <a:spcPts val="0"/>
              </a:spcBef>
              <a:spcAft>
                <a:spcPts val="0"/>
              </a:spcAft>
              <a:buClr>
                <a:srgbClr val="000000"/>
              </a:buClr>
              <a:buSzPts val="1100"/>
              <a:buFont typeface="Arial"/>
              <a:buNone/>
            </a:pPr>
            <a:endParaRPr b="1" dirty="0">
              <a:solidFill>
                <a:srgbClr val="000000"/>
              </a:solidFill>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0426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838199" y="1130909"/>
            <a:ext cx="6761205" cy="2387600"/>
          </a:xfrm>
        </p:spPr>
        <p:txBody>
          <a:bodyPr>
            <a:normAutofit/>
          </a:bodyPr>
          <a:lstStyle/>
          <a:p>
            <a:pPr algn="ctr"/>
            <a:r>
              <a:rPr lang="en-US" dirty="0"/>
              <a:t>SBAR Scenarios </a:t>
            </a:r>
            <a:br>
              <a:rPr lang="en-US" dirty="0"/>
            </a:br>
            <a:r>
              <a:rPr lang="en-US" sz="3200" dirty="0"/>
              <a:t>2023-2024</a:t>
            </a:r>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838200" y="3636221"/>
            <a:ext cx="5584634" cy="1655762"/>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333120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0"/>
            <a:ext cx="12192000" cy="1089971"/>
          </a:xfrm>
          <a:solidFill>
            <a:schemeClr val="tx1"/>
          </a:solidFill>
        </p:spPr>
        <p:txBody>
          <a:bodyPr>
            <a:normAutofit fontScale="77500" lnSpcReduction="20000"/>
          </a:bodyPr>
          <a:lstStyle/>
          <a:p>
            <a:pPr algn="ctr"/>
            <a:r>
              <a:rPr lang="en-US" dirty="0">
                <a:solidFill>
                  <a:schemeClr val="bg1"/>
                </a:solidFill>
              </a:rPr>
              <a:t>First Possible Response to Scenario 1</a:t>
            </a:r>
          </a:p>
        </p:txBody>
      </p:sp>
      <p:sp>
        <p:nvSpPr>
          <p:cNvPr id="325" name="Google Shape;325;p40"/>
          <p:cNvSpPr txBox="1">
            <a:spLocks noGrp="1"/>
          </p:cNvSpPr>
          <p:nvPr>
            <p:ph idx="4294967295"/>
          </p:nvPr>
        </p:nvSpPr>
        <p:spPr>
          <a:xfrm>
            <a:off x="87549" y="1100793"/>
            <a:ext cx="11945565" cy="5365263"/>
          </a:xfrm>
          <a:prstGeom prst="rect">
            <a:avLst/>
          </a:prstGeom>
          <a:noFill/>
          <a:ln>
            <a:noFill/>
          </a:ln>
        </p:spPr>
        <p:txBody>
          <a:bodyPr spcFirstLastPara="1" wrap="square" lIns="121900" tIns="60925" rIns="121900" bIns="60925" anchor="t" anchorCtr="0">
            <a:normAutofit/>
          </a:bodyPr>
          <a:lstStyle/>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Joe accidently bumped his teacher as he was trying to leave the classroom.  She claims that he assaulted her, but she was not harmed physically. The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school-based admin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decided to remove Joe from class for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10 days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placed him in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ISS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which is staffed by a </a:t>
            </a:r>
            <a:r>
              <a:rPr lang="en-US" sz="1800" b="1" dirty="0">
                <a:solidFill>
                  <a:srgbClr val="08B879"/>
                </a:solidFill>
                <a:effectLst/>
                <a:latin typeface="Calibri" panose="020F0502020204030204" pitchFamily="34" charset="0"/>
                <a:ea typeface="Calibri" panose="020F0502020204030204" pitchFamily="34" charset="0"/>
                <a:cs typeface="Arial" panose="020B0604020202020204" pitchFamily="34" charset="0"/>
              </a:rPr>
              <a:t>paraprofessional</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received his graded work from regular teacher, and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school counselor met with Joe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times.  Joe’s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parents were also contacted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about his behavior and the administrative response.</a:t>
            </a:r>
            <a:endPar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2413946"/>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1855707432"/>
              </p:ext>
            </p:extLst>
          </p:nvPr>
        </p:nvGraphicFramePr>
        <p:xfrm>
          <a:off x="107004" y="2647950"/>
          <a:ext cx="11926113" cy="3957137"/>
        </p:xfrm>
        <a:graphic>
          <a:graphicData uri="http://schemas.openxmlformats.org/drawingml/2006/table">
            <a:tbl>
              <a:tblPr>
                <a:tableStyleId>{5C22544A-7EE6-4342-B048-85BDC9FD1C3A}</a:tableStyleId>
              </a:tblPr>
              <a:tblGrid>
                <a:gridCol w="786131">
                  <a:extLst>
                    <a:ext uri="{9D8B030D-6E8A-4147-A177-3AD203B41FA5}">
                      <a16:colId xmlns:a16="http://schemas.microsoft.com/office/drawing/2014/main" val="3139090137"/>
                    </a:ext>
                  </a:extLst>
                </a:gridCol>
                <a:gridCol w="371461">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91137">
                  <a:extLst>
                    <a:ext uri="{9D8B030D-6E8A-4147-A177-3AD203B41FA5}">
                      <a16:colId xmlns:a16="http://schemas.microsoft.com/office/drawing/2014/main" val="2922393137"/>
                    </a:ext>
                  </a:extLst>
                </a:gridCol>
                <a:gridCol w="366723">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3430724">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26413">
                <a:tc>
                  <a:txBody>
                    <a:bodyPr/>
                    <a:lstStyle/>
                    <a:p>
                      <a:pPr algn="ctr" fontAlgn="b"/>
                      <a:r>
                        <a:rPr lang="en-US" sz="1800" b="1" u="none" strike="noStrike" dirty="0">
                          <a:solidFill>
                            <a:schemeClr val="tx1"/>
                          </a:solidFill>
                          <a:effectLst/>
                        </a:rPr>
                        <a:t>BSC13</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8</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456FC"/>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N</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N</a:t>
                      </a:r>
                      <a:endParaRPr lang="en-US" sz="1800" b="1"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90633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0"/>
            <a:ext cx="12192000" cy="1089971"/>
          </a:xfrm>
          <a:solidFill>
            <a:schemeClr val="tx1"/>
          </a:solidFill>
        </p:spPr>
        <p:txBody>
          <a:bodyPr>
            <a:normAutofit fontScale="77500" lnSpcReduction="20000"/>
          </a:bodyPr>
          <a:lstStyle/>
          <a:p>
            <a:pPr algn="ctr"/>
            <a:r>
              <a:rPr lang="en-US" dirty="0">
                <a:solidFill>
                  <a:schemeClr val="bg1"/>
                </a:solidFill>
              </a:rPr>
              <a:t>Second Possible Response 3 to Scenario 1</a:t>
            </a:r>
          </a:p>
        </p:txBody>
      </p:sp>
      <p:sp>
        <p:nvSpPr>
          <p:cNvPr id="325" name="Google Shape;325;p40"/>
          <p:cNvSpPr txBox="1">
            <a:spLocks noGrp="1"/>
          </p:cNvSpPr>
          <p:nvPr>
            <p:ph idx="4294967295"/>
          </p:nvPr>
        </p:nvSpPr>
        <p:spPr>
          <a:xfrm>
            <a:off x="87549" y="1100793"/>
            <a:ext cx="11945565" cy="5365263"/>
          </a:xfrm>
          <a:prstGeom prst="rect">
            <a:avLst/>
          </a:prstGeom>
          <a:noFill/>
          <a:ln>
            <a:noFill/>
          </a:ln>
        </p:spPr>
        <p:txBody>
          <a:bodyPr spcFirstLastPara="1" wrap="square" lIns="121900" tIns="60925" rIns="121900" bIns="60925" anchor="t" anchorCtr="0">
            <a:normAutofit/>
          </a:bodyPr>
          <a:lstStyle/>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Joe accidently bumped his teacher as he was trying to leave the classroom.  She claims that he assaulted her, but she was not harmed physically. The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school-based admin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decided to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Joe from school for </a:t>
            </a:r>
            <a:r>
              <a:rPr lang="en-US" sz="1800" b="1" dirty="0">
                <a:solidFill>
                  <a:srgbClr val="1456FC"/>
                </a:solidFill>
                <a:effectLst/>
                <a:latin typeface="Calibri" panose="020F0502020204030204" pitchFamily="34" charset="0"/>
                <a:ea typeface="Calibri" panose="020F0502020204030204" pitchFamily="34" charset="0"/>
                <a:cs typeface="Arial" panose="020B0604020202020204" pitchFamily="34" charset="0"/>
              </a:rPr>
              <a:t>10 days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his </a:t>
            </a:r>
            <a:r>
              <a:rPr lang="en-US" sz="1800" b="1" dirty="0">
                <a:solidFill>
                  <a:srgbClr val="08B879"/>
                </a:solidFill>
                <a:effectLst/>
                <a:latin typeface="Calibri" panose="020F0502020204030204" pitchFamily="34" charset="0"/>
                <a:ea typeface="Calibri" panose="020F0502020204030204" pitchFamily="34" charset="0"/>
                <a:cs typeface="Arial" panose="020B0604020202020204" pitchFamily="34" charset="0"/>
              </a:rPr>
              <a:t>graded work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sent home. In addition, he was referred to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Community Services Board (CSB)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the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Threat Assessment Team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which determined that Joe was not a risk at school. Joe’s </a:t>
            </a:r>
            <a:r>
              <a:rPr lang="en-US" sz="1800" b="1" dirty="0">
                <a:solidFill>
                  <a:srgbClr val="E438BF"/>
                </a:solidFill>
                <a:effectLst/>
                <a:latin typeface="Calibri" panose="020F0502020204030204" pitchFamily="34" charset="0"/>
                <a:ea typeface="Calibri" panose="020F0502020204030204" pitchFamily="34" charset="0"/>
                <a:cs typeface="Arial" panose="020B0604020202020204" pitchFamily="34" charset="0"/>
              </a:rPr>
              <a:t>parents were also contacted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about his behavior and the administrative response</a:t>
            </a:r>
            <a:endPar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2660522"/>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13157807"/>
              </p:ext>
            </p:extLst>
          </p:nvPr>
        </p:nvGraphicFramePr>
        <p:xfrm>
          <a:off x="107004" y="2822608"/>
          <a:ext cx="11926113" cy="3957137"/>
        </p:xfrm>
        <a:graphic>
          <a:graphicData uri="http://schemas.openxmlformats.org/drawingml/2006/table">
            <a:tbl>
              <a:tblPr>
                <a:tableStyleId>{5C22544A-7EE6-4342-B048-85BDC9FD1C3A}</a:tableStyleId>
              </a:tblPr>
              <a:tblGrid>
                <a:gridCol w="695636">
                  <a:extLst>
                    <a:ext uri="{9D8B030D-6E8A-4147-A177-3AD203B41FA5}">
                      <a16:colId xmlns:a16="http://schemas.microsoft.com/office/drawing/2014/main" val="3139090137"/>
                    </a:ext>
                  </a:extLst>
                </a:gridCol>
                <a:gridCol w="461956">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91137">
                  <a:extLst>
                    <a:ext uri="{9D8B030D-6E8A-4147-A177-3AD203B41FA5}">
                      <a16:colId xmlns:a16="http://schemas.microsoft.com/office/drawing/2014/main" val="2922393137"/>
                    </a:ext>
                  </a:extLst>
                </a:gridCol>
                <a:gridCol w="366723">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3430724">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26413">
                <a:tc>
                  <a:txBody>
                    <a:bodyPr/>
                    <a:lstStyle/>
                    <a:p>
                      <a:pPr algn="ctr" fontAlgn="b"/>
                      <a:r>
                        <a:rPr lang="en-US" sz="1800" b="1" u="none" strike="noStrike" dirty="0">
                          <a:solidFill>
                            <a:schemeClr val="tx1"/>
                          </a:solidFill>
                          <a:effectLst/>
                        </a:rPr>
                        <a:t>BSC13</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a:solidFill>
                            <a:schemeClr val="tx1"/>
                          </a:solidFill>
                          <a:effectLst/>
                        </a:rPr>
                        <a:t>999</a:t>
                      </a: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6</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456FC"/>
                          </a:solidFill>
                          <a:effectLst/>
                          <a:latin typeface="Calibri" panose="020F0502020204030204" pitchFamily="34" charset="0"/>
                        </a:rPr>
                        <a:t>10</a:t>
                      </a: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N</a:t>
                      </a:r>
                    </a:p>
                  </a:txBody>
                  <a:tcPr marL="3903" marR="3903" marT="3903" marB="0" anchor="b"/>
                </a:tc>
                <a:tc>
                  <a:txBody>
                    <a:bodyPr/>
                    <a:lstStyle/>
                    <a:p>
                      <a:pPr algn="ctr" fontAlgn="b"/>
                      <a:r>
                        <a:rPr lang="en-US" sz="1800" b="1"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u="none" strike="noStrike">
                          <a:solidFill>
                            <a:schemeClr val="tx1"/>
                          </a:solidFill>
                          <a:effectLst/>
                        </a:rPr>
                        <a:t>0</a:t>
                      </a:r>
                      <a:endParaRPr lang="en-US" sz="1800" b="1"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effectLst/>
                        </a:rPr>
                        <a:t>N</a:t>
                      </a:r>
                      <a:endParaRPr lang="en-US" sz="1800" b="1"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50949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First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long list of discipline referrals ranging from interfering with learning inside and outside the classroom, bullying, fighting, and tobacco possession. Lee is currently failing all classes. </a:t>
            </a:r>
          </a:p>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suspends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000000"/>
                </a:solidFill>
                <a:effectLst/>
                <a:ea typeface="Calibri" panose="020F0502020204030204" pitchFamily="34" charset="0"/>
                <a:cs typeface="Arial" panose="020B0604020202020204" pitchFamily="34" charset="0"/>
              </a:rPr>
              <a:t>, 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The </a:t>
            </a:r>
            <a:r>
              <a:rPr lang="en-US" sz="1800" b="1" dirty="0">
                <a:solidFill>
                  <a:srgbClr val="1456FC"/>
                </a:solidFill>
                <a:effectLst/>
                <a:ea typeface="Calibri" panose="020F0502020204030204" pitchFamily="34" charset="0"/>
                <a:cs typeface="Arial" panose="020B0604020202020204" pitchFamily="34" charset="0"/>
              </a:rPr>
              <a:t>hearing officer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45 days </a:t>
            </a:r>
            <a:r>
              <a:rPr lang="en-US" sz="1800" dirty="0">
                <a:solidFill>
                  <a:srgbClr val="000000"/>
                </a:solidFill>
                <a:effectLst/>
                <a:ea typeface="Calibri" panose="020F0502020204030204" pitchFamily="34" charset="0"/>
                <a:cs typeface="Arial" panose="020B0604020202020204" pitchFamily="34" charset="0"/>
              </a:rPr>
              <a:t>and places him on </a:t>
            </a:r>
            <a:r>
              <a:rPr lang="en-US" sz="1800" b="1" dirty="0">
                <a:solidFill>
                  <a:srgbClr val="08B879"/>
                </a:solidFill>
                <a:effectLst/>
                <a:ea typeface="Calibri" panose="020F0502020204030204" pitchFamily="34" charset="0"/>
                <a:cs typeface="Arial" panose="020B0604020202020204" pitchFamily="34" charset="0"/>
              </a:rPr>
              <a:t>Home Education </a:t>
            </a:r>
            <a:r>
              <a:rPr lang="en-US" sz="1800" dirty="0">
                <a:solidFill>
                  <a:srgbClr val="000000"/>
                </a:solidFill>
                <a:effectLst/>
                <a:ea typeface="Calibri" panose="020F0502020204030204" pitchFamily="34" charset="0"/>
                <a:cs typeface="Arial" panose="020B0604020202020204" pitchFamily="34" charset="0"/>
              </a:rPr>
              <a:t>pending the outcome of the threat assessment.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days are greater than 45. </a:t>
            </a:r>
            <a:r>
              <a:rPr lang="en-US" sz="1800" dirty="0">
                <a:solidFill>
                  <a:srgbClr val="000000"/>
                </a:solidFill>
                <a:effectLst/>
                <a:ea typeface="Calibri" panose="020F0502020204030204" pitchFamily="34" charset="0"/>
                <a:cs typeface="Arial" panose="020B0604020202020204" pitchFamily="34" charset="0"/>
              </a:rPr>
              <a:t>Lee is also referred to the </a:t>
            </a:r>
            <a:r>
              <a:rPr lang="en-US" sz="1800" b="1" dirty="0">
                <a:solidFill>
                  <a:srgbClr val="E438BF"/>
                </a:solidFill>
                <a:effectLst/>
                <a:ea typeface="Calibri" panose="020F0502020204030204" pitchFamily="34" charset="0"/>
                <a:cs typeface="Arial" panose="020B0604020202020204" pitchFamily="34" charset="0"/>
              </a:rPr>
              <a:t>Community Service Board (CSB)</a:t>
            </a:r>
            <a:r>
              <a:rPr lang="en-US" sz="1800" dirty="0">
                <a:solidFill>
                  <a:srgbClr val="000000"/>
                </a:solidFill>
                <a:effectLst/>
                <a:ea typeface="Calibri" panose="020F0502020204030204" pitchFamily="34" charset="0"/>
                <a:cs typeface="Arial" panose="020B0604020202020204" pitchFamily="34" charset="0"/>
              </a:rPr>
              <a:t> for mandatory counseling. </a:t>
            </a:r>
            <a:r>
              <a:rPr lang="en-US" sz="1800" dirty="0">
                <a:solidFill>
                  <a:srgbClr val="000000"/>
                </a:solidFill>
                <a:effectLst/>
                <a:ea typeface="Calibri" panose="020F0502020204030204" pitchFamily="34" charset="0"/>
              </a:rPr>
              <a:t>The threat assessment team found him to be a low risk. </a:t>
            </a:r>
            <a:r>
              <a:rPr lang="en-US" sz="1800" dirty="0">
                <a:solidFill>
                  <a:srgbClr val="000000"/>
                </a:solidFill>
                <a:effectLst/>
                <a:ea typeface="Calibri" panose="020F0502020204030204" pitchFamily="34" charset="0"/>
                <a:cs typeface="Arial" panose="020B0604020202020204" pitchFamily="34" charset="0"/>
              </a:rPr>
              <a:t>Lee was able to return to his regular school after 45 days after a re-entry plan is developed</a:t>
            </a:r>
            <a:endParaRPr lang="en-US" sz="1800" dirty="0">
              <a:solidFill>
                <a:srgbClr val="000000"/>
              </a:solidFill>
              <a:effectLst/>
              <a:ea typeface="Times New Roman" panose="02020603050405020304" pitchFamily="18" charset="0"/>
            </a:endParaRP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296677"/>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1291260204"/>
              </p:ext>
            </p:extLst>
          </p:nvPr>
        </p:nvGraphicFramePr>
        <p:xfrm>
          <a:off x="107004" y="3322320"/>
          <a:ext cx="11926113" cy="3457768"/>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effectLst/>
                        </a:rPr>
                        <a:t>BESO17</a:t>
                      </a:r>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Calibri" panose="020F0502020204030204" pitchFamily="34" charset="0"/>
                      </a:endParaRPr>
                    </a:p>
                    <a:p>
                      <a:pPr algn="ctr" fontAlgn="b"/>
                      <a:endParaRPr lang="en-US" sz="1800" b="1" i="0" u="none" strike="noStrike" dirty="0">
                        <a:solidFill>
                          <a:schemeClr val="tx1"/>
                        </a:solidFill>
                        <a:effectLst/>
                        <a:latin typeface="Calibri"/>
                      </a:endParaRPr>
                    </a:p>
                  </a:txBody>
                  <a:tcPr marL="3903" marR="3903" marT="3903" marB="0" anchor="b"/>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999</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9</a:t>
                      </a: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456FC"/>
                          </a:solidFill>
                          <a:effectLst/>
                        </a:rPr>
                        <a:t>45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chemeClr val="tx1"/>
                          </a:solidFill>
                          <a:effectLst/>
                        </a:rPr>
                        <a:t>0</a:t>
                      </a:r>
                      <a:endParaRPr lang="en-US" sz="1800" b="1" i="0" u="none" strike="noStrike" dirty="0">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chemeClr val="tx1"/>
                          </a:solidFill>
                          <a:effectLst/>
                          <a:latin typeface="Calibri"/>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2938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Second Possible Response  to Scenario 2</a:t>
            </a:r>
          </a:p>
        </p:txBody>
      </p:sp>
      <p:sp>
        <p:nvSpPr>
          <p:cNvPr id="325" name="Google Shape;325;p40"/>
          <p:cNvSpPr txBox="1">
            <a:spLocks noGrp="1"/>
          </p:cNvSpPr>
          <p:nvPr>
            <p:ph idx="4294967295"/>
          </p:nvPr>
        </p:nvSpPr>
        <p:spPr>
          <a:xfrm>
            <a:off x="0" y="1008489"/>
            <a:ext cx="12191999"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dirty="0">
                <a:solidFill>
                  <a:srgbClr val="000000"/>
                </a:solidFill>
                <a:effectLst/>
                <a:ea typeface="Times New Roman" panose="02020603050405020304" pitchFamily="18" charset="0"/>
              </a:rPr>
              <a:t>Lee (16 y/o) was overheard talking about bombing the school. Upon further investigation, the administration found plans and diagrams of the building in Lee’s locker outlining a plan to place explosive devices in Lee’s math class. Lee has a long list of discipline referrals ranging from interfering with learning inside and outside the classroom, bullying, fighting, and tobacco possession. Lee is currently failing all classes. </a:t>
            </a:r>
          </a:p>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suspends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provides</a:t>
            </a:r>
            <a:r>
              <a:rPr lang="en-US" sz="1800" b="1" dirty="0">
                <a:solidFill>
                  <a:srgbClr val="08B879"/>
                </a:solidFill>
                <a:effectLst/>
                <a:ea typeface="Calibri" panose="020F0502020204030204" pitchFamily="34" charset="0"/>
                <a:cs typeface="Arial" panose="020B0604020202020204" pitchFamily="34" charset="0"/>
              </a:rPr>
              <a:t> 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threat assessment team found him to be a low risk.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a:t>
            </a:r>
            <a:r>
              <a:rPr lang="en-US" sz="1800"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Lee for the remainder of the school year, which is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65 days and places him at the division alternative school</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a:t>
            </a:r>
            <a:r>
              <a:rPr lang="en-US"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and ALT Placement days are greater than 45.  Lee is also referred to the </a:t>
            </a:r>
            <a:r>
              <a:rPr lang="en-US" sz="1800" b="1" kern="100" dirty="0">
                <a:solidFill>
                  <a:srgbClr val="E438BF"/>
                </a:solidFill>
                <a:effectLst/>
                <a:latin typeface="Calibri" panose="020F0502020204030204" pitchFamily="34" charset="0"/>
                <a:ea typeface="Calibri" panose="020F0502020204030204" pitchFamily="34" charset="0"/>
                <a:cs typeface="Arial" panose="020B0604020202020204" pitchFamily="34" charset="0"/>
              </a:rPr>
              <a:t>CSB</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for mandatory counseling. Lee was able to return to his regular school for the next school year after a re-entry plan was developed. </a:t>
            </a:r>
          </a:p>
          <a:p>
            <a:pPr marL="0" indent="0">
              <a:spcBef>
                <a:spcPts val="0"/>
              </a:spcBef>
              <a:buSzPts val="2000"/>
              <a:buNone/>
            </a:pPr>
            <a:endPar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358321"/>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502059357"/>
              </p:ext>
            </p:extLst>
          </p:nvPr>
        </p:nvGraphicFramePr>
        <p:xfrm>
          <a:off x="107004" y="3429000"/>
          <a:ext cx="11926113" cy="3429000"/>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845724">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8327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65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99</a:t>
                      </a:r>
                    </a:p>
                  </a:txBody>
                  <a:tcPr marL="3903" marR="3903" marT="3903" marB="0" anchor="b"/>
                </a:tc>
                <a:tc>
                  <a:txBody>
                    <a:bodyPr/>
                    <a:lstStyle/>
                    <a:p>
                      <a:pPr algn="ctr" fontAlgn="b"/>
                      <a:r>
                        <a:rPr lang="en-US" sz="1800" b="1" i="0" u="none" strike="noStrike" dirty="0">
                          <a:solidFill>
                            <a:srgbClr val="1A4480"/>
                          </a:solidFill>
                          <a:effectLst/>
                          <a:latin typeface="Calibri"/>
                        </a:rPr>
                        <a:t>300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46663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Third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a typeface="Calibri" panose="020F0502020204030204" pitchFamily="34" charset="0"/>
                <a:cs typeface="Arial" panose="020B0604020202020204" pitchFamily="34" charset="0"/>
              </a:rPr>
              <a:t>5</a:t>
            </a:r>
            <a:r>
              <a:rPr lang="en-US" sz="1800" b="1" dirty="0">
                <a:solidFill>
                  <a:srgbClr val="1456FC"/>
                </a:solidFill>
                <a:effectLst/>
                <a:ea typeface="Calibri" panose="020F0502020204030204" pitchFamily="34" charset="0"/>
                <a:cs typeface="Arial" panose="020B0604020202020204" pitchFamily="34" charset="0"/>
              </a:rPr>
              <a:t> day</a:t>
            </a:r>
            <a:r>
              <a:rPr lang="en-US" sz="1800" dirty="0">
                <a:solidFill>
                  <a:srgbClr val="000000"/>
                </a:solidFill>
                <a:effectLst/>
                <a:ea typeface="Calibri" panose="020F0502020204030204" pitchFamily="34" charset="0"/>
                <a:cs typeface="Arial" panose="020B0604020202020204" pitchFamily="34" charset="0"/>
              </a:rPr>
              <a:t>, 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extends Lee’s suspension for an additional 15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assigns him to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pending the outcome of the threat assessment. The threat assessment finds that Lee is a substantial risk to the school community. The Hearing Officer refers him to the School Board for expulsion.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 board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votes to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expel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Lee for</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 365 days</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provides an alternative placement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the regional alternative school as long as Lee attends weekly counseling sessions with the CSB counselor.  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and ALT Placement days are greater than 45.  Another Threat Assessment will be done before Lee returns to school. Lee will apply to reenter school near the end of the 365 days.</a:t>
            </a:r>
          </a:p>
          <a:p>
            <a:pPr marL="0" indent="0">
              <a:spcBef>
                <a:spcPts val="0"/>
              </a:spcBef>
              <a:buSzPts val="2000"/>
              <a:buNone/>
            </a:pPr>
            <a:endParaRPr sz="2400" dirty="0">
              <a:solidFill>
                <a:srgbClr val="000000"/>
              </a:solidFill>
            </a:endParaRPr>
          </a:p>
        </p:txBody>
      </p:sp>
      <p:cxnSp>
        <p:nvCxnSpPr>
          <p:cNvPr id="326" name="Google Shape;326;p40"/>
          <p:cNvCxnSpPr/>
          <p:nvPr/>
        </p:nvCxnSpPr>
        <p:spPr>
          <a:xfrm flipV="1">
            <a:off x="0" y="3214485"/>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2996904318"/>
              </p:ext>
            </p:extLst>
          </p:nvPr>
        </p:nvGraphicFramePr>
        <p:xfrm>
          <a:off x="82193" y="3322320"/>
          <a:ext cx="11950924" cy="3457768"/>
        </p:xfrm>
        <a:graphic>
          <a:graphicData uri="http://schemas.openxmlformats.org/drawingml/2006/table">
            <a:tbl>
              <a:tblPr>
                <a:tableStyleId>{5C22544A-7EE6-4342-B048-85BDC9FD1C3A}</a:tableStyleId>
              </a:tblPr>
              <a:tblGrid>
                <a:gridCol w="842367">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328548">
                  <a:extLst>
                    <a:ext uri="{9D8B030D-6E8A-4147-A177-3AD203B41FA5}">
                      <a16:colId xmlns:a16="http://schemas.microsoft.com/office/drawing/2014/main" val="187319094"/>
                    </a:ext>
                  </a:extLst>
                </a:gridCol>
                <a:gridCol w="328773">
                  <a:extLst>
                    <a:ext uri="{9D8B030D-6E8A-4147-A177-3AD203B41FA5}">
                      <a16:colId xmlns:a16="http://schemas.microsoft.com/office/drawing/2014/main" val="2922393137"/>
                    </a:ext>
                  </a:extLst>
                </a:gridCol>
                <a:gridCol w="45969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5</a:t>
                      </a:r>
                    </a:p>
                  </a:txBody>
                  <a:tcPr marL="3903" marR="3903" marT="3903" marB="0" anchor="b"/>
                </a:tc>
                <a:tc>
                  <a:txBody>
                    <a:bodyPr/>
                    <a:lstStyle/>
                    <a:p>
                      <a:pPr algn="ctr" fontAlgn="b"/>
                      <a:r>
                        <a:rPr lang="en-US" sz="1800" b="1" u="none" strike="noStrike" dirty="0">
                          <a:solidFill>
                            <a:srgbClr val="1456FC"/>
                          </a:solidFill>
                          <a:effectLst/>
                        </a:rPr>
                        <a:t>15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365</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291</a:t>
                      </a:r>
                    </a:p>
                  </a:txBody>
                  <a:tcPr marL="3903" marR="3903" marT="3903" marB="0" anchor="b"/>
                </a:tc>
                <a:tc>
                  <a:txBody>
                    <a:bodyPr/>
                    <a:lstStyle/>
                    <a:p>
                      <a:pPr algn="ctr" fontAlgn="b"/>
                      <a:r>
                        <a:rPr lang="en-US" sz="1800" b="1" i="0" u="none" strike="noStrike" dirty="0">
                          <a:solidFill>
                            <a:srgbClr val="1A4480"/>
                          </a:solidFill>
                          <a:effectLst/>
                          <a:latin typeface="Calibri"/>
                        </a:rPr>
                        <a:t>488</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376674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1"/>
            <a:ext cx="12192000" cy="965200"/>
          </a:xfrm>
          <a:solidFill>
            <a:schemeClr val="tx1"/>
          </a:solidFill>
        </p:spPr>
        <p:txBody>
          <a:bodyPr>
            <a:normAutofit fontScale="55000" lnSpcReduction="20000"/>
          </a:bodyPr>
          <a:lstStyle/>
          <a:p>
            <a:pPr algn="ctr"/>
            <a:r>
              <a:rPr lang="en-US" dirty="0">
                <a:solidFill>
                  <a:schemeClr val="bg1"/>
                </a:solidFill>
              </a:rPr>
              <a:t>Fourth Possible Response  to Scenario 2</a:t>
            </a:r>
          </a:p>
        </p:txBody>
      </p:sp>
      <p:sp>
        <p:nvSpPr>
          <p:cNvPr id="325" name="Google Shape;325;p40"/>
          <p:cNvSpPr txBox="1">
            <a:spLocks noGrp="1"/>
          </p:cNvSpPr>
          <p:nvPr>
            <p:ph idx="4294967295"/>
          </p:nvPr>
        </p:nvSpPr>
        <p:spPr>
          <a:xfrm>
            <a:off x="87549" y="1008489"/>
            <a:ext cx="11945565" cy="545756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1800" b="1" dirty="0">
                <a:solidFill>
                  <a:srgbClr val="1456FC"/>
                </a:solidFill>
                <a:effectLst/>
                <a:ea typeface="Calibri" panose="020F0502020204030204" pitchFamily="34" charset="0"/>
                <a:cs typeface="Arial" panose="020B0604020202020204" pitchFamily="34" charset="0"/>
              </a:rPr>
              <a:t>School based admin </a:t>
            </a:r>
            <a:r>
              <a:rPr lang="en-US" sz="1800" dirty="0">
                <a:solidFill>
                  <a:srgbClr val="1456FC"/>
                </a:solidFill>
                <a:effectLst/>
                <a:ea typeface="Calibri" panose="020F0502020204030204" pitchFamily="34" charset="0"/>
                <a:cs typeface="Arial" panose="020B0604020202020204" pitchFamily="34" charset="0"/>
              </a:rPr>
              <a:t>suspends </a:t>
            </a:r>
            <a:r>
              <a:rPr lang="en-US" sz="1800" dirty="0">
                <a:solidFill>
                  <a:srgbClr val="000000"/>
                </a:solidFill>
                <a:effectLst/>
                <a:ea typeface="Calibri" panose="020F0502020204030204" pitchFamily="34" charset="0"/>
                <a:cs typeface="Arial" panose="020B0604020202020204" pitchFamily="34" charset="0"/>
              </a:rPr>
              <a:t>Lee for </a:t>
            </a:r>
            <a:r>
              <a:rPr lang="en-US" sz="1800" b="1" dirty="0">
                <a:solidFill>
                  <a:srgbClr val="1456FC"/>
                </a:solidFill>
                <a:effectLst/>
                <a:ea typeface="Calibri" panose="020F0502020204030204" pitchFamily="34" charset="0"/>
                <a:cs typeface="Arial" panose="020B0604020202020204" pitchFamily="34" charset="0"/>
              </a:rPr>
              <a:t>10 days</a:t>
            </a:r>
            <a:r>
              <a:rPr lang="en-US" sz="1800" dirty="0">
                <a:solidFill>
                  <a:srgbClr val="1456FC"/>
                </a:solidFill>
                <a:effectLst/>
                <a:ea typeface="Calibri" panose="020F0502020204030204" pitchFamily="34" charset="0"/>
                <a:cs typeface="Arial" panose="020B0604020202020204" pitchFamily="34" charset="0"/>
              </a:rPr>
              <a:t>, </a:t>
            </a:r>
            <a:r>
              <a:rPr lang="en-US" sz="1800" dirty="0">
                <a:solidFill>
                  <a:srgbClr val="000000"/>
                </a:solidFill>
                <a:effectLst/>
                <a:ea typeface="Calibri" panose="020F0502020204030204" pitchFamily="34" charset="0"/>
                <a:cs typeface="Arial" panose="020B0604020202020204" pitchFamily="34" charset="0"/>
              </a:rPr>
              <a:t>provides </a:t>
            </a:r>
            <a:r>
              <a:rPr lang="en-US" sz="1800" b="1" dirty="0">
                <a:solidFill>
                  <a:srgbClr val="08B879"/>
                </a:solidFill>
                <a:effectLst/>
                <a:ea typeface="Calibri" panose="020F0502020204030204" pitchFamily="34" charset="0"/>
                <a:cs typeface="Arial" panose="020B0604020202020204" pitchFamily="34" charset="0"/>
              </a:rPr>
              <a:t>graded work</a:t>
            </a:r>
            <a:r>
              <a:rPr lang="en-US" sz="1800" dirty="0">
                <a:solidFill>
                  <a:srgbClr val="000000"/>
                </a:solidFill>
                <a:effectLst/>
                <a:ea typeface="Calibri" panose="020F0502020204030204" pitchFamily="34" charset="0"/>
                <a:cs typeface="Arial" panose="020B0604020202020204" pitchFamily="34" charset="0"/>
              </a:rPr>
              <a:t>, </a:t>
            </a:r>
            <a:r>
              <a:rPr lang="en-US" sz="1800" b="1" dirty="0">
                <a:solidFill>
                  <a:srgbClr val="E438BF"/>
                </a:solidFill>
                <a:effectLst/>
                <a:ea typeface="Calibri" panose="020F0502020204030204" pitchFamily="34" charset="0"/>
                <a:cs typeface="Arial" panose="020B0604020202020204" pitchFamily="34" charset="0"/>
              </a:rPr>
              <a:t>calls parents </a:t>
            </a:r>
            <a:r>
              <a:rPr lang="en-US" sz="1800" dirty="0">
                <a:solidFill>
                  <a:srgbClr val="000000"/>
                </a:solidFill>
                <a:effectLst/>
                <a:ea typeface="Calibri" panose="020F0502020204030204" pitchFamily="34" charset="0"/>
                <a:cs typeface="Arial" panose="020B0604020202020204" pitchFamily="34" charset="0"/>
              </a:rPr>
              <a:t>and refers him to the division level admin and the </a:t>
            </a:r>
            <a:r>
              <a:rPr lang="en-US" sz="1800" b="1" dirty="0">
                <a:solidFill>
                  <a:srgbClr val="E438BF"/>
                </a:solidFill>
                <a:effectLst/>
                <a:ea typeface="Calibri" panose="020F0502020204030204" pitchFamily="34" charset="0"/>
                <a:cs typeface="Arial" panose="020B0604020202020204" pitchFamily="34" charset="0"/>
              </a:rPr>
              <a:t>threat assessment team</a:t>
            </a:r>
            <a:r>
              <a:rPr lang="en-US" sz="1800" dirty="0">
                <a:solidFill>
                  <a:srgbClr val="000000"/>
                </a:solidFill>
                <a:effectLst/>
                <a:ea typeface="Calibri" panose="020F0502020204030204" pitchFamily="34" charset="0"/>
                <a:cs typeface="Arial" panose="020B060402020202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hearing officer extends Lee’s suspension for an additional 10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assigns him to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pending the outcome of the threat assessment. The threat assessment finds that Lee is a substantial risk to the school community. The Hearing Officer refers him to the School Board for consideration for expulsion. The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school board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votes to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suspend</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Lee for </a:t>
            </a:r>
            <a:r>
              <a:rPr lang="en-US" sz="1800" b="1" kern="100" dirty="0">
                <a:solidFill>
                  <a:srgbClr val="1456FC"/>
                </a:solidFill>
                <a:effectLst/>
                <a:latin typeface="Calibri" panose="020F0502020204030204" pitchFamily="34" charset="0"/>
                <a:ea typeface="Calibri" panose="020F0502020204030204" pitchFamily="34" charset="0"/>
                <a:cs typeface="Arial" panose="020B0604020202020204" pitchFamily="34" charset="0"/>
              </a:rPr>
              <a:t>200 days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to continue the </a:t>
            </a:r>
            <a:r>
              <a:rPr lang="en-US" sz="1800" b="1" kern="100" dirty="0">
                <a:solidFill>
                  <a:srgbClr val="08B879"/>
                </a:solidFill>
                <a:effectLst/>
                <a:latin typeface="Calibri" panose="020F0502020204030204" pitchFamily="34" charset="0"/>
                <a:ea typeface="Calibri" panose="020F0502020204030204" pitchFamily="34" charset="0"/>
                <a:cs typeface="Arial" panose="020B0604020202020204" pitchFamily="34" charset="0"/>
              </a:rPr>
              <a:t>virtual learning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option as long as Lee meets weekly with the </a:t>
            </a:r>
            <a:r>
              <a:rPr lang="en-US" sz="1800" b="1" kern="100" dirty="0">
                <a:solidFill>
                  <a:srgbClr val="E438BF"/>
                </a:solidFill>
                <a:effectLst/>
                <a:latin typeface="Calibri" panose="020F0502020204030204" pitchFamily="34" charset="0"/>
                <a:ea typeface="Calibri" panose="020F0502020204030204" pitchFamily="34" charset="0"/>
                <a:cs typeface="Arial" panose="020B0604020202020204" pitchFamily="34" charset="0"/>
              </a:rPr>
              <a:t>Community Service Board (CSB) counselor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as directed by the school board. The </a:t>
            </a:r>
            <a:r>
              <a:rPr lang="en-US" sz="18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aggravating circumstances flag must be Y </a:t>
            </a:r>
            <a:r>
              <a:rPr lang="en-U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because the OSS days are greater than 45. Another Threat Assessment will be done before Lee returns to school. </a:t>
            </a:r>
          </a:p>
          <a:p>
            <a:pPr marL="0" indent="0">
              <a:spcBef>
                <a:spcPts val="0"/>
              </a:spcBef>
              <a:buSzPts val="2000"/>
              <a:buNone/>
            </a:pP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3152841"/>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12679691"/>
              </p:ext>
            </p:extLst>
          </p:nvPr>
        </p:nvGraphicFramePr>
        <p:xfrm>
          <a:off x="107004" y="3301771"/>
          <a:ext cx="11926113" cy="3457768"/>
        </p:xfrm>
        <a:graphic>
          <a:graphicData uri="http://schemas.openxmlformats.org/drawingml/2006/table">
            <a:tbl>
              <a:tblPr>
                <a:tableStyleId>{5C22544A-7EE6-4342-B048-85BDC9FD1C3A}</a:tableStyleId>
              </a:tblPr>
              <a:tblGrid>
                <a:gridCol w="817556">
                  <a:extLst>
                    <a:ext uri="{9D8B030D-6E8A-4147-A177-3AD203B41FA5}">
                      <a16:colId xmlns:a16="http://schemas.microsoft.com/office/drawing/2014/main" val="3139090137"/>
                    </a:ext>
                  </a:extLst>
                </a:gridCol>
                <a:gridCol w="335280">
                  <a:extLst>
                    <a:ext uri="{9D8B030D-6E8A-4147-A177-3AD203B41FA5}">
                      <a16:colId xmlns:a16="http://schemas.microsoft.com/office/drawing/2014/main" val="4042286044"/>
                    </a:ext>
                  </a:extLst>
                </a:gridCol>
                <a:gridCol w="413317">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372505">
                  <a:extLst>
                    <a:ext uri="{9D8B030D-6E8A-4147-A177-3AD203B41FA5}">
                      <a16:colId xmlns:a16="http://schemas.microsoft.com/office/drawing/2014/main" val="1169153400"/>
                    </a:ext>
                  </a:extLst>
                </a:gridCol>
                <a:gridCol w="528709">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88234">
                  <a:extLst>
                    <a:ext uri="{9D8B030D-6E8A-4147-A177-3AD203B41FA5}">
                      <a16:colId xmlns:a16="http://schemas.microsoft.com/office/drawing/2014/main" val="2406626347"/>
                    </a:ext>
                  </a:extLst>
                </a:gridCol>
                <a:gridCol w="38233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05225">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sngStrike" baseline="0" dirty="0">
                          <a:solidFill>
                            <a:srgbClr val="FF0000"/>
                          </a:solidFill>
                          <a:effectLst/>
                        </a:rPr>
                        <a:t>Alt Placement by Sch Admin</a:t>
                      </a:r>
                      <a:endParaRPr lang="en-US" sz="1600" b="0" i="0" u="none" strike="sngStrike" baseline="0" dirty="0">
                        <a:solidFill>
                          <a:srgbClr val="FF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b="1" u="none" strike="noStrike" dirty="0">
                          <a:solidFill>
                            <a:srgbClr val="1A4480"/>
                          </a:solidFill>
                          <a:effectLst/>
                        </a:rPr>
                        <a:t>BESO17</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1A4480"/>
                        </a:solidFill>
                        <a:effectLst/>
                        <a:latin typeface="Calibri" panose="020F0502020204030204" pitchFamily="34" charset="0"/>
                      </a:endParaRPr>
                    </a:p>
                    <a:p>
                      <a:pPr algn="ctr" fontAlgn="b"/>
                      <a:endParaRPr lang="en-US" sz="1800" b="1" i="0" u="none" strike="noStrike" dirty="0">
                        <a:solidFill>
                          <a:srgbClr val="1A4480"/>
                        </a:solidFill>
                        <a:effectLst/>
                        <a:latin typeface="Calibri"/>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399</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E438BF"/>
                          </a:solidFill>
                          <a:effectLst/>
                        </a:rPr>
                        <a:t>11</a:t>
                      </a:r>
                      <a:endParaRPr lang="en-US" sz="1800" b="1" i="0" u="none" strike="noStrike" dirty="0">
                        <a:solidFill>
                          <a:srgbClr val="E438BF"/>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10</a:t>
                      </a:r>
                    </a:p>
                  </a:txBody>
                  <a:tcPr marL="3903" marR="3903" marT="3903" marB="0" anchor="b"/>
                </a:tc>
                <a:tc>
                  <a:txBody>
                    <a:bodyPr/>
                    <a:lstStyle/>
                    <a:p>
                      <a:pPr algn="ctr" fontAlgn="b"/>
                      <a:r>
                        <a:rPr lang="en-US" sz="1800" b="1" i="0" u="none" strike="noStrike" dirty="0">
                          <a:solidFill>
                            <a:srgbClr val="E438BF"/>
                          </a:solidFill>
                          <a:effectLst/>
                          <a:latin typeface="Calibri" panose="020F0502020204030204" pitchFamily="34" charset="0"/>
                        </a:rPr>
                        <a:t>1</a:t>
                      </a:r>
                    </a:p>
                  </a:txBody>
                  <a:tcPr marL="3903" marR="3903" marT="3903" marB="0" anchor="b"/>
                </a:tc>
                <a:tc>
                  <a:txBody>
                    <a:bodyPr/>
                    <a:lstStyle/>
                    <a:p>
                      <a:pPr algn="ctr" fontAlgn="b"/>
                      <a:r>
                        <a:rPr lang="en-US" sz="1800" b="1" i="0" u="none" strike="noStrike" dirty="0">
                          <a:solidFill>
                            <a:srgbClr val="08B879"/>
                          </a:solidFill>
                          <a:effectLst/>
                          <a:latin typeface="Calibri"/>
                        </a:rPr>
                        <a:t>6</a:t>
                      </a:r>
                    </a:p>
                  </a:txBody>
                  <a:tcPr marL="3903" marR="3903" marT="3903" marB="0" anchor="b"/>
                </a:tc>
                <a:tc>
                  <a:txBody>
                    <a:bodyPr/>
                    <a:lstStyle/>
                    <a:p>
                      <a:pPr algn="ctr" fontAlgn="b"/>
                      <a:r>
                        <a:rPr lang="en-US" sz="1800" b="1" i="0" u="none" strike="noStrike" dirty="0">
                          <a:solidFill>
                            <a:srgbClr val="08B879"/>
                          </a:solidFill>
                          <a:effectLst/>
                          <a:latin typeface="Calibri" panose="020F0502020204030204" pitchFamily="34" charset="0"/>
                        </a:rPr>
                        <a:t>3</a:t>
                      </a:r>
                    </a:p>
                  </a:txBody>
                  <a:tcPr marL="3903" marR="3903" marT="3903" marB="0" anchor="b"/>
                </a:tc>
                <a:tc>
                  <a:txBody>
                    <a:bodyPr/>
                    <a:lstStyle/>
                    <a:p>
                      <a:pPr algn="ctr" fontAlgn="b"/>
                      <a:endParaRPr lang="en-US" sz="1800" b="1" i="0" u="none" strike="noStrike">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456FC"/>
                          </a:solidFill>
                          <a:effectLst/>
                          <a:latin typeface="Calibri"/>
                        </a:rPr>
                        <a:t>10</a:t>
                      </a:r>
                    </a:p>
                  </a:txBody>
                  <a:tcPr marL="3903" marR="3903" marT="3903" marB="0" anchor="b"/>
                </a:tc>
                <a:tc>
                  <a:txBody>
                    <a:bodyPr/>
                    <a:lstStyle/>
                    <a:p>
                      <a:pPr algn="ctr" fontAlgn="b"/>
                      <a:r>
                        <a:rPr lang="en-US" sz="1800" b="1" u="none" strike="noStrike" dirty="0">
                          <a:solidFill>
                            <a:srgbClr val="1456FC"/>
                          </a:solidFill>
                          <a:effectLst/>
                        </a:rPr>
                        <a:t>10</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r>
                        <a:rPr lang="en-US" sz="1800" b="1" u="none" strike="noStrike" dirty="0">
                          <a:solidFill>
                            <a:srgbClr val="1456FC"/>
                          </a:solidFill>
                          <a:effectLst/>
                        </a:rPr>
                        <a:t>200</a:t>
                      </a:r>
                      <a:endParaRPr lang="en-US" sz="1800" b="1" i="0" u="none" strike="noStrike" dirty="0">
                        <a:solidFill>
                          <a:srgbClr val="1456FC"/>
                        </a:solidFill>
                        <a:effectLst/>
                        <a:latin typeface="Calibri" panose="020F0502020204030204" pitchFamily="34" charset="0"/>
                      </a:endParaRPr>
                    </a:p>
                  </a:txBody>
                  <a:tcPr marL="3903" marR="3903" marT="3903" marB="0" anchor="b"/>
                </a:tc>
                <a:tc>
                  <a:txBody>
                    <a:bodyPr/>
                    <a:lstStyle/>
                    <a:p>
                      <a:pPr algn="ctr" fontAlgn="b"/>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u="none" strike="noStrike" dirty="0">
                          <a:solidFill>
                            <a:srgbClr val="1A4480"/>
                          </a:solidFill>
                          <a:effectLst/>
                        </a:rPr>
                        <a:t>0</a:t>
                      </a:r>
                      <a:endParaRPr lang="en-US" sz="1800" b="1" i="0" u="none" strike="noStrike" dirty="0">
                        <a:solidFill>
                          <a:srgbClr val="1A4480"/>
                        </a:solidFill>
                        <a:effectLst/>
                        <a:latin typeface="Calibri" panose="020F0502020204030204" pitchFamily="34" charset="0"/>
                      </a:endParaRP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rgbClr val="1A4480"/>
                          </a:solidFill>
                          <a:effectLst/>
                          <a:latin typeface="Calibri"/>
                        </a:rPr>
                        <a:t>0</a:t>
                      </a:r>
                    </a:p>
                  </a:txBody>
                  <a:tcPr marL="3903" marR="3903" marT="3903" marB="0" anchor="b"/>
                </a:tc>
                <a:tc>
                  <a:txBody>
                    <a:bodyPr/>
                    <a:lstStyle/>
                    <a:p>
                      <a:pPr algn="ctr" fontAlgn="b"/>
                      <a:r>
                        <a:rPr lang="en-US" sz="1800" b="1" i="0" u="none" strike="noStrike" dirty="0">
                          <a:solidFill>
                            <a:schemeClr val="accent2">
                              <a:lumMod val="75000"/>
                            </a:schemeClr>
                          </a:solidFill>
                          <a:effectLst/>
                          <a:latin typeface="Calibri" panose="020F0502020204030204" pitchFamily="34" charset="0"/>
                        </a:rPr>
                        <a:t>Y</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0</a:t>
                      </a:r>
                    </a:p>
                  </a:txBody>
                  <a:tcPr marL="3903" marR="3903" marT="3903" marB="0" anchor="b"/>
                </a:tc>
                <a:tc>
                  <a:txBody>
                    <a:bodyPr/>
                    <a:lstStyle/>
                    <a:p>
                      <a:pPr algn="ctr" fontAlgn="b"/>
                      <a:r>
                        <a:rPr lang="en-US" sz="1800" b="1" i="0" u="none" strike="noStrike" dirty="0">
                          <a:solidFill>
                            <a:srgbClr val="1A4480"/>
                          </a:solidFill>
                          <a:effectLst/>
                          <a:latin typeface="Calibri" panose="020F0502020204030204" pitchFamily="34" charset="0"/>
                        </a:rPr>
                        <a:t>Y</a:t>
                      </a: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356344180"/>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16833</TotalTime>
  <Words>2692</Words>
  <Application>Microsoft Office PowerPoint</Application>
  <PresentationFormat>Widescreen</PresentationFormat>
  <Paragraphs>417</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Courier New</vt:lpstr>
      <vt:lpstr>Georgia</vt:lpstr>
      <vt:lpstr>Times New Roman</vt:lpstr>
      <vt:lpstr>Trebuchet MS</vt:lpstr>
      <vt:lpstr>Office Theme</vt:lpstr>
      <vt:lpstr>SBAR Scenarios  2023-2024</vt:lpstr>
      <vt:lpstr>PowerPoint Presentation</vt:lpstr>
      <vt:lpstr>PowerPoint Presentation</vt:lpstr>
      <vt:lpstr>PowerPoint Presentation</vt:lpstr>
      <vt:lpstr>PowerPoint Presentation</vt:lpstr>
      <vt:lpstr>PowerPoint Presentation</vt:lpstr>
      <vt:lpstr>PowerPoint Presentation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65</cp:revision>
  <cp:lastPrinted>2022-09-12T19:16:41Z</cp:lastPrinted>
  <dcterms:created xsi:type="dcterms:W3CDTF">2022-07-20T12:39:39Z</dcterms:created>
  <dcterms:modified xsi:type="dcterms:W3CDTF">2025-01-23T15:28:19Z</dcterms:modified>
  <cp:contentStatus/>
</cp:coreProperties>
</file>