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5"/>
  </p:notesMasterIdLst>
  <p:sldIdLst>
    <p:sldId id="256" r:id="rId5"/>
    <p:sldId id="267" r:id="rId6"/>
    <p:sldId id="271" r:id="rId7"/>
    <p:sldId id="291" r:id="rId8"/>
    <p:sldId id="272" r:id="rId9"/>
    <p:sldId id="273" r:id="rId10"/>
    <p:sldId id="275" r:id="rId11"/>
    <p:sldId id="274" r:id="rId12"/>
    <p:sldId id="277" r:id="rId13"/>
    <p:sldId id="276" r:id="rId14"/>
    <p:sldId id="278" r:id="rId15"/>
    <p:sldId id="279" r:id="rId16"/>
    <p:sldId id="280" r:id="rId17"/>
    <p:sldId id="281" r:id="rId18"/>
    <p:sldId id="282" r:id="rId19"/>
    <p:sldId id="283" r:id="rId20"/>
    <p:sldId id="295" r:id="rId21"/>
    <p:sldId id="300" r:id="rId22"/>
    <p:sldId id="284" r:id="rId23"/>
    <p:sldId id="296" r:id="rId24"/>
    <p:sldId id="297" r:id="rId25"/>
    <p:sldId id="298" r:id="rId26"/>
    <p:sldId id="299" r:id="rId27"/>
    <p:sldId id="289" r:id="rId28"/>
    <p:sldId id="292" r:id="rId29"/>
    <p:sldId id="293" r:id="rId30"/>
    <p:sldId id="294" r:id="rId31"/>
    <p:sldId id="288" r:id="rId32"/>
    <p:sldId id="290" r:id="rId33"/>
    <p:sldId id="26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5B91"/>
    <a:srgbClr val="FFFFFF"/>
    <a:srgbClr val="1A4480"/>
    <a:srgbClr val="5555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78" autoAdjust="0"/>
    <p:restoredTop sz="96327"/>
  </p:normalViewPr>
  <p:slideViewPr>
    <p:cSldViewPr snapToGrid="0">
      <p:cViewPr varScale="1">
        <p:scale>
          <a:sx n="59" d="100"/>
          <a:sy n="59" d="100"/>
        </p:scale>
        <p:origin x="664" y="52"/>
      </p:cViewPr>
      <p:guideLst>
        <p:guide orient="horz" pos="2160"/>
        <p:guide pos="3840"/>
      </p:guideLst>
    </p:cSldViewPr>
  </p:slideViewPr>
  <p:outlineViewPr>
    <p:cViewPr>
      <p:scale>
        <a:sx n="33" d="100"/>
        <a:sy n="33" d="100"/>
      </p:scale>
      <p:origin x="0" y="-15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4/15/2025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Rectangle 7" descr="VDOE Logo"/>
          <p:cNvSpPr/>
          <p:nvPr userDrawn="1"/>
        </p:nvSpPr>
        <p:spPr>
          <a:xfrm>
            <a:off x="2020701" y="919537"/>
            <a:ext cx="10893915" cy="5938463"/>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20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05403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91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4/15/2025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4/15/2025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7" name="Rectangle 6" descr="VDOE Logo"/>
          <p:cNvSpPr/>
          <p:nvPr userDrawn="1"/>
        </p:nvSpPr>
        <p:spPr>
          <a:xfrm>
            <a:off x="2020701" y="919537"/>
            <a:ext cx="10893915" cy="5938463"/>
          </a:xfrm>
          <a:prstGeom prst="rect">
            <a:avLst/>
          </a:prstGeom>
          <a:blipFill dpi="0" rotWithShape="1">
            <a:blip r:embed="rId2">
              <a:alphaModFix amt="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2178121" y="5751826"/>
            <a:ext cx="9513869" cy="692497"/>
          </a:xfrm>
          <a:prstGeom prst="rect">
            <a:avLst/>
          </a:prstGeom>
          <a:noFill/>
        </p:spPr>
        <p:txBody>
          <a:bodyPr wrap="square" rtlCol="0">
            <a:spAutoFit/>
          </a:bodyPr>
          <a:lstStyle/>
          <a:p>
            <a:pPr algn="r"/>
            <a:r>
              <a:rPr lang="en-US" sz="3900" b="1" dirty="0">
                <a:solidFill>
                  <a:schemeClr val="tx1">
                    <a:alpha val="7000"/>
                  </a:schemeClr>
                </a:solidFill>
                <a:latin typeface="Trebuchet MS" panose="020B0603020202020204" pitchFamily="34" charset="0"/>
              </a:rPr>
              <a:t>VIRGINIA DEPARTMENT OF EDUCATION</a:t>
            </a:r>
          </a:p>
        </p:txBody>
      </p:sp>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small"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p:nvPr>
        </p:nvSpPr>
        <p:spPr>
          <a:xfrm>
            <a:off x="838200" y="1458930"/>
            <a:ext cx="10515600" cy="471803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612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small" baseline="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838200" y="1458930"/>
            <a:ext cx="10515600" cy="471803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08869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6961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small" baseline="0">
                <a:solidFill>
                  <a:schemeClr val="bg1"/>
                </a:solidFill>
              </a:defRPr>
            </a:lvl1pPr>
          </a:lstStyle>
          <a:p>
            <a:r>
              <a:rPr lang="en-US" dirty="0"/>
              <a:t>Click to edit Master title style</a:t>
            </a:r>
          </a:p>
        </p:txBody>
      </p:sp>
      <p:sp>
        <p:nvSpPr>
          <p:cNvPr id="3" name="Content Placeholder 2"/>
          <p:cNvSpPr>
            <a:spLocks noGrp="1"/>
          </p:cNvSpPr>
          <p:nvPr>
            <p:ph sz="half" idx="1"/>
          </p:nvPr>
        </p:nvSpPr>
        <p:spPr>
          <a:xfrm>
            <a:off x="838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548622"/>
            <a:ext cx="5181600" cy="46283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06C96A5-1280-4BBD-93AB-AD67D678B93B}" type="datetime1">
              <a:rPr lang="en-US" smtClean="0"/>
              <a:t>4/15/2025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4/15/2025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doe.virginia.gov/data-policy-funding/data-reports/data-collection/testing-data"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www.doe.virginia.gov/home/showpublisheddocument/60862/638787538900994455"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hyperlink" Target="https://www.doe.virginia.gov/home/showpublisheddocument/20660/638731535301330000"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hyperlink" Target="mailto:Allison.may@doe.virginia.gov" TargetMode="External"/><Relationship Id="rId2" Type="http://schemas.openxmlformats.org/officeDocument/2006/relationships/hyperlink" Target="https://www.doe.virginia.gov/info_management/data_collection/testing/index.shtml" TargetMode="External"/><Relationship Id="rId1" Type="http://schemas.openxmlformats.org/officeDocument/2006/relationships/slideLayout" Target="../slideLayouts/slideLayout5.xml"/><Relationship Id="rId6" Type="http://schemas.openxmlformats.org/officeDocument/2006/relationships/hyperlink" Target="mailto:student_assessment@doe.virginia.gov" TargetMode="External"/><Relationship Id="rId5" Type="http://schemas.openxmlformats.org/officeDocument/2006/relationships/hyperlink" Target="mailto:accountability@doe.virginia.gov" TargetMode="External"/><Relationship Id="rId4" Type="http://schemas.openxmlformats.org/officeDocument/2006/relationships/hyperlink" Target="mailto:resultshelp@doe.Virginia.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solidFill>
                  <a:srgbClr val="1A4480"/>
                </a:solidFill>
                <a:latin typeface="Trebuchet MS"/>
              </a:rPr>
              <a:t>Vendor Test Data Collection</a:t>
            </a:r>
            <a:endParaRPr lang="en-US" dirty="0">
              <a:solidFill>
                <a:srgbClr val="1A4480"/>
              </a:solidFill>
            </a:endParaRPr>
          </a:p>
        </p:txBody>
      </p:sp>
      <p:sp>
        <p:nvSpPr>
          <p:cNvPr id="3" name="Subtitle 2"/>
          <p:cNvSpPr>
            <a:spLocks noGrp="1"/>
          </p:cNvSpPr>
          <p:nvPr>
            <p:ph type="subTitle" idx="1"/>
          </p:nvPr>
        </p:nvSpPr>
        <p:spPr/>
        <p:txBody>
          <a:bodyPr vert="horz" lIns="91440" tIns="45720" rIns="91440" bIns="45720" rtlCol="0" anchor="t">
            <a:normAutofit/>
          </a:bodyPr>
          <a:lstStyle/>
          <a:p>
            <a:r>
              <a:rPr lang="en-US" dirty="0"/>
              <a:t>April 2025</a:t>
            </a:r>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CE2CF-F066-F19E-35CE-E0E3FF4A7BC2}"/>
              </a:ext>
            </a:extLst>
          </p:cNvPr>
          <p:cNvSpPr>
            <a:spLocks noGrp="1"/>
          </p:cNvSpPr>
          <p:nvPr>
            <p:ph type="title"/>
          </p:nvPr>
        </p:nvSpPr>
        <p:spPr/>
        <p:txBody>
          <a:bodyPr/>
          <a:lstStyle/>
          <a:p>
            <a:r>
              <a:rPr lang="en-US" dirty="0"/>
              <a:t>C Record: Vendor Test Type Code</a:t>
            </a:r>
          </a:p>
        </p:txBody>
      </p:sp>
      <p:sp>
        <p:nvSpPr>
          <p:cNvPr id="3" name="Slide Number Placeholder 2">
            <a:extLst>
              <a:ext uri="{FF2B5EF4-FFF2-40B4-BE49-F238E27FC236}">
                <a16:creationId xmlns:a16="http://schemas.microsoft.com/office/drawing/2014/main" id="{892FC1B3-3CE9-C3C9-2E78-EA0FA800CC44}"/>
              </a:ext>
            </a:extLst>
          </p:cNvPr>
          <p:cNvSpPr>
            <a:spLocks noGrp="1"/>
          </p:cNvSpPr>
          <p:nvPr>
            <p:ph type="sldNum" sz="quarter" idx="12"/>
          </p:nvPr>
        </p:nvSpPr>
        <p:spPr/>
        <p:txBody>
          <a:bodyPr/>
          <a:lstStyle/>
          <a:p>
            <a:fld id="{B2102BAA-C61A-4A39-BDF1-4340D572B82C}" type="slidenum">
              <a:rPr lang="en-US" smtClean="0"/>
              <a:t>10</a:t>
            </a:fld>
            <a:endParaRPr lang="en-US"/>
          </a:p>
        </p:txBody>
      </p:sp>
      <p:sp>
        <p:nvSpPr>
          <p:cNvPr id="4" name="Content Placeholder 3">
            <a:extLst>
              <a:ext uri="{FF2B5EF4-FFF2-40B4-BE49-F238E27FC236}">
                <a16:creationId xmlns:a16="http://schemas.microsoft.com/office/drawing/2014/main" id="{D4B53FEF-13CB-06B3-4926-A7E0CDF033D6}"/>
              </a:ext>
            </a:extLst>
          </p:cNvPr>
          <p:cNvSpPr>
            <a:spLocks noGrp="1"/>
          </p:cNvSpPr>
          <p:nvPr>
            <p:ph idx="1"/>
          </p:nvPr>
        </p:nvSpPr>
        <p:spPr/>
        <p:txBody>
          <a:bodyPr/>
          <a:lstStyle/>
          <a:p>
            <a:r>
              <a:rPr lang="en-US" dirty="0">
                <a:solidFill>
                  <a:schemeClr val="tx2"/>
                </a:solidFill>
              </a:rPr>
              <a:t>Vendor Test Type Code</a:t>
            </a:r>
          </a:p>
          <a:p>
            <a:pPr lvl="1"/>
            <a:r>
              <a:rPr lang="en-US" b="0" dirty="0"/>
              <a:t>Code indicating the </a:t>
            </a:r>
            <a:r>
              <a:rPr lang="en-US" dirty="0"/>
              <a:t>vendor</a:t>
            </a:r>
            <a:r>
              <a:rPr lang="en-US" b="0" dirty="0"/>
              <a:t> test</a:t>
            </a:r>
          </a:p>
          <a:p>
            <a:pPr lvl="1"/>
            <a:r>
              <a:rPr lang="en-US" b="0" dirty="0"/>
              <a:t>The list of codes is posted in the application in SSWS and on the VDOE website: </a:t>
            </a:r>
            <a:r>
              <a:rPr lang="en-US" b="0" dirty="0">
                <a:hlinkClick r:id="rId2"/>
              </a:rPr>
              <a:t>https://www.doe.virginia.gov/data-policy-funding/data-reports/data-collection/testing-data</a:t>
            </a:r>
            <a:endParaRPr lang="en-US" b="0" dirty="0"/>
          </a:p>
          <a:p>
            <a:r>
              <a:rPr lang="en-US" dirty="0">
                <a:solidFill>
                  <a:schemeClr val="tx2"/>
                </a:solidFill>
              </a:rPr>
              <a:t>Edits</a:t>
            </a:r>
          </a:p>
          <a:p>
            <a:pPr lvl="1"/>
            <a:r>
              <a:rPr lang="en-US" b="0" dirty="0"/>
              <a:t>Invalid Vendor Test Type Code - Must be a valid Vendor Test Code from the list</a:t>
            </a:r>
          </a:p>
          <a:p>
            <a:pPr lvl="1"/>
            <a:r>
              <a:rPr lang="en-US" b="0" dirty="0"/>
              <a:t>(For SOL Substitute Tests only) Invalid Vendor Test Type Code/Subject Code Combination - The Substitute Test Code must be a valid combination with the SOL Subject Code</a:t>
            </a:r>
            <a:r>
              <a:rPr lang="en-US" dirty="0"/>
              <a:t> (565)</a:t>
            </a:r>
          </a:p>
        </p:txBody>
      </p:sp>
    </p:spTree>
    <p:extLst>
      <p:ext uri="{BB962C8B-B14F-4D97-AF65-F5344CB8AC3E}">
        <p14:creationId xmlns:p14="http://schemas.microsoft.com/office/powerpoint/2010/main" val="852972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0C37D-B59C-EB45-BE2B-233CF79DF615}"/>
              </a:ext>
            </a:extLst>
          </p:cNvPr>
          <p:cNvSpPr>
            <a:spLocks noGrp="1"/>
          </p:cNvSpPr>
          <p:nvPr>
            <p:ph type="title"/>
          </p:nvPr>
        </p:nvSpPr>
        <p:spPr/>
        <p:txBody>
          <a:bodyPr/>
          <a:lstStyle/>
          <a:p>
            <a:r>
              <a:rPr lang="en-US" dirty="0"/>
              <a:t>C Record: Vendor Test Score</a:t>
            </a:r>
          </a:p>
        </p:txBody>
      </p:sp>
      <p:sp>
        <p:nvSpPr>
          <p:cNvPr id="3" name="Slide Number Placeholder 2">
            <a:extLst>
              <a:ext uri="{FF2B5EF4-FFF2-40B4-BE49-F238E27FC236}">
                <a16:creationId xmlns:a16="http://schemas.microsoft.com/office/drawing/2014/main" id="{4685638C-45AC-77A0-FC96-22CB180545E2}"/>
              </a:ext>
            </a:extLst>
          </p:cNvPr>
          <p:cNvSpPr>
            <a:spLocks noGrp="1"/>
          </p:cNvSpPr>
          <p:nvPr>
            <p:ph type="sldNum" sz="quarter" idx="12"/>
          </p:nvPr>
        </p:nvSpPr>
        <p:spPr/>
        <p:txBody>
          <a:bodyPr/>
          <a:lstStyle/>
          <a:p>
            <a:fld id="{B2102BAA-C61A-4A39-BDF1-4340D572B82C}" type="slidenum">
              <a:rPr lang="en-US" smtClean="0"/>
              <a:t>11</a:t>
            </a:fld>
            <a:endParaRPr lang="en-US"/>
          </a:p>
        </p:txBody>
      </p:sp>
      <p:sp>
        <p:nvSpPr>
          <p:cNvPr id="4" name="Content Placeholder 3">
            <a:extLst>
              <a:ext uri="{FF2B5EF4-FFF2-40B4-BE49-F238E27FC236}">
                <a16:creationId xmlns:a16="http://schemas.microsoft.com/office/drawing/2014/main" id="{68BF456B-BAAC-E847-484B-CDB24C4D4532}"/>
              </a:ext>
            </a:extLst>
          </p:cNvPr>
          <p:cNvSpPr>
            <a:spLocks noGrp="1"/>
          </p:cNvSpPr>
          <p:nvPr>
            <p:ph idx="1"/>
          </p:nvPr>
        </p:nvSpPr>
        <p:spPr/>
        <p:txBody>
          <a:bodyPr/>
          <a:lstStyle/>
          <a:p>
            <a:r>
              <a:rPr lang="en-US" dirty="0">
                <a:solidFill>
                  <a:schemeClr val="tx2"/>
                </a:solidFill>
              </a:rPr>
              <a:t>Vendor Test Score</a:t>
            </a:r>
          </a:p>
          <a:p>
            <a:pPr lvl="1"/>
            <a:r>
              <a:rPr lang="en-US" b="0" dirty="0"/>
              <a:t>Alpha-numeric score achieved on the vendor test</a:t>
            </a:r>
          </a:p>
          <a:p>
            <a:pPr lvl="1"/>
            <a:r>
              <a:rPr lang="en-US" sz="2400" b="0" dirty="0"/>
              <a:t>Minimum and maximum score ranges are based on the “Vendor Test Type Codes” document: </a:t>
            </a:r>
            <a:r>
              <a:rPr lang="en-US" sz="2400" b="0" dirty="0">
                <a:hlinkClick r:id="rId2"/>
              </a:rPr>
              <a:t>https://www.doe.virginia.gov/home/showpublisheddocument/60862/638787538900994455</a:t>
            </a:r>
            <a:r>
              <a:rPr lang="en-US" sz="2400" b="0" dirty="0"/>
              <a:t> </a:t>
            </a:r>
          </a:p>
          <a:p>
            <a:r>
              <a:rPr lang="en-US" dirty="0">
                <a:solidFill>
                  <a:schemeClr val="tx2"/>
                </a:solidFill>
              </a:rPr>
              <a:t>Edit</a:t>
            </a:r>
          </a:p>
          <a:p>
            <a:pPr lvl="1"/>
            <a:r>
              <a:rPr lang="en-US" b="0" dirty="0"/>
              <a:t>Must be a valid number or letter</a:t>
            </a:r>
          </a:p>
          <a:p>
            <a:pPr lvl="1"/>
            <a:r>
              <a:rPr lang="en-US" dirty="0"/>
              <a:t>Note: If the test score is not a valid value associated with that test, the proficiency level cannot be set</a:t>
            </a:r>
          </a:p>
          <a:p>
            <a:pPr marL="0" indent="0">
              <a:buNone/>
            </a:pPr>
            <a:endParaRPr lang="en-US" dirty="0"/>
          </a:p>
        </p:txBody>
      </p:sp>
    </p:spTree>
    <p:extLst>
      <p:ext uri="{BB962C8B-B14F-4D97-AF65-F5344CB8AC3E}">
        <p14:creationId xmlns:p14="http://schemas.microsoft.com/office/powerpoint/2010/main" val="2548781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ED083-C566-2471-9B69-FAFA73201949}"/>
              </a:ext>
            </a:extLst>
          </p:cNvPr>
          <p:cNvSpPr>
            <a:spLocks noGrp="1"/>
          </p:cNvSpPr>
          <p:nvPr>
            <p:ph type="title"/>
          </p:nvPr>
        </p:nvSpPr>
        <p:spPr/>
        <p:txBody>
          <a:bodyPr>
            <a:normAutofit fontScale="90000"/>
          </a:bodyPr>
          <a:lstStyle/>
          <a:p>
            <a:r>
              <a:rPr lang="en-US" dirty="0"/>
              <a:t>Vendor Test Type Code/Subject Code/Vendor Test Score</a:t>
            </a:r>
          </a:p>
        </p:txBody>
      </p:sp>
      <p:sp>
        <p:nvSpPr>
          <p:cNvPr id="3" name="Slide Number Placeholder 2">
            <a:extLst>
              <a:ext uri="{FF2B5EF4-FFF2-40B4-BE49-F238E27FC236}">
                <a16:creationId xmlns:a16="http://schemas.microsoft.com/office/drawing/2014/main" id="{34AEAA0B-F3C8-AAA9-347C-DF46FE651664}"/>
              </a:ext>
            </a:extLst>
          </p:cNvPr>
          <p:cNvSpPr>
            <a:spLocks noGrp="1"/>
          </p:cNvSpPr>
          <p:nvPr>
            <p:ph type="sldNum" sz="quarter" idx="12"/>
          </p:nvPr>
        </p:nvSpPr>
        <p:spPr/>
        <p:txBody>
          <a:bodyPr/>
          <a:lstStyle/>
          <a:p>
            <a:fld id="{B2102BAA-C61A-4A39-BDF1-4340D572B82C}" type="slidenum">
              <a:rPr lang="en-US" smtClean="0"/>
              <a:t>12</a:t>
            </a:fld>
            <a:endParaRPr lang="en-US"/>
          </a:p>
        </p:txBody>
      </p:sp>
      <p:pic>
        <p:nvPicPr>
          <p:cNvPr id="6" name="Picture 5">
            <a:extLst>
              <a:ext uri="{FF2B5EF4-FFF2-40B4-BE49-F238E27FC236}">
                <a16:creationId xmlns:a16="http://schemas.microsoft.com/office/drawing/2014/main" id="{BE1EE758-1E75-6BF0-9D39-31BB9A679999}"/>
              </a:ext>
            </a:extLst>
          </p:cNvPr>
          <p:cNvPicPr>
            <a:picLocks noChangeAspect="1"/>
          </p:cNvPicPr>
          <p:nvPr/>
        </p:nvPicPr>
        <p:blipFill>
          <a:blip r:embed="rId2"/>
          <a:stretch>
            <a:fillRect/>
          </a:stretch>
        </p:blipFill>
        <p:spPr>
          <a:xfrm>
            <a:off x="1431172" y="1429374"/>
            <a:ext cx="9079172" cy="5109538"/>
          </a:xfrm>
          <a:prstGeom prst="rect">
            <a:avLst/>
          </a:prstGeom>
        </p:spPr>
      </p:pic>
    </p:spTree>
    <p:extLst>
      <p:ext uri="{BB962C8B-B14F-4D97-AF65-F5344CB8AC3E}">
        <p14:creationId xmlns:p14="http://schemas.microsoft.com/office/powerpoint/2010/main" val="2407450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36E8C-CAE0-54D3-3D19-85546D41C46A}"/>
              </a:ext>
            </a:extLst>
          </p:cNvPr>
          <p:cNvSpPr>
            <a:spLocks noGrp="1"/>
          </p:cNvSpPr>
          <p:nvPr>
            <p:ph type="title"/>
          </p:nvPr>
        </p:nvSpPr>
        <p:spPr/>
        <p:txBody>
          <a:bodyPr/>
          <a:lstStyle/>
          <a:p>
            <a:r>
              <a:rPr lang="en-US" dirty="0"/>
              <a:t>What Scores Should be Submitted?</a:t>
            </a:r>
          </a:p>
        </p:txBody>
      </p:sp>
      <p:sp>
        <p:nvSpPr>
          <p:cNvPr id="3" name="Slide Number Placeholder 2">
            <a:extLst>
              <a:ext uri="{FF2B5EF4-FFF2-40B4-BE49-F238E27FC236}">
                <a16:creationId xmlns:a16="http://schemas.microsoft.com/office/drawing/2014/main" id="{DDDFAB29-6294-4E01-5731-21A348D3A752}"/>
              </a:ext>
            </a:extLst>
          </p:cNvPr>
          <p:cNvSpPr>
            <a:spLocks noGrp="1"/>
          </p:cNvSpPr>
          <p:nvPr>
            <p:ph type="sldNum" sz="quarter" idx="12"/>
          </p:nvPr>
        </p:nvSpPr>
        <p:spPr/>
        <p:txBody>
          <a:bodyPr/>
          <a:lstStyle/>
          <a:p>
            <a:fld id="{B2102BAA-C61A-4A39-BDF1-4340D572B82C}" type="slidenum">
              <a:rPr lang="en-US" smtClean="0"/>
              <a:t>13</a:t>
            </a:fld>
            <a:endParaRPr lang="en-US"/>
          </a:p>
        </p:txBody>
      </p:sp>
      <p:sp>
        <p:nvSpPr>
          <p:cNvPr id="4" name="Content Placeholder 3">
            <a:extLst>
              <a:ext uri="{FF2B5EF4-FFF2-40B4-BE49-F238E27FC236}">
                <a16:creationId xmlns:a16="http://schemas.microsoft.com/office/drawing/2014/main" id="{8AA8C079-5947-D2EB-7D93-DB4666D6FD7D}"/>
              </a:ext>
            </a:extLst>
          </p:cNvPr>
          <p:cNvSpPr>
            <a:spLocks noGrp="1"/>
          </p:cNvSpPr>
          <p:nvPr>
            <p:ph idx="1"/>
          </p:nvPr>
        </p:nvSpPr>
        <p:spPr/>
        <p:txBody>
          <a:bodyPr/>
          <a:lstStyle/>
          <a:p>
            <a:r>
              <a:rPr lang="en-US" dirty="0">
                <a:solidFill>
                  <a:schemeClr val="tx2"/>
                </a:solidFill>
              </a:rPr>
              <a:t>Submit scores for all tests for students that are included in the cohort for this year. </a:t>
            </a:r>
          </a:p>
          <a:p>
            <a:pPr lvl="1"/>
            <a:r>
              <a:rPr lang="en-US" sz="2800" dirty="0"/>
              <a:t>While these tests can be submitted at any time over the four years of the student’s cohort, it is best to stay on a schedule in reporting as not to miss students</a:t>
            </a:r>
          </a:p>
        </p:txBody>
      </p:sp>
    </p:spTree>
    <p:extLst>
      <p:ext uri="{BB962C8B-B14F-4D97-AF65-F5344CB8AC3E}">
        <p14:creationId xmlns:p14="http://schemas.microsoft.com/office/powerpoint/2010/main" val="1150876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856D4-9D5A-D0CB-4C5A-B7748503C420}"/>
              </a:ext>
            </a:extLst>
          </p:cNvPr>
          <p:cNvSpPr>
            <a:spLocks noGrp="1"/>
          </p:cNvSpPr>
          <p:nvPr>
            <p:ph type="title"/>
          </p:nvPr>
        </p:nvSpPr>
        <p:spPr/>
        <p:txBody>
          <a:bodyPr/>
          <a:lstStyle/>
          <a:p>
            <a:r>
              <a:rPr lang="en-US"/>
              <a:t>Submitting the Data File</a:t>
            </a:r>
            <a:endParaRPr lang="en-US" dirty="0"/>
          </a:p>
        </p:txBody>
      </p:sp>
      <p:sp>
        <p:nvSpPr>
          <p:cNvPr id="3" name="Slide Number Placeholder 2">
            <a:extLst>
              <a:ext uri="{FF2B5EF4-FFF2-40B4-BE49-F238E27FC236}">
                <a16:creationId xmlns:a16="http://schemas.microsoft.com/office/drawing/2014/main" id="{345B1C3E-C660-602B-70F5-5078A875A2C3}"/>
              </a:ext>
            </a:extLst>
          </p:cNvPr>
          <p:cNvSpPr>
            <a:spLocks noGrp="1"/>
          </p:cNvSpPr>
          <p:nvPr>
            <p:ph type="sldNum" sz="quarter" idx="12"/>
          </p:nvPr>
        </p:nvSpPr>
        <p:spPr/>
        <p:txBody>
          <a:bodyPr/>
          <a:lstStyle/>
          <a:p>
            <a:fld id="{B2102BAA-C61A-4A39-BDF1-4340D572B82C}" type="slidenum">
              <a:rPr lang="en-US" smtClean="0"/>
              <a:t>14</a:t>
            </a:fld>
            <a:endParaRPr lang="en-US"/>
          </a:p>
        </p:txBody>
      </p:sp>
      <p:pic>
        <p:nvPicPr>
          <p:cNvPr id="6" name="Picture 5">
            <a:extLst>
              <a:ext uri="{FF2B5EF4-FFF2-40B4-BE49-F238E27FC236}">
                <a16:creationId xmlns:a16="http://schemas.microsoft.com/office/drawing/2014/main" id="{8BDE06B3-735F-9A35-99E9-408F22AA1EEB}"/>
              </a:ext>
            </a:extLst>
          </p:cNvPr>
          <p:cNvPicPr>
            <a:picLocks noChangeAspect="1"/>
          </p:cNvPicPr>
          <p:nvPr/>
        </p:nvPicPr>
        <p:blipFill>
          <a:blip r:embed="rId2"/>
          <a:stretch>
            <a:fillRect/>
          </a:stretch>
        </p:blipFill>
        <p:spPr>
          <a:xfrm>
            <a:off x="935817" y="1891974"/>
            <a:ext cx="10320366" cy="3162820"/>
          </a:xfrm>
          <a:prstGeom prst="rect">
            <a:avLst/>
          </a:prstGeom>
        </p:spPr>
      </p:pic>
      <p:sp>
        <p:nvSpPr>
          <p:cNvPr id="4" name="TextBox 3">
            <a:extLst>
              <a:ext uri="{FF2B5EF4-FFF2-40B4-BE49-F238E27FC236}">
                <a16:creationId xmlns:a16="http://schemas.microsoft.com/office/drawing/2014/main" id="{597BCF3C-41C8-B3C9-1E0F-74F079BADCED}"/>
              </a:ext>
            </a:extLst>
          </p:cNvPr>
          <p:cNvSpPr txBox="1"/>
          <p:nvPr/>
        </p:nvSpPr>
        <p:spPr>
          <a:xfrm>
            <a:off x="5743779" y="2273055"/>
            <a:ext cx="2630467" cy="1200329"/>
          </a:xfrm>
          <a:prstGeom prst="rect">
            <a:avLst/>
          </a:prstGeom>
          <a:solidFill>
            <a:schemeClr val="accent5">
              <a:lumMod val="20000"/>
              <a:lumOff val="80000"/>
            </a:schemeClr>
          </a:solidFill>
          <a:ln w="47625">
            <a:solidFill>
              <a:schemeClr val="accent5">
                <a:lumMod val="75000"/>
              </a:schemeClr>
            </a:solidFill>
          </a:ln>
        </p:spPr>
        <p:txBody>
          <a:bodyPr wrap="square" rtlCol="0">
            <a:spAutoFit/>
          </a:bodyPr>
          <a:lstStyle/>
          <a:p>
            <a:pPr algn="ctr"/>
            <a:r>
              <a:rPr lang="en-US" dirty="0">
                <a:latin typeface="Arial" panose="020B0604020202020204" pitchFamily="34" charset="0"/>
                <a:cs typeface="Arial" panose="020B0604020202020204" pitchFamily="34" charset="0"/>
              </a:rPr>
              <a:t>The name of the application will be changing after the redesign!</a:t>
            </a:r>
          </a:p>
        </p:txBody>
      </p:sp>
    </p:spTree>
    <p:extLst>
      <p:ext uri="{BB962C8B-B14F-4D97-AF65-F5344CB8AC3E}">
        <p14:creationId xmlns:p14="http://schemas.microsoft.com/office/powerpoint/2010/main" val="1834645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130C2-81B1-FC27-49A7-DD011BFCD483}"/>
              </a:ext>
            </a:extLst>
          </p:cNvPr>
          <p:cNvSpPr>
            <a:spLocks noGrp="1"/>
          </p:cNvSpPr>
          <p:nvPr>
            <p:ph type="title"/>
          </p:nvPr>
        </p:nvSpPr>
        <p:spPr/>
        <p:txBody>
          <a:bodyPr/>
          <a:lstStyle/>
          <a:p>
            <a:r>
              <a:rPr lang="en-US" dirty="0"/>
              <a:t>Reports</a:t>
            </a:r>
          </a:p>
        </p:txBody>
      </p:sp>
      <p:sp>
        <p:nvSpPr>
          <p:cNvPr id="3" name="Slide Number Placeholder 2">
            <a:extLst>
              <a:ext uri="{FF2B5EF4-FFF2-40B4-BE49-F238E27FC236}">
                <a16:creationId xmlns:a16="http://schemas.microsoft.com/office/drawing/2014/main" id="{30B95EF1-1F40-9183-2B91-0456EC51A5DA}"/>
              </a:ext>
            </a:extLst>
          </p:cNvPr>
          <p:cNvSpPr>
            <a:spLocks noGrp="1"/>
          </p:cNvSpPr>
          <p:nvPr>
            <p:ph type="sldNum" sz="quarter" idx="12"/>
          </p:nvPr>
        </p:nvSpPr>
        <p:spPr/>
        <p:txBody>
          <a:bodyPr/>
          <a:lstStyle/>
          <a:p>
            <a:fld id="{B2102BAA-C61A-4A39-BDF1-4340D572B82C}" type="slidenum">
              <a:rPr lang="en-US" smtClean="0"/>
              <a:t>15</a:t>
            </a:fld>
            <a:endParaRPr lang="en-US"/>
          </a:p>
        </p:txBody>
      </p:sp>
      <p:sp>
        <p:nvSpPr>
          <p:cNvPr id="6" name="TextBox 5">
            <a:extLst>
              <a:ext uri="{FF2B5EF4-FFF2-40B4-BE49-F238E27FC236}">
                <a16:creationId xmlns:a16="http://schemas.microsoft.com/office/drawing/2014/main" id="{CB7CB78E-74DE-5787-B070-F94B1F064D06}"/>
              </a:ext>
            </a:extLst>
          </p:cNvPr>
          <p:cNvSpPr txBox="1"/>
          <p:nvPr/>
        </p:nvSpPr>
        <p:spPr>
          <a:xfrm>
            <a:off x="9031265" y="4261966"/>
            <a:ext cx="2630467" cy="1754326"/>
          </a:xfrm>
          <a:prstGeom prst="rect">
            <a:avLst/>
          </a:prstGeom>
          <a:solidFill>
            <a:schemeClr val="accent5">
              <a:lumMod val="20000"/>
              <a:lumOff val="80000"/>
            </a:schemeClr>
          </a:solidFill>
          <a:ln w="47625">
            <a:solidFill>
              <a:schemeClr val="accent5">
                <a:lumMod val="75000"/>
              </a:schemeClr>
            </a:solidFill>
          </a:ln>
        </p:spPr>
        <p:txBody>
          <a:bodyPr wrap="square" rtlCol="0">
            <a:spAutoFit/>
          </a:bodyPr>
          <a:lstStyle/>
          <a:p>
            <a:r>
              <a:rPr lang="en-US" dirty="0">
                <a:latin typeface="Arial" panose="020B0604020202020204" pitchFamily="34" charset="0"/>
                <a:cs typeface="Arial" panose="020B0604020202020204" pitchFamily="34" charset="0"/>
              </a:rPr>
              <a:t>Both reports update </a:t>
            </a:r>
            <a:r>
              <a:rPr lang="en-US" u="sng" dirty="0">
                <a:latin typeface="Arial" panose="020B0604020202020204" pitchFamily="34" charset="0"/>
                <a:cs typeface="Arial" panose="020B0604020202020204" pitchFamily="34" charset="0"/>
              </a:rPr>
              <a:t>overnight</a:t>
            </a:r>
            <a:r>
              <a:rPr lang="en-US" dirty="0">
                <a:latin typeface="Arial" panose="020B0604020202020204" pitchFamily="34" charset="0"/>
                <a:cs typeface="Arial" panose="020B0604020202020204" pitchFamily="34" charset="0"/>
              </a:rPr>
              <a:t> when VDOE runs the process to set the SOL proficiency levels based on the vendor test scores.</a:t>
            </a:r>
          </a:p>
        </p:txBody>
      </p:sp>
      <p:pic>
        <p:nvPicPr>
          <p:cNvPr id="7" name="Picture 6">
            <a:extLst>
              <a:ext uri="{FF2B5EF4-FFF2-40B4-BE49-F238E27FC236}">
                <a16:creationId xmlns:a16="http://schemas.microsoft.com/office/drawing/2014/main" id="{9253D5FC-B7C8-607C-E8A8-0BF9237C8C73}"/>
              </a:ext>
            </a:extLst>
          </p:cNvPr>
          <p:cNvPicPr>
            <a:picLocks noChangeAspect="1"/>
          </p:cNvPicPr>
          <p:nvPr/>
        </p:nvPicPr>
        <p:blipFill>
          <a:blip r:embed="rId2"/>
          <a:stretch>
            <a:fillRect/>
          </a:stretch>
        </p:blipFill>
        <p:spPr>
          <a:xfrm>
            <a:off x="681910" y="1664033"/>
            <a:ext cx="8811393" cy="2561645"/>
          </a:xfrm>
          <a:prstGeom prst="rect">
            <a:avLst/>
          </a:prstGeom>
        </p:spPr>
      </p:pic>
    </p:spTree>
    <p:extLst>
      <p:ext uri="{BB962C8B-B14F-4D97-AF65-F5344CB8AC3E}">
        <p14:creationId xmlns:p14="http://schemas.microsoft.com/office/powerpoint/2010/main" val="1921226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87789-0F5B-8399-0C41-A6922F91F9D0}"/>
              </a:ext>
            </a:extLst>
          </p:cNvPr>
          <p:cNvSpPr>
            <a:spLocks noGrp="1"/>
          </p:cNvSpPr>
          <p:nvPr>
            <p:ph type="title"/>
          </p:nvPr>
        </p:nvSpPr>
        <p:spPr/>
        <p:txBody>
          <a:bodyPr/>
          <a:lstStyle/>
          <a:p>
            <a:r>
              <a:rPr lang="en-US" dirty="0"/>
              <a:t>Verification</a:t>
            </a:r>
          </a:p>
        </p:txBody>
      </p:sp>
      <p:sp>
        <p:nvSpPr>
          <p:cNvPr id="3" name="Slide Number Placeholder 2">
            <a:extLst>
              <a:ext uri="{FF2B5EF4-FFF2-40B4-BE49-F238E27FC236}">
                <a16:creationId xmlns:a16="http://schemas.microsoft.com/office/drawing/2014/main" id="{76911198-F0BE-A17B-27F0-E1BD528ED7F1}"/>
              </a:ext>
            </a:extLst>
          </p:cNvPr>
          <p:cNvSpPr>
            <a:spLocks noGrp="1"/>
          </p:cNvSpPr>
          <p:nvPr>
            <p:ph type="sldNum" sz="quarter" idx="12"/>
          </p:nvPr>
        </p:nvSpPr>
        <p:spPr/>
        <p:txBody>
          <a:bodyPr/>
          <a:lstStyle/>
          <a:p>
            <a:fld id="{B2102BAA-C61A-4A39-BDF1-4340D572B82C}" type="slidenum">
              <a:rPr lang="en-US" smtClean="0"/>
              <a:t>16</a:t>
            </a:fld>
            <a:endParaRPr lang="en-US"/>
          </a:p>
        </p:txBody>
      </p:sp>
      <p:sp>
        <p:nvSpPr>
          <p:cNvPr id="7" name="TextBox 6">
            <a:extLst>
              <a:ext uri="{FF2B5EF4-FFF2-40B4-BE49-F238E27FC236}">
                <a16:creationId xmlns:a16="http://schemas.microsoft.com/office/drawing/2014/main" id="{96DDC578-8A2F-49C5-537D-7A956085A841}"/>
              </a:ext>
            </a:extLst>
          </p:cNvPr>
          <p:cNvSpPr txBox="1"/>
          <p:nvPr/>
        </p:nvSpPr>
        <p:spPr>
          <a:xfrm>
            <a:off x="8781966" y="2136338"/>
            <a:ext cx="3031300" cy="2585323"/>
          </a:xfrm>
          <a:prstGeom prst="rect">
            <a:avLst/>
          </a:prstGeom>
          <a:solidFill>
            <a:schemeClr val="accent5">
              <a:lumMod val="20000"/>
              <a:lumOff val="80000"/>
            </a:schemeClr>
          </a:solidFill>
          <a:ln w="47625">
            <a:solidFill>
              <a:schemeClr val="accent5">
                <a:lumMod val="75000"/>
              </a:schemeClr>
            </a:solidFill>
          </a:ln>
        </p:spPr>
        <p:txBody>
          <a:bodyPr wrap="square" rtlCol="0">
            <a:spAutoFit/>
          </a:bodyPr>
          <a:lstStyle/>
          <a:p>
            <a:r>
              <a:rPr lang="en-US" dirty="0">
                <a:latin typeface="Arial" panose="020B0604020202020204" pitchFamily="34" charset="0"/>
                <a:cs typeface="Arial" panose="020B0604020202020204" pitchFamily="34" charset="0"/>
              </a:rPr>
              <a:t>Once the Vendor Test Verification Report has been reviewed for accuracy by the collection manager, it should be submitted for verification, which sends an email to the Division Superintendent for final electronic signature.</a:t>
            </a:r>
          </a:p>
        </p:txBody>
      </p:sp>
      <p:sp>
        <p:nvSpPr>
          <p:cNvPr id="8" name="TextBox 7">
            <a:extLst>
              <a:ext uri="{FF2B5EF4-FFF2-40B4-BE49-F238E27FC236}">
                <a16:creationId xmlns:a16="http://schemas.microsoft.com/office/drawing/2014/main" id="{03B88F38-D908-1E0A-42D0-3A0002B7C267}"/>
              </a:ext>
            </a:extLst>
          </p:cNvPr>
          <p:cNvSpPr txBox="1"/>
          <p:nvPr/>
        </p:nvSpPr>
        <p:spPr>
          <a:xfrm>
            <a:off x="552711" y="5384665"/>
            <a:ext cx="11086578" cy="646331"/>
          </a:xfrm>
          <a:prstGeom prst="rect">
            <a:avLst/>
          </a:prstGeom>
          <a:solidFill>
            <a:schemeClr val="accent5">
              <a:lumMod val="20000"/>
              <a:lumOff val="80000"/>
            </a:schemeClr>
          </a:solidFill>
          <a:ln w="47625">
            <a:solidFill>
              <a:schemeClr val="accent5">
                <a:lumMod val="75000"/>
              </a:schemeClr>
            </a:solidFill>
          </a:ln>
        </p:spPr>
        <p:txBody>
          <a:bodyPr wrap="square" rtlCol="0">
            <a:spAutoFit/>
          </a:bodyPr>
          <a:lstStyle/>
          <a:p>
            <a:r>
              <a:rPr lang="en-US" b="1" dirty="0">
                <a:latin typeface="Arial" panose="020B0604020202020204" pitchFamily="34" charset="0"/>
                <a:cs typeface="Arial" panose="020B0604020202020204" pitchFamily="34" charset="0"/>
              </a:rPr>
              <a:t>Reminder: </a:t>
            </a:r>
            <a:r>
              <a:rPr lang="en-US" dirty="0">
                <a:latin typeface="Arial" panose="020B0604020202020204" pitchFamily="34" charset="0"/>
                <a:cs typeface="Arial" panose="020B0604020202020204" pitchFamily="34" charset="0"/>
              </a:rPr>
              <a:t>Always check the report before submitting for verification.  If the nightly process has not run to set the proficiency levels, this report will be blank when it is submitted to the Division Superintendent.</a:t>
            </a:r>
          </a:p>
        </p:txBody>
      </p:sp>
      <p:pic>
        <p:nvPicPr>
          <p:cNvPr id="6" name="Picture 5">
            <a:extLst>
              <a:ext uri="{FF2B5EF4-FFF2-40B4-BE49-F238E27FC236}">
                <a16:creationId xmlns:a16="http://schemas.microsoft.com/office/drawing/2014/main" id="{AF978FF3-61AE-FD92-9FE2-9E89B2724CA0}"/>
              </a:ext>
            </a:extLst>
          </p:cNvPr>
          <p:cNvPicPr>
            <a:picLocks noChangeAspect="1"/>
          </p:cNvPicPr>
          <p:nvPr/>
        </p:nvPicPr>
        <p:blipFill>
          <a:blip r:embed="rId2"/>
          <a:stretch>
            <a:fillRect/>
          </a:stretch>
        </p:blipFill>
        <p:spPr>
          <a:xfrm>
            <a:off x="707399" y="2123390"/>
            <a:ext cx="7755969" cy="2585323"/>
          </a:xfrm>
          <a:prstGeom prst="rect">
            <a:avLst/>
          </a:prstGeom>
        </p:spPr>
      </p:pic>
    </p:spTree>
    <p:extLst>
      <p:ext uri="{BB962C8B-B14F-4D97-AF65-F5344CB8AC3E}">
        <p14:creationId xmlns:p14="http://schemas.microsoft.com/office/powerpoint/2010/main" val="3350033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AB69D-29BA-8796-BFFB-8C5882D99A2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A717454-52FD-48AA-4E49-7A14B34FC056}"/>
              </a:ext>
            </a:extLst>
          </p:cNvPr>
          <p:cNvPicPr>
            <a:picLocks noChangeAspect="1"/>
          </p:cNvPicPr>
          <p:nvPr/>
        </p:nvPicPr>
        <p:blipFill>
          <a:blip r:embed="rId2"/>
          <a:stretch>
            <a:fillRect/>
          </a:stretch>
        </p:blipFill>
        <p:spPr>
          <a:xfrm>
            <a:off x="1505985" y="3554501"/>
            <a:ext cx="9180029" cy="2712155"/>
          </a:xfrm>
          <a:prstGeom prst="rect">
            <a:avLst/>
          </a:prstGeom>
        </p:spPr>
      </p:pic>
      <p:sp>
        <p:nvSpPr>
          <p:cNvPr id="2" name="Title 1">
            <a:extLst>
              <a:ext uri="{FF2B5EF4-FFF2-40B4-BE49-F238E27FC236}">
                <a16:creationId xmlns:a16="http://schemas.microsoft.com/office/drawing/2014/main" id="{EC3CD213-C87F-9946-9F51-6BA4CB65616C}"/>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0552ED21-F295-59F5-ADA6-6804FB791EEC}"/>
              </a:ext>
            </a:extLst>
          </p:cNvPr>
          <p:cNvSpPr>
            <a:spLocks noGrp="1"/>
          </p:cNvSpPr>
          <p:nvPr>
            <p:ph type="sldNum" sz="quarter" idx="12"/>
          </p:nvPr>
        </p:nvSpPr>
        <p:spPr/>
        <p:txBody>
          <a:bodyPr/>
          <a:lstStyle/>
          <a:p>
            <a:fld id="{B2102BAA-C61A-4A39-BDF1-4340D572B82C}" type="slidenum">
              <a:rPr lang="en-US" smtClean="0"/>
              <a:t>17</a:t>
            </a:fld>
            <a:endParaRPr lang="en-US"/>
          </a:p>
        </p:txBody>
      </p:sp>
      <p:sp>
        <p:nvSpPr>
          <p:cNvPr id="4" name="Content Placeholder 3">
            <a:extLst>
              <a:ext uri="{FF2B5EF4-FFF2-40B4-BE49-F238E27FC236}">
                <a16:creationId xmlns:a16="http://schemas.microsoft.com/office/drawing/2014/main" id="{695FF021-53E7-01F9-1C58-D864429AC68E}"/>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Do we need to report all fields for non-substitute vendor tests?</a:t>
            </a: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No, refer to the data elements document to check the elements that are required for these tests. Remember that the field does need to be in the record even if it is null</a:t>
            </a:r>
          </a:p>
          <a:p>
            <a:pPr marL="0" marR="0" indent="0">
              <a:lnSpc>
                <a:spcPct val="107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en-US" dirty="0"/>
          </a:p>
        </p:txBody>
      </p:sp>
      <p:sp>
        <p:nvSpPr>
          <p:cNvPr id="7" name="Oval 6">
            <a:extLst>
              <a:ext uri="{FF2B5EF4-FFF2-40B4-BE49-F238E27FC236}">
                <a16:creationId xmlns:a16="http://schemas.microsoft.com/office/drawing/2014/main" id="{BB8C0FF5-97D5-53C2-3589-1EA8DDE8492B}"/>
              </a:ext>
            </a:extLst>
          </p:cNvPr>
          <p:cNvSpPr/>
          <p:nvPr/>
        </p:nvSpPr>
        <p:spPr>
          <a:xfrm>
            <a:off x="8682273" y="3555395"/>
            <a:ext cx="869133" cy="525101"/>
          </a:xfrm>
          <a:prstGeom prst="ellipse">
            <a:avLst/>
          </a:prstGeom>
          <a:noFill/>
          <a:ln w="762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8D7F3A8F-CA83-F36D-4C40-B41D811283F3}"/>
              </a:ext>
            </a:extLst>
          </p:cNvPr>
          <p:cNvSpPr/>
          <p:nvPr/>
        </p:nvSpPr>
        <p:spPr>
          <a:xfrm>
            <a:off x="9551406" y="3554501"/>
            <a:ext cx="1134608" cy="525101"/>
          </a:xfrm>
          <a:prstGeom prst="ellipse">
            <a:avLst/>
          </a:prstGeom>
          <a:noFill/>
          <a:ln w="762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34620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F3ADD-4001-779C-D716-AC5BDE6D54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A7FFF5-E7C6-F81A-BB46-13C1F420BEB8}"/>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6B8FDA3F-F18D-641B-0519-851220748A19}"/>
              </a:ext>
            </a:extLst>
          </p:cNvPr>
          <p:cNvSpPr>
            <a:spLocks noGrp="1"/>
          </p:cNvSpPr>
          <p:nvPr>
            <p:ph type="sldNum" sz="quarter" idx="12"/>
          </p:nvPr>
        </p:nvSpPr>
        <p:spPr/>
        <p:txBody>
          <a:bodyPr/>
          <a:lstStyle/>
          <a:p>
            <a:fld id="{B2102BAA-C61A-4A39-BDF1-4340D572B82C}" type="slidenum">
              <a:rPr lang="en-US" smtClean="0"/>
              <a:t>18</a:t>
            </a:fld>
            <a:endParaRPr lang="en-US"/>
          </a:p>
        </p:txBody>
      </p:sp>
      <p:sp>
        <p:nvSpPr>
          <p:cNvPr id="4" name="Content Placeholder 3">
            <a:extLst>
              <a:ext uri="{FF2B5EF4-FFF2-40B4-BE49-F238E27FC236}">
                <a16:creationId xmlns:a16="http://schemas.microsoft.com/office/drawing/2014/main" id="{DE72401E-952E-988A-D5D0-7C65A3E9A35A}"/>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Are we still able to use substitute tests for verified credit?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Yes, but you will no longer need to report this information on the Vendor Test Collection. Substitute Tests for verified credit can be documented at the local level. Please use the current substitute test information from Assessment for locally awarded verified credits.</a:t>
            </a:r>
          </a:p>
          <a:p>
            <a:pPr marL="457200" lvl="1">
              <a:lnSpc>
                <a:spcPct val="107000"/>
              </a:lnSpc>
              <a:spcAft>
                <a:spcPts val="800"/>
              </a:spcAft>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 </a:t>
            </a:r>
            <a:r>
              <a:rPr lang="en-US" sz="2000" kern="100" dirty="0">
                <a:latin typeface="Aptos" panose="020B0004020202020204" pitchFamily="34" charset="0"/>
                <a:ea typeface="Aptos" panose="020B0004020202020204" pitchFamily="34" charset="0"/>
                <a:cs typeface="Times New Roman" panose="02020603050405020304" pitchFamily="18" charset="0"/>
              </a:rPr>
              <a:t>document can be found on Assessment’s website here: </a:t>
            </a:r>
            <a:r>
              <a:rPr lang="en-US" sz="2000" kern="100" dirty="0">
                <a:latin typeface="Aptos" panose="020B0004020202020204" pitchFamily="34" charset="0"/>
                <a:ea typeface="Aptos" panose="020B0004020202020204" pitchFamily="34" charset="0"/>
                <a:cs typeface="Times New Roman" panose="02020603050405020304" pitchFamily="18" charset="0"/>
                <a:hlinkClick r:id="rId2"/>
              </a:rPr>
              <a:t>https://www.doe.virginia.gov/home/showpublisheddocument/20660/638731535301330000</a:t>
            </a:r>
            <a:r>
              <a:rPr lang="en-US" sz="2000" kern="100" dirty="0">
                <a:latin typeface="Aptos" panose="020B0004020202020204" pitchFamily="34" charset="0"/>
                <a:ea typeface="Aptos" panose="020B0004020202020204" pitchFamily="34" charset="0"/>
                <a:cs typeface="Times New Roman" panose="02020603050405020304" pitchFamily="18" charset="0"/>
              </a:rPr>
              <a:t>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63835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7E741-2A58-7A19-3311-7D2AF43AFE6D}"/>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B5C9AD43-D476-1727-0BD1-938E8DBF7379}"/>
              </a:ext>
            </a:extLst>
          </p:cNvPr>
          <p:cNvSpPr>
            <a:spLocks noGrp="1"/>
          </p:cNvSpPr>
          <p:nvPr>
            <p:ph type="sldNum" sz="quarter" idx="12"/>
          </p:nvPr>
        </p:nvSpPr>
        <p:spPr/>
        <p:txBody>
          <a:bodyPr/>
          <a:lstStyle/>
          <a:p>
            <a:fld id="{B2102BAA-C61A-4A39-BDF1-4340D572B82C}" type="slidenum">
              <a:rPr lang="en-US" smtClean="0"/>
              <a:t>19</a:t>
            </a:fld>
            <a:endParaRPr lang="en-US"/>
          </a:p>
        </p:txBody>
      </p:sp>
      <p:sp>
        <p:nvSpPr>
          <p:cNvPr id="4" name="Content Placeholder 3">
            <a:extLst>
              <a:ext uri="{FF2B5EF4-FFF2-40B4-BE49-F238E27FC236}">
                <a16:creationId xmlns:a16="http://schemas.microsoft.com/office/drawing/2014/main" id="{766D4CEA-1CCD-7C24-63E7-288ABCA9A413}"/>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School divisions do not receive ASVAB scores in a division-level electronic file, which will make reporting to VDOE difficult. Is there a way to get this information electronically from the Armed Forces?</a:t>
            </a: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VDOE has tried to get ASVAB test reports from the Dept of Defense, but we have been told that we have to rely on divisions reporting it like any other data we do not get.  It is unfortunate DOD sends paper reports, but VDOE is unable to do anything about that.</a:t>
            </a:r>
          </a:p>
        </p:txBody>
      </p:sp>
    </p:spTree>
    <p:extLst>
      <p:ext uri="{BB962C8B-B14F-4D97-AF65-F5344CB8AC3E}">
        <p14:creationId xmlns:p14="http://schemas.microsoft.com/office/powerpoint/2010/main" val="103777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sz="4400" dirty="0">
                <a:latin typeface="Trebuchet MS"/>
              </a:rPr>
              <a:t>Agenda  </a:t>
            </a:r>
            <a:endParaRPr lang="en-US"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2</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vert="horz" lIns="91440" tIns="45720" rIns="91440" bIns="45720" rtlCol="0" anchor="t">
            <a:normAutofit/>
          </a:bodyPr>
          <a:lstStyle/>
          <a:p>
            <a:r>
              <a:rPr lang="en-US" sz="3300" dirty="0">
                <a:solidFill>
                  <a:schemeClr val="accent1">
                    <a:lumMod val="75000"/>
                  </a:schemeClr>
                </a:solidFill>
                <a:latin typeface="Trebuchet MS"/>
              </a:rPr>
              <a:t>Purpose of Collection and File Overview</a:t>
            </a:r>
            <a:endParaRPr lang="en-US" dirty="0">
              <a:solidFill>
                <a:schemeClr val="accent1">
                  <a:lumMod val="75000"/>
                </a:schemeClr>
              </a:solidFill>
              <a:ea typeface="Calibri"/>
              <a:cs typeface="Calibri"/>
            </a:endParaRPr>
          </a:p>
          <a:p>
            <a:r>
              <a:rPr lang="en-US" sz="3300" dirty="0">
                <a:solidFill>
                  <a:schemeClr val="accent1">
                    <a:lumMod val="75000"/>
                  </a:schemeClr>
                </a:solidFill>
                <a:latin typeface="Trebuchet MS"/>
              </a:rPr>
              <a:t>Submitting a Data File</a:t>
            </a:r>
            <a:endParaRPr lang="en-US" dirty="0">
              <a:solidFill>
                <a:schemeClr val="accent1">
                  <a:lumMod val="75000"/>
                </a:schemeClr>
              </a:solidFill>
              <a:ea typeface="Calibri"/>
              <a:cs typeface="Calibri"/>
            </a:endParaRPr>
          </a:p>
          <a:p>
            <a:r>
              <a:rPr lang="en-US" sz="3300" dirty="0">
                <a:solidFill>
                  <a:schemeClr val="accent1">
                    <a:lumMod val="75000"/>
                  </a:schemeClr>
                </a:solidFill>
                <a:latin typeface="Trebuchet MS"/>
              </a:rPr>
              <a:t>Reports and Data Verification</a:t>
            </a:r>
            <a:endParaRPr lang="en-US" dirty="0">
              <a:solidFill>
                <a:schemeClr val="accent1">
                  <a:lumMod val="75000"/>
                </a:schemeClr>
              </a:solidFill>
              <a:ea typeface="Calibri"/>
              <a:cs typeface="Calibri"/>
            </a:endParaRPr>
          </a:p>
          <a:p>
            <a:r>
              <a:rPr lang="en-US" sz="3300" dirty="0">
                <a:solidFill>
                  <a:schemeClr val="accent1">
                    <a:lumMod val="75000"/>
                  </a:schemeClr>
                </a:solidFill>
                <a:latin typeface="Trebuchet MS"/>
              </a:rPr>
              <a:t>FAQs and Scenarios</a:t>
            </a:r>
            <a:endParaRPr lang="en-US" dirty="0">
              <a:solidFill>
                <a:schemeClr val="accent1">
                  <a:lumMod val="75000"/>
                </a:schemeClr>
              </a:solidFill>
              <a:ea typeface="Calibri"/>
              <a:cs typeface="Calibri"/>
            </a:endParaRPr>
          </a:p>
          <a:p>
            <a:r>
              <a:rPr lang="en-US" sz="3300" dirty="0">
                <a:solidFill>
                  <a:schemeClr val="accent1">
                    <a:lumMod val="75000"/>
                  </a:schemeClr>
                </a:solidFill>
                <a:latin typeface="Trebuchet MS"/>
              </a:rPr>
              <a:t>Timeline</a:t>
            </a:r>
            <a:endParaRPr lang="en-US" dirty="0">
              <a:solidFill>
                <a:schemeClr val="accent1">
                  <a:lumMod val="75000"/>
                </a:schemeClr>
              </a:solidFill>
              <a:ea typeface="Calibri"/>
              <a:cs typeface="Calibri"/>
            </a:endParaRPr>
          </a:p>
          <a:p>
            <a:r>
              <a:rPr lang="en-US" sz="3300" dirty="0">
                <a:solidFill>
                  <a:schemeClr val="accent1">
                    <a:lumMod val="75000"/>
                  </a:schemeClr>
                </a:solidFill>
                <a:latin typeface="Trebuchet MS"/>
              </a:rPr>
              <a:t>Questions</a:t>
            </a:r>
            <a:endParaRPr lang="en-US" dirty="0">
              <a:solidFill>
                <a:schemeClr val="accent1">
                  <a:lumMod val="75000"/>
                </a:schemeClr>
              </a:solidFill>
            </a:endParaRPr>
          </a:p>
          <a:p>
            <a:endParaRPr lang="en-US" dirty="0">
              <a:ea typeface="Calibri"/>
              <a:cs typeface="Calibri"/>
            </a:endParaRPr>
          </a:p>
          <a:p>
            <a:endParaRPr lang="en-US" dirty="0"/>
          </a:p>
        </p:txBody>
      </p:sp>
    </p:spTree>
    <p:extLst>
      <p:ext uri="{BB962C8B-B14F-4D97-AF65-F5344CB8AC3E}">
        <p14:creationId xmlns:p14="http://schemas.microsoft.com/office/powerpoint/2010/main" val="1664294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51A3F-7FBB-91E0-3897-3495CAE9D8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94CD07-CA93-BB2B-54EE-45C5D747C8E2}"/>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5A83FA8E-4D38-D86D-7CEB-4DCD89BB8ED0}"/>
              </a:ext>
            </a:extLst>
          </p:cNvPr>
          <p:cNvSpPr>
            <a:spLocks noGrp="1"/>
          </p:cNvSpPr>
          <p:nvPr>
            <p:ph type="sldNum" sz="quarter" idx="12"/>
          </p:nvPr>
        </p:nvSpPr>
        <p:spPr/>
        <p:txBody>
          <a:bodyPr/>
          <a:lstStyle/>
          <a:p>
            <a:fld id="{B2102BAA-C61A-4A39-BDF1-4340D572B82C}" type="slidenum">
              <a:rPr lang="en-US" smtClean="0"/>
              <a:t>20</a:t>
            </a:fld>
            <a:endParaRPr lang="en-US"/>
          </a:p>
        </p:txBody>
      </p:sp>
      <p:sp>
        <p:nvSpPr>
          <p:cNvPr id="4" name="Content Placeholder 3">
            <a:extLst>
              <a:ext uri="{FF2B5EF4-FFF2-40B4-BE49-F238E27FC236}">
                <a16:creationId xmlns:a16="http://schemas.microsoft.com/office/drawing/2014/main" id="{32389E2D-191B-54D7-AA88-9D6C84758FF1}"/>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ASVAB scores are currently reported on the CTE Credentialing Collection (CTECC). </a:t>
            </a:r>
            <a:r>
              <a:rPr lang="en-US" sz="2400" kern="100" dirty="0">
                <a:latin typeface="Aptos" panose="020B0004020202020204" pitchFamily="34" charset="0"/>
                <a:ea typeface="Aptos" panose="020B0004020202020204" pitchFamily="34" charset="0"/>
                <a:cs typeface="Times New Roman" panose="02020603050405020304" pitchFamily="18" charset="0"/>
              </a:rPr>
              <a:t>Will we report ASVAB on both CTECC and on this new vendor test collection?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As of the 2024-25 CTECC, ASVAB scores will no longer be reported on the CTECC as it will no longer be used as a CTE credentialing test. As a result, please report all ASVAB information on the Vendor Test Collection moving forward.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56005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4D5D7-C1CF-0BE6-FEB5-21ED0EF49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1AE33-4B7E-2453-2443-E655BC427A06}"/>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9667C518-6C5D-4E3F-973B-86A64C9C515E}"/>
              </a:ext>
            </a:extLst>
          </p:cNvPr>
          <p:cNvSpPr>
            <a:spLocks noGrp="1"/>
          </p:cNvSpPr>
          <p:nvPr>
            <p:ph type="sldNum" sz="quarter" idx="12"/>
          </p:nvPr>
        </p:nvSpPr>
        <p:spPr/>
        <p:txBody>
          <a:bodyPr/>
          <a:lstStyle/>
          <a:p>
            <a:fld id="{B2102BAA-C61A-4A39-BDF1-4340D572B82C}" type="slidenum">
              <a:rPr lang="en-US" smtClean="0"/>
              <a:t>21</a:t>
            </a:fld>
            <a:endParaRPr lang="en-US"/>
          </a:p>
        </p:txBody>
      </p:sp>
      <p:sp>
        <p:nvSpPr>
          <p:cNvPr id="4" name="Content Placeholder 3">
            <a:extLst>
              <a:ext uri="{FF2B5EF4-FFF2-40B4-BE49-F238E27FC236}">
                <a16:creationId xmlns:a16="http://schemas.microsoft.com/office/drawing/2014/main" id="{6BC322EE-C854-2544-8824-CC4FC5247FDA}"/>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Students are able to take the ASVAB test multiple times. Should we report all the scores or just the highest score?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Just the highest scores is required for reporting since that is what will be used in the 3E calculation.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905058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6A1C3-1B7F-C6B0-14E4-704F112AF9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253218-EB6B-7DF4-3E34-74D945C0E70E}"/>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A3AA22F2-247C-A39F-E638-3EBAA4F601C2}"/>
              </a:ext>
            </a:extLst>
          </p:cNvPr>
          <p:cNvSpPr>
            <a:spLocks noGrp="1"/>
          </p:cNvSpPr>
          <p:nvPr>
            <p:ph type="sldNum" sz="quarter" idx="12"/>
          </p:nvPr>
        </p:nvSpPr>
        <p:spPr/>
        <p:txBody>
          <a:bodyPr/>
          <a:lstStyle/>
          <a:p>
            <a:fld id="{B2102BAA-C61A-4A39-BDF1-4340D572B82C}" type="slidenum">
              <a:rPr lang="en-US" smtClean="0"/>
              <a:t>22</a:t>
            </a:fld>
            <a:endParaRPr lang="en-US"/>
          </a:p>
        </p:txBody>
      </p:sp>
      <p:sp>
        <p:nvSpPr>
          <p:cNvPr id="4" name="Content Placeholder 3">
            <a:extLst>
              <a:ext uri="{FF2B5EF4-FFF2-40B4-BE49-F238E27FC236}">
                <a16:creationId xmlns:a16="http://schemas.microsoft.com/office/drawing/2014/main" id="{4E0B0369-5EE7-F751-35AB-EECFD5B7C7CF}"/>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If we are reporting an AP test for a student who took all EOC Math tests in middle and we would like that AP test to count in 3E as well, should we report one or two records on the Vendor Test Collection?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Please report two records for this test: one record with a test subject code of 565 for the substitute test and then one record for 3E.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404798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C9625-973E-C71D-9560-B1F9718AC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6494F-8838-2220-EB8A-18DE2A9C6A95}"/>
              </a:ext>
            </a:extLst>
          </p:cNvPr>
          <p:cNvSpPr>
            <a:spLocks noGrp="1"/>
          </p:cNvSpPr>
          <p:nvPr>
            <p:ph type="title"/>
          </p:nvPr>
        </p:nvSpPr>
        <p:spPr/>
        <p:txBody>
          <a:bodyPr/>
          <a:lstStyle/>
          <a:p>
            <a:r>
              <a:rPr lang="en-US" dirty="0"/>
              <a:t>FAQs</a:t>
            </a:r>
          </a:p>
        </p:txBody>
      </p:sp>
      <p:sp>
        <p:nvSpPr>
          <p:cNvPr id="3" name="Slide Number Placeholder 2">
            <a:extLst>
              <a:ext uri="{FF2B5EF4-FFF2-40B4-BE49-F238E27FC236}">
                <a16:creationId xmlns:a16="http://schemas.microsoft.com/office/drawing/2014/main" id="{C21BCD6B-A060-DF4D-BEC8-61F860F6A320}"/>
              </a:ext>
            </a:extLst>
          </p:cNvPr>
          <p:cNvSpPr>
            <a:spLocks noGrp="1"/>
          </p:cNvSpPr>
          <p:nvPr>
            <p:ph type="sldNum" sz="quarter" idx="12"/>
          </p:nvPr>
        </p:nvSpPr>
        <p:spPr/>
        <p:txBody>
          <a:bodyPr/>
          <a:lstStyle/>
          <a:p>
            <a:fld id="{B2102BAA-C61A-4A39-BDF1-4340D572B82C}" type="slidenum">
              <a:rPr lang="en-US" smtClean="0"/>
              <a:t>23</a:t>
            </a:fld>
            <a:endParaRPr lang="en-US"/>
          </a:p>
        </p:txBody>
      </p:sp>
      <p:sp>
        <p:nvSpPr>
          <p:cNvPr id="4" name="Content Placeholder 3">
            <a:extLst>
              <a:ext uri="{FF2B5EF4-FFF2-40B4-BE49-F238E27FC236}">
                <a16:creationId xmlns:a16="http://schemas.microsoft.com/office/drawing/2014/main" id="{4DB5529A-B848-9C4E-0928-B59C02F2F708}"/>
              </a:ext>
            </a:extLst>
          </p:cNvPr>
          <p:cNvSpPr>
            <a:spLocks noGrp="1"/>
          </p:cNvSpPr>
          <p:nvPr>
            <p:ph idx="1"/>
          </p:nvPr>
        </p:nvSpPr>
        <p:spPr/>
        <p:txBody>
          <a:bodyPr>
            <a:normAutofit/>
          </a:bodyPr>
          <a:lstStyle/>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Will the vendor test information appear on the Longitudinal Data Reports (LDR) since we will need the information to report for 3E?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Answer: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latin typeface="Aptos" panose="020B0004020202020204" pitchFamily="34" charset="0"/>
                <a:ea typeface="Aptos" panose="020B0004020202020204" pitchFamily="34" charset="0"/>
                <a:cs typeface="Times New Roman" panose="02020603050405020304" pitchFamily="18" charset="0"/>
              </a:rPr>
              <a:t>This is an enhancement that we will work on during the 2025-2026 school year.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04545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DC5CD-5712-20F0-4418-5E2154E7BEE8}"/>
              </a:ext>
            </a:extLst>
          </p:cNvPr>
          <p:cNvSpPr>
            <a:spLocks noGrp="1"/>
          </p:cNvSpPr>
          <p:nvPr>
            <p:ph type="title"/>
          </p:nvPr>
        </p:nvSpPr>
        <p:spPr/>
        <p:txBody>
          <a:bodyPr/>
          <a:lstStyle/>
          <a:p>
            <a:r>
              <a:rPr lang="en-US" dirty="0"/>
              <a:t>Scenarios</a:t>
            </a:r>
          </a:p>
        </p:txBody>
      </p:sp>
      <p:sp>
        <p:nvSpPr>
          <p:cNvPr id="3" name="Slide Number Placeholder 2">
            <a:extLst>
              <a:ext uri="{FF2B5EF4-FFF2-40B4-BE49-F238E27FC236}">
                <a16:creationId xmlns:a16="http://schemas.microsoft.com/office/drawing/2014/main" id="{C6F8FDFB-D29C-D4F6-3A26-E588773437FC}"/>
              </a:ext>
            </a:extLst>
          </p:cNvPr>
          <p:cNvSpPr>
            <a:spLocks noGrp="1"/>
          </p:cNvSpPr>
          <p:nvPr>
            <p:ph type="sldNum" sz="quarter" idx="12"/>
          </p:nvPr>
        </p:nvSpPr>
        <p:spPr/>
        <p:txBody>
          <a:bodyPr/>
          <a:lstStyle/>
          <a:p>
            <a:fld id="{B2102BAA-C61A-4A39-BDF1-4340D572B82C}" type="slidenum">
              <a:rPr lang="en-US" smtClean="0"/>
              <a:t>24</a:t>
            </a:fld>
            <a:endParaRPr lang="en-US"/>
          </a:p>
        </p:txBody>
      </p:sp>
      <p:sp>
        <p:nvSpPr>
          <p:cNvPr id="4" name="Content Placeholder 3">
            <a:extLst>
              <a:ext uri="{FF2B5EF4-FFF2-40B4-BE49-F238E27FC236}">
                <a16:creationId xmlns:a16="http://schemas.microsoft.com/office/drawing/2014/main" id="{E8F7ED12-BE04-F95E-C7D3-59830AD40C6C}"/>
              </a:ext>
            </a:extLst>
          </p:cNvPr>
          <p:cNvSpPr>
            <a:spLocks noGrp="1"/>
          </p:cNvSpPr>
          <p:nvPr>
            <p:ph idx="1"/>
          </p:nvPr>
        </p:nvSpPr>
        <p:spPr/>
        <p:txBody>
          <a:bodyPr/>
          <a:lstStyle/>
          <a:p>
            <a:pPr marL="0" indent="0">
              <a:buNone/>
            </a:pPr>
            <a:r>
              <a:rPr lang="en-US" sz="2200" b="1" dirty="0">
                <a:solidFill>
                  <a:schemeClr val="tx1"/>
                </a:solidFill>
              </a:rPr>
              <a:t>Reporting 565 substitute test records for Accountability</a:t>
            </a:r>
          </a:p>
          <a:p>
            <a:pPr marL="0" indent="0">
              <a:buNone/>
            </a:pPr>
            <a:r>
              <a:rPr lang="en-US" sz="2200" dirty="0"/>
              <a:t>Student A fulfilled all Math requirements (passed the Algebra II SOL in 8</a:t>
            </a:r>
            <a:r>
              <a:rPr lang="en-US" sz="2200" baseline="30000" dirty="0"/>
              <a:t>th</a:t>
            </a:r>
            <a:r>
              <a:rPr lang="en-US" sz="2200" dirty="0"/>
              <a:t> grade) before reaching high school. This student is currently in 12</a:t>
            </a:r>
            <a:r>
              <a:rPr lang="en-US" sz="2200" baseline="30000" dirty="0"/>
              <a:t>th</a:t>
            </a:r>
            <a:r>
              <a:rPr lang="en-US" sz="2200" dirty="0"/>
              <a:t> grade in the 2025 cohort.  The school has documentation that the student took and passed the SAT II Math IC as a 10</a:t>
            </a:r>
            <a:r>
              <a:rPr lang="en-US" sz="2200" baseline="30000" dirty="0"/>
              <a:t>th</a:t>
            </a:r>
            <a:r>
              <a:rPr lang="en-US" sz="2200" dirty="0"/>
              <a:t> grader in the 2022-2023 school year.</a:t>
            </a:r>
          </a:p>
          <a:p>
            <a:pPr marL="857250" lvl="1" indent="-457200"/>
            <a:r>
              <a:rPr lang="en-US" sz="2200" dirty="0"/>
              <a:t>Report this student with a “C” record on the 2024-2025 substitute test file with an Administration Code of 2 (Spring), an SOL Testing Code 565, and a Test Type Code = 29. </a:t>
            </a:r>
          </a:p>
          <a:p>
            <a:pPr marL="857250" lvl="1" indent="-457200"/>
            <a:r>
              <a:rPr lang="en-US" sz="2200" dirty="0"/>
              <a:t>Since the ESSA calculation is cohort based, and the student was not expected to take Math SOL in high school in a given year, these tests can be reported at any time prior to the student’s graduation and do not have to be directly tied to a testing year or testing administration.</a:t>
            </a:r>
          </a:p>
        </p:txBody>
      </p:sp>
    </p:spTree>
    <p:extLst>
      <p:ext uri="{BB962C8B-B14F-4D97-AF65-F5344CB8AC3E}">
        <p14:creationId xmlns:p14="http://schemas.microsoft.com/office/powerpoint/2010/main" val="428304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27ED1-C17E-A24A-9F4C-5B2587B29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2D922-9B52-BA94-C33E-D22BDE5D7BC4}"/>
              </a:ext>
            </a:extLst>
          </p:cNvPr>
          <p:cNvSpPr>
            <a:spLocks noGrp="1"/>
          </p:cNvSpPr>
          <p:nvPr>
            <p:ph type="title"/>
          </p:nvPr>
        </p:nvSpPr>
        <p:spPr/>
        <p:txBody>
          <a:bodyPr/>
          <a:lstStyle/>
          <a:p>
            <a:r>
              <a:rPr lang="en-US" dirty="0"/>
              <a:t>Scenarios</a:t>
            </a:r>
          </a:p>
        </p:txBody>
      </p:sp>
      <p:sp>
        <p:nvSpPr>
          <p:cNvPr id="3" name="Slide Number Placeholder 2">
            <a:extLst>
              <a:ext uri="{FF2B5EF4-FFF2-40B4-BE49-F238E27FC236}">
                <a16:creationId xmlns:a16="http://schemas.microsoft.com/office/drawing/2014/main" id="{8D4E080C-9992-0844-6270-B0696A0BA5DE}"/>
              </a:ext>
            </a:extLst>
          </p:cNvPr>
          <p:cNvSpPr>
            <a:spLocks noGrp="1"/>
          </p:cNvSpPr>
          <p:nvPr>
            <p:ph type="sldNum" sz="quarter" idx="12"/>
          </p:nvPr>
        </p:nvSpPr>
        <p:spPr/>
        <p:txBody>
          <a:bodyPr/>
          <a:lstStyle/>
          <a:p>
            <a:fld id="{B2102BAA-C61A-4A39-BDF1-4340D572B82C}" type="slidenum">
              <a:rPr lang="en-US" smtClean="0"/>
              <a:t>25</a:t>
            </a:fld>
            <a:endParaRPr lang="en-US"/>
          </a:p>
        </p:txBody>
      </p:sp>
      <p:sp>
        <p:nvSpPr>
          <p:cNvPr id="4" name="Content Placeholder 3">
            <a:extLst>
              <a:ext uri="{FF2B5EF4-FFF2-40B4-BE49-F238E27FC236}">
                <a16:creationId xmlns:a16="http://schemas.microsoft.com/office/drawing/2014/main" id="{8E58828A-7E5B-31B2-2426-CFA2082F9E8F}"/>
              </a:ext>
            </a:extLst>
          </p:cNvPr>
          <p:cNvSpPr>
            <a:spLocks noGrp="1"/>
          </p:cNvSpPr>
          <p:nvPr>
            <p:ph idx="1"/>
          </p:nvPr>
        </p:nvSpPr>
        <p:spPr/>
        <p:txBody>
          <a:bodyPr/>
          <a:lstStyle/>
          <a:p>
            <a:pPr marL="0" indent="0">
              <a:buNone/>
            </a:pPr>
            <a:r>
              <a:rPr lang="en-US" sz="2200" b="1" dirty="0">
                <a:solidFill>
                  <a:schemeClr val="tx1"/>
                </a:solidFill>
              </a:rPr>
              <a:t>Reporting ASVAB Test Results</a:t>
            </a:r>
          </a:p>
          <a:p>
            <a:pPr marL="0" indent="0">
              <a:buNone/>
            </a:pPr>
            <a:r>
              <a:rPr lang="en-US" sz="2200" dirty="0"/>
              <a:t>Student B took the ASVAB test during their 11</a:t>
            </a:r>
            <a:r>
              <a:rPr lang="en-US" sz="2200" baseline="30000" dirty="0"/>
              <a:t>th</a:t>
            </a:r>
            <a:r>
              <a:rPr lang="en-US" sz="2200" dirty="0"/>
              <a:t> grade school year (2023-2024). This student is currently in 12</a:t>
            </a:r>
            <a:r>
              <a:rPr lang="en-US" sz="2200" baseline="30000" dirty="0"/>
              <a:t>th</a:t>
            </a:r>
            <a:r>
              <a:rPr lang="en-US" sz="2200" dirty="0"/>
              <a:t> grade in the 2025 cohort.  The school has documentation that the student took and received a readiness score on the ASVAB.</a:t>
            </a:r>
          </a:p>
          <a:p>
            <a:pPr marL="857250" lvl="1" indent="-457200"/>
            <a:r>
              <a:rPr lang="en-US" sz="2200" dirty="0"/>
              <a:t>Report this student with a “C” record on the 2024-2025 vendor test file with a Test Type Code of 335</a:t>
            </a:r>
          </a:p>
          <a:p>
            <a:pPr marL="857250" lvl="1" indent="-457200"/>
            <a:endParaRPr lang="en-US" sz="2200" dirty="0"/>
          </a:p>
          <a:p>
            <a:pPr marL="400050" lvl="1" indent="0" algn="ctr">
              <a:buNone/>
            </a:pPr>
            <a:r>
              <a:rPr lang="en-US" sz="2600" i="1" dirty="0">
                <a:solidFill>
                  <a:schemeClr val="accent1">
                    <a:lumMod val="75000"/>
                  </a:schemeClr>
                </a:solidFill>
              </a:rPr>
              <a:t>Report </a:t>
            </a:r>
            <a:r>
              <a:rPr lang="en-US" sz="2600" b="1" i="1" dirty="0">
                <a:solidFill>
                  <a:schemeClr val="accent1">
                    <a:lumMod val="75000"/>
                  </a:schemeClr>
                </a:solidFill>
              </a:rPr>
              <a:t>ALL</a:t>
            </a:r>
            <a:r>
              <a:rPr lang="en-US" sz="2600" i="1" dirty="0">
                <a:solidFill>
                  <a:schemeClr val="accent1">
                    <a:lumMod val="75000"/>
                  </a:schemeClr>
                </a:solidFill>
              </a:rPr>
              <a:t> ASVAB tests that were taken by cohort students during their four years in the cohort</a:t>
            </a:r>
          </a:p>
        </p:txBody>
      </p:sp>
    </p:spTree>
    <p:extLst>
      <p:ext uri="{BB962C8B-B14F-4D97-AF65-F5344CB8AC3E}">
        <p14:creationId xmlns:p14="http://schemas.microsoft.com/office/powerpoint/2010/main" val="38940261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B7DBA-8892-D157-C931-4EDB4C889D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3D4A9-43E8-BD26-438E-9C068479F6B5}"/>
              </a:ext>
            </a:extLst>
          </p:cNvPr>
          <p:cNvSpPr>
            <a:spLocks noGrp="1"/>
          </p:cNvSpPr>
          <p:nvPr>
            <p:ph type="title"/>
          </p:nvPr>
        </p:nvSpPr>
        <p:spPr/>
        <p:txBody>
          <a:bodyPr/>
          <a:lstStyle/>
          <a:p>
            <a:r>
              <a:rPr lang="en-US" dirty="0"/>
              <a:t>Scenarios</a:t>
            </a:r>
          </a:p>
        </p:txBody>
      </p:sp>
      <p:sp>
        <p:nvSpPr>
          <p:cNvPr id="3" name="Slide Number Placeholder 2">
            <a:extLst>
              <a:ext uri="{FF2B5EF4-FFF2-40B4-BE49-F238E27FC236}">
                <a16:creationId xmlns:a16="http://schemas.microsoft.com/office/drawing/2014/main" id="{0DA2A9A3-9CC0-BCF9-2EB7-F3E36C61BFC7}"/>
              </a:ext>
            </a:extLst>
          </p:cNvPr>
          <p:cNvSpPr>
            <a:spLocks noGrp="1"/>
          </p:cNvSpPr>
          <p:nvPr>
            <p:ph type="sldNum" sz="quarter" idx="12"/>
          </p:nvPr>
        </p:nvSpPr>
        <p:spPr/>
        <p:txBody>
          <a:bodyPr/>
          <a:lstStyle/>
          <a:p>
            <a:fld id="{B2102BAA-C61A-4A39-BDF1-4340D572B82C}" type="slidenum">
              <a:rPr lang="en-US" smtClean="0"/>
              <a:t>26</a:t>
            </a:fld>
            <a:endParaRPr lang="en-US"/>
          </a:p>
        </p:txBody>
      </p:sp>
      <p:sp>
        <p:nvSpPr>
          <p:cNvPr id="4" name="Content Placeholder 3">
            <a:extLst>
              <a:ext uri="{FF2B5EF4-FFF2-40B4-BE49-F238E27FC236}">
                <a16:creationId xmlns:a16="http://schemas.microsoft.com/office/drawing/2014/main" id="{FDC6E125-B5FA-4B77-A6DE-0C872DD14F5D}"/>
              </a:ext>
            </a:extLst>
          </p:cNvPr>
          <p:cNvSpPr>
            <a:spLocks noGrp="1"/>
          </p:cNvSpPr>
          <p:nvPr>
            <p:ph idx="1"/>
          </p:nvPr>
        </p:nvSpPr>
        <p:spPr/>
        <p:txBody>
          <a:bodyPr/>
          <a:lstStyle/>
          <a:p>
            <a:pPr marL="0" indent="0">
              <a:buNone/>
            </a:pPr>
            <a:r>
              <a:rPr lang="en-US" sz="2200" b="1" dirty="0">
                <a:solidFill>
                  <a:schemeClr val="tx1"/>
                </a:solidFill>
              </a:rPr>
              <a:t>Reporting Out of State AP Test Results</a:t>
            </a:r>
          </a:p>
          <a:p>
            <a:pPr marL="0" indent="0">
              <a:buNone/>
            </a:pPr>
            <a:r>
              <a:rPr lang="en-US" sz="2200" dirty="0"/>
              <a:t>Student C came from Tennessee their junior year and had taken two AP tests during their sophomore year. This student is currently in 12</a:t>
            </a:r>
            <a:r>
              <a:rPr lang="en-US" sz="2200" baseline="30000" dirty="0"/>
              <a:t>th</a:t>
            </a:r>
            <a:r>
              <a:rPr lang="en-US" sz="2200" dirty="0"/>
              <a:t> grade in the 2025 cohort.  The school has documentation that the student took and passed the AP Psychology and AP European History tests during the 2022-2023 school year.</a:t>
            </a:r>
          </a:p>
          <a:p>
            <a:pPr marL="857250" lvl="1" indent="-457200"/>
            <a:r>
              <a:rPr lang="en-US" sz="2200" dirty="0"/>
              <a:t>Report this student with two “C” records on the 2024-2025 vendor test file, one for AP Psychology (Test Type Code 347) and one for AP European History (Test Type Code 80)</a:t>
            </a:r>
          </a:p>
          <a:p>
            <a:pPr marL="857250" lvl="1" indent="-457200"/>
            <a:endParaRPr lang="en-US" sz="2200" dirty="0"/>
          </a:p>
          <a:p>
            <a:pPr marL="0" indent="0" algn="ctr">
              <a:buNone/>
            </a:pPr>
            <a:r>
              <a:rPr lang="en-US" sz="2600" b="1" i="1" dirty="0">
                <a:solidFill>
                  <a:schemeClr val="accent1">
                    <a:lumMod val="75000"/>
                  </a:schemeClr>
                </a:solidFill>
              </a:rPr>
              <a:t>Only out of state </a:t>
            </a:r>
            <a:r>
              <a:rPr lang="en-US" sz="2600" i="1" dirty="0">
                <a:solidFill>
                  <a:schemeClr val="accent1">
                    <a:lumMod val="75000"/>
                  </a:schemeClr>
                </a:solidFill>
              </a:rPr>
              <a:t>AP test results are required for current cohort students</a:t>
            </a:r>
          </a:p>
        </p:txBody>
      </p:sp>
    </p:spTree>
    <p:extLst>
      <p:ext uri="{BB962C8B-B14F-4D97-AF65-F5344CB8AC3E}">
        <p14:creationId xmlns:p14="http://schemas.microsoft.com/office/powerpoint/2010/main" val="3041311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297CC-DF5B-7BA0-5AF5-8B383197B3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927B80-199E-FFC7-6879-90CD5B5F13AD}"/>
              </a:ext>
            </a:extLst>
          </p:cNvPr>
          <p:cNvSpPr>
            <a:spLocks noGrp="1"/>
          </p:cNvSpPr>
          <p:nvPr>
            <p:ph type="title"/>
          </p:nvPr>
        </p:nvSpPr>
        <p:spPr/>
        <p:txBody>
          <a:bodyPr/>
          <a:lstStyle/>
          <a:p>
            <a:r>
              <a:rPr lang="en-US" dirty="0"/>
              <a:t>Scenarios</a:t>
            </a:r>
          </a:p>
        </p:txBody>
      </p:sp>
      <p:sp>
        <p:nvSpPr>
          <p:cNvPr id="3" name="Slide Number Placeholder 2">
            <a:extLst>
              <a:ext uri="{FF2B5EF4-FFF2-40B4-BE49-F238E27FC236}">
                <a16:creationId xmlns:a16="http://schemas.microsoft.com/office/drawing/2014/main" id="{EA0D5641-9F56-B18C-4DA0-7AA2B4E3CA82}"/>
              </a:ext>
            </a:extLst>
          </p:cNvPr>
          <p:cNvSpPr>
            <a:spLocks noGrp="1"/>
          </p:cNvSpPr>
          <p:nvPr>
            <p:ph type="sldNum" sz="quarter" idx="12"/>
          </p:nvPr>
        </p:nvSpPr>
        <p:spPr/>
        <p:txBody>
          <a:bodyPr/>
          <a:lstStyle/>
          <a:p>
            <a:fld id="{B2102BAA-C61A-4A39-BDF1-4340D572B82C}" type="slidenum">
              <a:rPr lang="en-US" smtClean="0"/>
              <a:t>27</a:t>
            </a:fld>
            <a:endParaRPr lang="en-US"/>
          </a:p>
        </p:txBody>
      </p:sp>
      <p:sp>
        <p:nvSpPr>
          <p:cNvPr id="4" name="Content Placeholder 3">
            <a:extLst>
              <a:ext uri="{FF2B5EF4-FFF2-40B4-BE49-F238E27FC236}">
                <a16:creationId xmlns:a16="http://schemas.microsoft.com/office/drawing/2014/main" id="{286C79D3-0C2A-30D3-E5B7-0513B8EF37DE}"/>
              </a:ext>
            </a:extLst>
          </p:cNvPr>
          <p:cNvSpPr>
            <a:spLocks noGrp="1"/>
          </p:cNvSpPr>
          <p:nvPr>
            <p:ph idx="1"/>
          </p:nvPr>
        </p:nvSpPr>
        <p:spPr/>
        <p:txBody>
          <a:bodyPr/>
          <a:lstStyle/>
          <a:p>
            <a:pPr marL="0" indent="0">
              <a:buNone/>
            </a:pPr>
            <a:r>
              <a:rPr lang="en-US" sz="2200" b="1" dirty="0">
                <a:solidFill>
                  <a:schemeClr val="tx1"/>
                </a:solidFill>
              </a:rPr>
              <a:t>Reporting IB or CLEP Test Results</a:t>
            </a:r>
          </a:p>
          <a:p>
            <a:pPr marL="0" indent="0">
              <a:buNone/>
            </a:pPr>
            <a:r>
              <a:rPr lang="en-US" sz="2200" dirty="0"/>
              <a:t>Student D took IB Language A: Literature (SL) in the 2022-2023 school year. This student is currently in 12</a:t>
            </a:r>
            <a:r>
              <a:rPr lang="en-US" sz="2200" baseline="30000" dirty="0"/>
              <a:t>th</a:t>
            </a:r>
            <a:r>
              <a:rPr lang="en-US" sz="2200" dirty="0"/>
              <a:t> grade in the 2025 cohort.  The school has documentation that the student took passed the test (Test Type Code 303).</a:t>
            </a:r>
          </a:p>
          <a:p>
            <a:pPr marL="857250" lvl="1" indent="-457200"/>
            <a:r>
              <a:rPr lang="en-US" sz="2200" dirty="0"/>
              <a:t>Report this student with one “C” record on the 2024-2025 vendor test file for IB Language A: Literature (SL) (Test Type Code 303)</a:t>
            </a:r>
          </a:p>
          <a:p>
            <a:pPr marL="857250" lvl="1" indent="-457200"/>
            <a:endParaRPr lang="en-US" sz="2200" dirty="0"/>
          </a:p>
          <a:p>
            <a:pPr marL="0" indent="0" algn="ctr">
              <a:buNone/>
            </a:pPr>
            <a:r>
              <a:rPr lang="en-US" sz="2600" b="1" i="1" dirty="0">
                <a:solidFill>
                  <a:schemeClr val="accent1">
                    <a:lumMod val="75000"/>
                  </a:schemeClr>
                </a:solidFill>
              </a:rPr>
              <a:t>For students who took the tests in-state, only</a:t>
            </a:r>
            <a:r>
              <a:rPr lang="en-US" sz="2600" i="1" dirty="0">
                <a:solidFill>
                  <a:schemeClr val="accent1">
                    <a:lumMod val="75000"/>
                  </a:schemeClr>
                </a:solidFill>
              </a:rPr>
              <a:t> IB and CLEP tests </a:t>
            </a:r>
            <a:r>
              <a:rPr lang="en-US" sz="2600" b="1" i="1" dirty="0">
                <a:solidFill>
                  <a:schemeClr val="accent1">
                    <a:lumMod val="75000"/>
                  </a:schemeClr>
                </a:solidFill>
              </a:rPr>
              <a:t>from school years 2021-2022 and 2022-23</a:t>
            </a:r>
            <a:r>
              <a:rPr lang="en-US" sz="2600" i="1" dirty="0">
                <a:solidFill>
                  <a:schemeClr val="accent1">
                    <a:lumMod val="75000"/>
                  </a:schemeClr>
                </a:solidFill>
              </a:rPr>
              <a:t> are needed as VDOE will have results from 2023-24 and later for in-state students</a:t>
            </a:r>
          </a:p>
          <a:p>
            <a:pPr marL="0" indent="0" algn="ctr">
              <a:buNone/>
            </a:pPr>
            <a:r>
              <a:rPr lang="en-US" sz="2600" b="1" i="1" dirty="0">
                <a:solidFill>
                  <a:schemeClr val="accent1">
                    <a:lumMod val="75000"/>
                  </a:schemeClr>
                </a:solidFill>
              </a:rPr>
              <a:t>For students who took the tests in another state</a:t>
            </a:r>
            <a:r>
              <a:rPr lang="en-US" sz="2600" i="1" dirty="0">
                <a:solidFill>
                  <a:schemeClr val="accent1">
                    <a:lumMod val="75000"/>
                  </a:schemeClr>
                </a:solidFill>
              </a:rPr>
              <a:t>, please report </a:t>
            </a:r>
            <a:r>
              <a:rPr lang="en-US" sz="2600" b="1" i="1" dirty="0">
                <a:solidFill>
                  <a:schemeClr val="accent1">
                    <a:lumMod val="75000"/>
                  </a:schemeClr>
                </a:solidFill>
              </a:rPr>
              <a:t>all school years </a:t>
            </a:r>
            <a:r>
              <a:rPr lang="en-US" sz="2600" i="1" dirty="0">
                <a:solidFill>
                  <a:schemeClr val="accent1">
                    <a:lumMod val="75000"/>
                  </a:schemeClr>
                </a:solidFill>
              </a:rPr>
              <a:t>included the cohort</a:t>
            </a:r>
          </a:p>
        </p:txBody>
      </p:sp>
    </p:spTree>
    <p:extLst>
      <p:ext uri="{BB962C8B-B14F-4D97-AF65-F5344CB8AC3E}">
        <p14:creationId xmlns:p14="http://schemas.microsoft.com/office/powerpoint/2010/main" val="2812799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29987-F5A6-6B9B-36F4-BDAFD8FB18AA}"/>
              </a:ext>
            </a:extLst>
          </p:cNvPr>
          <p:cNvSpPr>
            <a:spLocks noGrp="1"/>
          </p:cNvSpPr>
          <p:nvPr>
            <p:ph type="title"/>
          </p:nvPr>
        </p:nvSpPr>
        <p:spPr/>
        <p:txBody>
          <a:bodyPr/>
          <a:lstStyle/>
          <a:p>
            <a:r>
              <a:rPr lang="en-US" dirty="0"/>
              <a:t>Data Reporting Timeline</a:t>
            </a:r>
          </a:p>
        </p:txBody>
      </p:sp>
      <p:sp>
        <p:nvSpPr>
          <p:cNvPr id="3" name="Slide Number Placeholder 2">
            <a:extLst>
              <a:ext uri="{FF2B5EF4-FFF2-40B4-BE49-F238E27FC236}">
                <a16:creationId xmlns:a16="http://schemas.microsoft.com/office/drawing/2014/main" id="{042EB415-9F5D-BD3C-C4F0-8318434342E0}"/>
              </a:ext>
            </a:extLst>
          </p:cNvPr>
          <p:cNvSpPr>
            <a:spLocks noGrp="1"/>
          </p:cNvSpPr>
          <p:nvPr>
            <p:ph type="sldNum" sz="quarter" idx="12"/>
          </p:nvPr>
        </p:nvSpPr>
        <p:spPr/>
        <p:txBody>
          <a:bodyPr/>
          <a:lstStyle/>
          <a:p>
            <a:fld id="{B2102BAA-C61A-4A39-BDF1-4340D572B82C}" type="slidenum">
              <a:rPr lang="en-US" smtClean="0"/>
              <a:t>28</a:t>
            </a:fld>
            <a:endParaRPr lang="en-US"/>
          </a:p>
        </p:txBody>
      </p:sp>
      <p:sp>
        <p:nvSpPr>
          <p:cNvPr id="4" name="Content Placeholder 3">
            <a:extLst>
              <a:ext uri="{FF2B5EF4-FFF2-40B4-BE49-F238E27FC236}">
                <a16:creationId xmlns:a16="http://schemas.microsoft.com/office/drawing/2014/main" id="{4A7DAE55-A040-DA73-5E7C-8943F4854598}"/>
              </a:ext>
            </a:extLst>
          </p:cNvPr>
          <p:cNvSpPr>
            <a:spLocks noGrp="1"/>
          </p:cNvSpPr>
          <p:nvPr>
            <p:ph idx="1"/>
          </p:nvPr>
        </p:nvSpPr>
        <p:spPr/>
        <p:txBody>
          <a:bodyPr/>
          <a:lstStyle/>
          <a:p>
            <a:r>
              <a:rPr lang="en-US" dirty="0">
                <a:solidFill>
                  <a:srgbClr val="0F150D"/>
                </a:solidFill>
              </a:rPr>
              <a:t>Division-level data gathering is ongoing July - August</a:t>
            </a:r>
          </a:p>
          <a:p>
            <a:endParaRPr lang="en-US" dirty="0">
              <a:solidFill>
                <a:srgbClr val="0F150D"/>
              </a:solidFill>
            </a:endParaRPr>
          </a:p>
          <a:p>
            <a:r>
              <a:rPr lang="en-US" dirty="0">
                <a:solidFill>
                  <a:srgbClr val="0F150D"/>
                </a:solidFill>
              </a:rPr>
              <a:t>June 16, 2025:  Data collection window opens</a:t>
            </a:r>
          </a:p>
          <a:p>
            <a:pPr lvl="1"/>
            <a:r>
              <a:rPr lang="en-US" dirty="0"/>
              <a:t>In the future, data can be submitted throughout the year</a:t>
            </a:r>
          </a:p>
          <a:p>
            <a:pPr lvl="1"/>
            <a:r>
              <a:rPr lang="en-US" dirty="0"/>
              <a:t>Subsequent files replace previous ones, so the file must be cumulative</a:t>
            </a:r>
          </a:p>
          <a:p>
            <a:pPr marL="457200" lvl="1" indent="0">
              <a:buNone/>
            </a:pPr>
            <a:endParaRPr lang="en-US" dirty="0"/>
          </a:p>
          <a:p>
            <a:r>
              <a:rPr lang="en-US" dirty="0">
                <a:solidFill>
                  <a:srgbClr val="0F150D"/>
                </a:solidFill>
              </a:rPr>
              <a:t>August 15, 2025:  Superintendent electronic signatures due for verification report</a:t>
            </a:r>
          </a:p>
          <a:p>
            <a:pPr marL="0" indent="0">
              <a:buNone/>
            </a:pPr>
            <a:endParaRPr lang="en-US" dirty="0"/>
          </a:p>
        </p:txBody>
      </p:sp>
    </p:spTree>
    <p:extLst>
      <p:ext uri="{BB962C8B-B14F-4D97-AF65-F5344CB8AC3E}">
        <p14:creationId xmlns:p14="http://schemas.microsoft.com/office/powerpoint/2010/main" val="35641024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340DB-BCD5-DFD2-7C07-C2F716DC887C}"/>
              </a:ext>
            </a:extLst>
          </p:cNvPr>
          <p:cNvSpPr>
            <a:spLocks noGrp="1"/>
          </p:cNvSpPr>
          <p:nvPr>
            <p:ph type="title"/>
          </p:nvPr>
        </p:nvSpPr>
        <p:spPr/>
        <p:txBody>
          <a:bodyPr/>
          <a:lstStyle/>
          <a:p>
            <a:r>
              <a:rPr lang="en-US" dirty="0"/>
              <a:t>Contact Information</a:t>
            </a:r>
          </a:p>
        </p:txBody>
      </p:sp>
      <p:sp>
        <p:nvSpPr>
          <p:cNvPr id="3" name="Slide Number Placeholder 2">
            <a:extLst>
              <a:ext uri="{FF2B5EF4-FFF2-40B4-BE49-F238E27FC236}">
                <a16:creationId xmlns:a16="http://schemas.microsoft.com/office/drawing/2014/main" id="{A3F3DAE8-10C6-7193-5594-077FC70FFACE}"/>
              </a:ext>
            </a:extLst>
          </p:cNvPr>
          <p:cNvSpPr>
            <a:spLocks noGrp="1"/>
          </p:cNvSpPr>
          <p:nvPr>
            <p:ph type="sldNum" sz="quarter" idx="12"/>
          </p:nvPr>
        </p:nvSpPr>
        <p:spPr/>
        <p:txBody>
          <a:bodyPr/>
          <a:lstStyle/>
          <a:p>
            <a:fld id="{B2102BAA-C61A-4A39-BDF1-4340D572B82C}" type="slidenum">
              <a:rPr lang="en-US" smtClean="0"/>
              <a:t>29</a:t>
            </a:fld>
            <a:endParaRPr lang="en-US"/>
          </a:p>
        </p:txBody>
      </p:sp>
      <p:sp>
        <p:nvSpPr>
          <p:cNvPr id="4" name="Content Placeholder 3">
            <a:extLst>
              <a:ext uri="{FF2B5EF4-FFF2-40B4-BE49-F238E27FC236}">
                <a16:creationId xmlns:a16="http://schemas.microsoft.com/office/drawing/2014/main" id="{A76E7513-E600-D21C-7885-25D81019CAEF}"/>
              </a:ext>
            </a:extLst>
          </p:cNvPr>
          <p:cNvSpPr>
            <a:spLocks noGrp="1"/>
          </p:cNvSpPr>
          <p:nvPr>
            <p:ph idx="1"/>
          </p:nvPr>
        </p:nvSpPr>
        <p:spPr/>
        <p:txBody>
          <a:bodyPr>
            <a:normAutofit fontScale="85000" lnSpcReduction="20000"/>
          </a:bodyPr>
          <a:lstStyle/>
          <a:p>
            <a:pPr marL="0" indent="0">
              <a:buNone/>
            </a:pPr>
            <a:r>
              <a:rPr lang="nl-NL" sz="2800" dirty="0">
                <a:solidFill>
                  <a:schemeClr val="tx1"/>
                </a:solidFill>
              </a:rPr>
              <a:t>Vendor Test web site </a:t>
            </a:r>
            <a:r>
              <a:rPr lang="en-US" sz="2800" dirty="0">
                <a:hlinkClick r:id="rId2"/>
              </a:rPr>
              <a:t>https://www.doe.virginia.gov/info_management/data_collection/testing/index.shtml</a:t>
            </a:r>
            <a:r>
              <a:rPr lang="en-US" sz="2800" dirty="0"/>
              <a:t> </a:t>
            </a:r>
          </a:p>
          <a:p>
            <a:pPr marL="0" indent="0">
              <a:buNone/>
            </a:pPr>
            <a:endParaRPr lang="en-US" sz="2800" dirty="0"/>
          </a:p>
          <a:p>
            <a:pPr marL="0" indent="0">
              <a:buNone/>
            </a:pPr>
            <a:r>
              <a:rPr lang="en-US" sz="2800" dirty="0">
                <a:solidFill>
                  <a:schemeClr val="tx1"/>
                </a:solidFill>
              </a:rPr>
              <a:t>Allison May, Accountability Data and Research Specialist, Office of Data Standards and Governance</a:t>
            </a:r>
          </a:p>
          <a:p>
            <a:pPr marL="0" indent="0">
              <a:buNone/>
            </a:pPr>
            <a:r>
              <a:rPr lang="en-US" sz="2800" dirty="0"/>
              <a:t>Email: </a:t>
            </a:r>
            <a:r>
              <a:rPr lang="en-US" sz="2800" dirty="0">
                <a:hlinkClick r:id="rId3"/>
              </a:rPr>
              <a:t>allison.may@doe.virginia.gov</a:t>
            </a:r>
            <a:r>
              <a:rPr lang="en-US" sz="2800" dirty="0"/>
              <a:t> or </a:t>
            </a:r>
            <a:r>
              <a:rPr lang="en-US" sz="2800" dirty="0">
                <a:hlinkClick r:id="rId4"/>
              </a:rPr>
              <a:t>resultshelp@doe.virginia.gov</a:t>
            </a:r>
            <a:r>
              <a:rPr lang="en-US" sz="2800" dirty="0"/>
              <a:t> </a:t>
            </a:r>
          </a:p>
          <a:p>
            <a:pPr marL="0" indent="0">
              <a:buNone/>
            </a:pPr>
            <a:endParaRPr lang="en-US" sz="2800" dirty="0"/>
          </a:p>
          <a:p>
            <a:pPr marL="0" indent="0">
              <a:buNone/>
            </a:pPr>
            <a:r>
              <a:rPr lang="en-US" sz="2800" dirty="0">
                <a:solidFill>
                  <a:schemeClr val="tx1"/>
                </a:solidFill>
              </a:rPr>
              <a:t>Office of Accountability</a:t>
            </a:r>
          </a:p>
          <a:p>
            <a:pPr marL="0" indent="0">
              <a:buNone/>
            </a:pPr>
            <a:r>
              <a:rPr lang="nl-NL" sz="2800" dirty="0"/>
              <a:t>Email:  </a:t>
            </a:r>
            <a:r>
              <a:rPr lang="nl-NL" sz="2800" u="sng" dirty="0">
                <a:hlinkClick r:id="rId5"/>
              </a:rPr>
              <a:t>accountability@doe.virginia.gov</a:t>
            </a:r>
            <a:r>
              <a:rPr lang="nl-NL" sz="2800" u="sng" dirty="0"/>
              <a:t> </a:t>
            </a:r>
          </a:p>
          <a:p>
            <a:pPr marL="0" indent="0">
              <a:buNone/>
            </a:pPr>
            <a:endParaRPr lang="nl-NL" sz="2800" u="sng" dirty="0"/>
          </a:p>
          <a:p>
            <a:pPr marL="0" indent="0">
              <a:buNone/>
            </a:pPr>
            <a:r>
              <a:rPr lang="nl-NL" sz="2800" dirty="0">
                <a:solidFill>
                  <a:schemeClr val="tx1"/>
                </a:solidFill>
              </a:rPr>
              <a:t>Office of Student Assessment</a:t>
            </a:r>
          </a:p>
          <a:p>
            <a:pPr marL="0" indent="0">
              <a:buNone/>
            </a:pPr>
            <a:r>
              <a:rPr lang="nl-NL" sz="2800" dirty="0"/>
              <a:t>Email: </a:t>
            </a:r>
            <a:r>
              <a:rPr lang="nl-NL" sz="2800" u="sng" dirty="0">
                <a:hlinkClick r:id="rId6"/>
              </a:rPr>
              <a:t>student_assessment@doe.virginia.gov</a:t>
            </a:r>
            <a:r>
              <a:rPr lang="nl-NL" sz="2800" u="sng" dirty="0"/>
              <a:t> </a:t>
            </a:r>
          </a:p>
          <a:p>
            <a:endParaRPr lang="en-US" dirty="0"/>
          </a:p>
        </p:txBody>
      </p:sp>
    </p:spTree>
    <p:extLst>
      <p:ext uri="{BB962C8B-B14F-4D97-AF65-F5344CB8AC3E}">
        <p14:creationId xmlns:p14="http://schemas.microsoft.com/office/powerpoint/2010/main" val="3380963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9F0E9-4BD3-8B1F-A3C4-BF74448F45F5}"/>
              </a:ext>
            </a:extLst>
          </p:cNvPr>
          <p:cNvSpPr>
            <a:spLocks noGrp="1"/>
          </p:cNvSpPr>
          <p:nvPr>
            <p:ph type="title"/>
          </p:nvPr>
        </p:nvSpPr>
        <p:spPr/>
        <p:txBody>
          <a:bodyPr/>
          <a:lstStyle/>
          <a:p>
            <a:r>
              <a:rPr lang="en-US" sz="4400" dirty="0">
                <a:latin typeface="Trebuchet MS"/>
              </a:rPr>
              <a:t>Purpose of the Collection</a:t>
            </a:r>
            <a:endParaRPr lang="en-US" dirty="0"/>
          </a:p>
        </p:txBody>
      </p:sp>
      <p:sp>
        <p:nvSpPr>
          <p:cNvPr id="3" name="Slide Number Placeholder 2">
            <a:extLst>
              <a:ext uri="{FF2B5EF4-FFF2-40B4-BE49-F238E27FC236}">
                <a16:creationId xmlns:a16="http://schemas.microsoft.com/office/drawing/2014/main" id="{DAC62147-D5F1-E7D2-BE40-FE239B1AFB6C}"/>
              </a:ext>
            </a:extLst>
          </p:cNvPr>
          <p:cNvSpPr>
            <a:spLocks noGrp="1"/>
          </p:cNvSpPr>
          <p:nvPr>
            <p:ph type="sldNum" sz="quarter" idx="12"/>
          </p:nvPr>
        </p:nvSpPr>
        <p:spPr/>
        <p:txBody>
          <a:bodyPr/>
          <a:lstStyle/>
          <a:p>
            <a:fld id="{B2102BAA-C61A-4A39-BDF1-4340D572B82C}" type="slidenum">
              <a:rPr lang="en-US" smtClean="0"/>
              <a:t>3</a:t>
            </a:fld>
            <a:endParaRPr lang="en-US"/>
          </a:p>
        </p:txBody>
      </p:sp>
      <p:sp>
        <p:nvSpPr>
          <p:cNvPr id="4" name="Content Placeholder 3">
            <a:extLst>
              <a:ext uri="{FF2B5EF4-FFF2-40B4-BE49-F238E27FC236}">
                <a16:creationId xmlns:a16="http://schemas.microsoft.com/office/drawing/2014/main" id="{18D68940-2298-484A-A377-1523D9DEED95}"/>
              </a:ext>
            </a:extLst>
          </p:cNvPr>
          <p:cNvSpPr>
            <a:spLocks noGrp="1"/>
          </p:cNvSpPr>
          <p:nvPr>
            <p:ph idx="1"/>
          </p:nvPr>
        </p:nvSpPr>
        <p:spPr/>
        <p:txBody>
          <a:bodyPr vert="horz" lIns="91440" tIns="45720" rIns="91440" bIns="45720" rtlCol="0" anchor="t">
            <a:normAutofit lnSpcReduction="10000"/>
          </a:bodyPr>
          <a:lstStyle/>
          <a:p>
            <a:r>
              <a:rPr lang="en-US" dirty="0">
                <a:solidFill>
                  <a:srgbClr val="1A4480"/>
                </a:solidFill>
                <a:latin typeface="Trebuchet MS"/>
              </a:rPr>
              <a:t>Collect scores for students where a substitute test has been taken in place of a HS Mathematics SOL </a:t>
            </a:r>
          </a:p>
          <a:p>
            <a:pPr lvl="1"/>
            <a:r>
              <a:rPr lang="en-US" dirty="0">
                <a:solidFill>
                  <a:srgbClr val="1A4480"/>
                </a:solidFill>
                <a:latin typeface="Trebuchet MS"/>
                <a:ea typeface="Calibri"/>
                <a:cs typeface="Calibri"/>
              </a:rPr>
              <a:t>A substitute test may be submitted for any student who took all EOC Math tests in middle school (Test Subject Code 565)</a:t>
            </a:r>
            <a:endParaRPr lang="en-US" sz="2800" dirty="0">
              <a:solidFill>
                <a:srgbClr val="1A4480"/>
              </a:solidFill>
              <a:latin typeface="Calibri"/>
              <a:ea typeface="Calibri"/>
              <a:cs typeface="Calibri"/>
            </a:endParaRPr>
          </a:p>
          <a:p>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Collect ASVAB test scores for </a:t>
            </a:r>
            <a:r>
              <a:rPr lang="en-US" b="1"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ALL</a:t>
            </a:r>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 cohort students who took the test</a:t>
            </a:r>
          </a:p>
          <a:p>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Collect AP test scores for cohort students who took the test out of state </a:t>
            </a:r>
            <a:r>
              <a:rPr lang="en-US" b="1"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ONLY</a:t>
            </a:r>
          </a:p>
          <a:p>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Collects IB and CLEP tests for cohort students who took the tests in previous school years in Virginia </a:t>
            </a:r>
            <a:r>
              <a:rPr lang="en-US" b="1"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ONLY</a:t>
            </a:r>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 (school years 2021-2022</a:t>
            </a:r>
            <a:r>
              <a:rPr lang="en-US" dirty="0">
                <a:solidFill>
                  <a:srgbClr val="1A4480"/>
                </a:solidFill>
                <a:latin typeface="Trebuchet MS" panose="020B0603020202020204" pitchFamily="34" charset="0"/>
                <a:ea typeface="Aptos" panose="020B0004020202020204" pitchFamily="34" charset="0"/>
                <a:cs typeface="Times New Roman" panose="02020603050405020304" pitchFamily="18" charset="0"/>
              </a:rPr>
              <a:t> and</a:t>
            </a:r>
            <a:r>
              <a:rPr lang="en-US"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rPr>
              <a:t> 2022-2023)</a:t>
            </a:r>
            <a:r>
              <a:rPr lang="en-US" dirty="0">
                <a:solidFill>
                  <a:srgbClr val="1A4480"/>
                </a:solidFill>
                <a:latin typeface="Trebuchet MS" panose="020B0603020202020204" pitchFamily="34" charset="0"/>
                <a:ea typeface="Aptos" panose="020B0004020202020204" pitchFamily="34" charset="0"/>
                <a:cs typeface="Times New Roman" panose="02020603050405020304" pitchFamily="18" charset="0"/>
              </a:rPr>
              <a:t>; cohort students who took the tests out of state will need to be reported for all four cohort years</a:t>
            </a:r>
            <a:endParaRPr lang="en-US" b="1" dirty="0">
              <a:solidFill>
                <a:srgbClr val="1A4480"/>
              </a:solidFill>
              <a:effectLst/>
              <a:latin typeface="Trebuchet MS" panose="020B0603020202020204" pitchFamily="34" charset="0"/>
              <a:ea typeface="Aptos" panose="020B0004020202020204" pitchFamily="34" charset="0"/>
              <a:cs typeface="Times New Roman" panose="02020603050405020304" pitchFamily="18" charset="0"/>
            </a:endParaRPr>
          </a:p>
          <a:p>
            <a:endParaRPr lang="en-US" dirty="0">
              <a:ea typeface="Calibri"/>
              <a:cs typeface="Calibri"/>
            </a:endParaRPr>
          </a:p>
        </p:txBody>
      </p:sp>
    </p:spTree>
    <p:extLst>
      <p:ext uri="{BB962C8B-B14F-4D97-AF65-F5344CB8AC3E}">
        <p14:creationId xmlns:p14="http://schemas.microsoft.com/office/powerpoint/2010/main" val="3061049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5A96-047A-342E-09EE-C077F6271E57}"/>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658943E4-7A5C-C33C-5A80-970143976D15}"/>
              </a:ext>
            </a:extLst>
          </p:cNvPr>
          <p:cNvSpPr>
            <a:spLocks noGrp="1"/>
          </p:cNvSpPr>
          <p:nvPr>
            <p:ph type="sldNum" sz="quarter" idx="12"/>
          </p:nvPr>
        </p:nvSpPr>
        <p:spPr/>
        <p:txBody>
          <a:bodyPr/>
          <a:lstStyle/>
          <a:p>
            <a:fld id="{B2102BAA-C61A-4A39-BDF1-4340D572B82C}" type="slidenum">
              <a:rPr lang="en-US" smtClean="0"/>
              <a:t>30</a:t>
            </a:fld>
            <a:endParaRPr lang="en-US"/>
          </a:p>
        </p:txBody>
      </p:sp>
    </p:spTree>
    <p:extLst>
      <p:ext uri="{BB962C8B-B14F-4D97-AF65-F5344CB8AC3E}">
        <p14:creationId xmlns:p14="http://schemas.microsoft.com/office/powerpoint/2010/main" val="3865478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353196-28E4-5371-C483-62E042156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B22EE-58EA-C60C-E01E-45884FA5FA7B}"/>
              </a:ext>
            </a:extLst>
          </p:cNvPr>
          <p:cNvSpPr>
            <a:spLocks noGrp="1"/>
          </p:cNvSpPr>
          <p:nvPr>
            <p:ph type="title"/>
          </p:nvPr>
        </p:nvSpPr>
        <p:spPr/>
        <p:txBody>
          <a:bodyPr/>
          <a:lstStyle/>
          <a:p>
            <a:r>
              <a:rPr lang="en-US" sz="4400" dirty="0">
                <a:latin typeface="Trebuchet MS"/>
              </a:rPr>
              <a:t>Purpose of the Collection</a:t>
            </a:r>
            <a:endParaRPr lang="en-US" dirty="0"/>
          </a:p>
        </p:txBody>
      </p:sp>
      <p:sp>
        <p:nvSpPr>
          <p:cNvPr id="3" name="Slide Number Placeholder 2">
            <a:extLst>
              <a:ext uri="{FF2B5EF4-FFF2-40B4-BE49-F238E27FC236}">
                <a16:creationId xmlns:a16="http://schemas.microsoft.com/office/drawing/2014/main" id="{A2FB1E76-95CA-B559-6AB7-D7882DAB74E7}"/>
              </a:ext>
            </a:extLst>
          </p:cNvPr>
          <p:cNvSpPr>
            <a:spLocks noGrp="1"/>
          </p:cNvSpPr>
          <p:nvPr>
            <p:ph type="sldNum" sz="quarter" idx="12"/>
          </p:nvPr>
        </p:nvSpPr>
        <p:spPr/>
        <p:txBody>
          <a:bodyPr/>
          <a:lstStyle/>
          <a:p>
            <a:fld id="{B2102BAA-C61A-4A39-BDF1-4340D572B82C}" type="slidenum">
              <a:rPr lang="en-US" smtClean="0"/>
              <a:t>4</a:t>
            </a:fld>
            <a:endParaRPr lang="en-US"/>
          </a:p>
        </p:txBody>
      </p:sp>
      <p:sp>
        <p:nvSpPr>
          <p:cNvPr id="4" name="Content Placeholder 3">
            <a:extLst>
              <a:ext uri="{FF2B5EF4-FFF2-40B4-BE49-F238E27FC236}">
                <a16:creationId xmlns:a16="http://schemas.microsoft.com/office/drawing/2014/main" id="{3E8B9127-A404-523F-B80F-196D684CC76D}"/>
              </a:ext>
            </a:extLst>
          </p:cNvPr>
          <p:cNvSpPr>
            <a:spLocks noGrp="1"/>
          </p:cNvSpPr>
          <p:nvPr>
            <p:ph idx="1"/>
          </p:nvPr>
        </p:nvSpPr>
        <p:spPr/>
        <p:txBody>
          <a:bodyPr vert="horz" lIns="91440" tIns="45720" rIns="91440" bIns="45720" rtlCol="0" anchor="t">
            <a:normAutofit/>
          </a:bodyPr>
          <a:lstStyle/>
          <a:p>
            <a:r>
              <a:rPr lang="en-US" sz="3200" dirty="0">
                <a:solidFill>
                  <a:srgbClr val="1A4480"/>
                </a:solidFill>
                <a:latin typeface="Trebuchet MS" panose="020B0603020202020204" pitchFamily="34" charset="0"/>
                <a:ea typeface="Calibri"/>
                <a:cs typeface="Calibri"/>
              </a:rPr>
              <a:t>What is no longer reported in the collection:</a:t>
            </a:r>
          </a:p>
          <a:p>
            <a:pPr lvl="1"/>
            <a:r>
              <a:rPr lang="en-US" sz="3200" dirty="0">
                <a:solidFill>
                  <a:srgbClr val="1A4480"/>
                </a:solidFill>
                <a:latin typeface="Trebuchet MS" panose="020B0603020202020204" pitchFamily="34" charset="0"/>
                <a:ea typeface="Calibri"/>
                <a:cs typeface="Calibri"/>
              </a:rPr>
              <a:t>Any substitute test reported for verified credit (this can be tracked locally)</a:t>
            </a:r>
          </a:p>
          <a:p>
            <a:pPr lvl="1"/>
            <a:r>
              <a:rPr lang="en-US" sz="3200" dirty="0">
                <a:solidFill>
                  <a:srgbClr val="1A4480"/>
                </a:solidFill>
                <a:latin typeface="Trebuchet MS" panose="020B0603020202020204" pitchFamily="34" charset="0"/>
                <a:ea typeface="Calibri"/>
                <a:cs typeface="Calibri"/>
              </a:rPr>
              <a:t>Any substitute test reported for Accreditation purposes</a:t>
            </a:r>
          </a:p>
        </p:txBody>
      </p:sp>
    </p:spTree>
    <p:extLst>
      <p:ext uri="{BB962C8B-B14F-4D97-AF65-F5344CB8AC3E}">
        <p14:creationId xmlns:p14="http://schemas.microsoft.com/office/powerpoint/2010/main" val="164076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6B083-4C80-F8BF-BB4F-80156617DE0F}"/>
              </a:ext>
            </a:extLst>
          </p:cNvPr>
          <p:cNvSpPr>
            <a:spLocks noGrp="1"/>
          </p:cNvSpPr>
          <p:nvPr>
            <p:ph type="title"/>
          </p:nvPr>
        </p:nvSpPr>
        <p:spPr/>
        <p:txBody>
          <a:bodyPr/>
          <a:lstStyle/>
          <a:p>
            <a:r>
              <a:rPr lang="en-US" sz="4400" dirty="0">
                <a:latin typeface="Trebuchet MS"/>
              </a:rPr>
              <a:t>Vendor Test Application</a:t>
            </a:r>
            <a:endParaRPr lang="en-US" dirty="0"/>
          </a:p>
        </p:txBody>
      </p:sp>
      <p:sp>
        <p:nvSpPr>
          <p:cNvPr id="3" name="Slide Number Placeholder 2">
            <a:extLst>
              <a:ext uri="{FF2B5EF4-FFF2-40B4-BE49-F238E27FC236}">
                <a16:creationId xmlns:a16="http://schemas.microsoft.com/office/drawing/2014/main" id="{CD56D13C-A9AB-C21B-E79D-5CD3F5A3531C}"/>
              </a:ext>
            </a:extLst>
          </p:cNvPr>
          <p:cNvSpPr>
            <a:spLocks noGrp="1"/>
          </p:cNvSpPr>
          <p:nvPr>
            <p:ph type="sldNum" sz="quarter" idx="12"/>
          </p:nvPr>
        </p:nvSpPr>
        <p:spPr/>
        <p:txBody>
          <a:bodyPr/>
          <a:lstStyle/>
          <a:p>
            <a:fld id="{B2102BAA-C61A-4A39-BDF1-4340D572B82C}" type="slidenum">
              <a:rPr lang="en-US" smtClean="0"/>
              <a:t>5</a:t>
            </a:fld>
            <a:endParaRPr lang="en-US"/>
          </a:p>
        </p:txBody>
      </p:sp>
      <p:sp>
        <p:nvSpPr>
          <p:cNvPr id="4" name="Content Placeholder 3">
            <a:extLst>
              <a:ext uri="{FF2B5EF4-FFF2-40B4-BE49-F238E27FC236}">
                <a16:creationId xmlns:a16="http://schemas.microsoft.com/office/drawing/2014/main" id="{7E419600-9500-66E1-5746-A98C1B0FA564}"/>
              </a:ext>
            </a:extLst>
          </p:cNvPr>
          <p:cNvSpPr>
            <a:spLocks noGrp="1"/>
          </p:cNvSpPr>
          <p:nvPr>
            <p:ph idx="1"/>
          </p:nvPr>
        </p:nvSpPr>
        <p:spPr/>
        <p:txBody>
          <a:bodyPr vert="horz" lIns="91440" tIns="45720" rIns="91440" bIns="45720" rtlCol="0" anchor="t">
            <a:normAutofit/>
          </a:bodyPr>
          <a:lstStyle/>
          <a:p>
            <a:r>
              <a:rPr lang="en-US" dirty="0">
                <a:solidFill>
                  <a:schemeClr val="accent1">
                    <a:lumMod val="75000"/>
                  </a:schemeClr>
                </a:solidFill>
                <a:latin typeface="Trebuchet MS"/>
              </a:rPr>
              <a:t>Tab delimited text file with a specified layout </a:t>
            </a:r>
            <a:endParaRPr lang="en-US" dirty="0">
              <a:solidFill>
                <a:schemeClr val="accent1">
                  <a:lumMod val="75000"/>
                </a:schemeClr>
              </a:solidFill>
              <a:latin typeface="Calibri"/>
              <a:ea typeface="Calibri"/>
              <a:cs typeface="Calibri"/>
            </a:endParaRPr>
          </a:p>
          <a:p>
            <a:pPr lvl="1"/>
            <a:r>
              <a:rPr lang="en-US" sz="2000" dirty="0">
                <a:latin typeface="Trebuchet MS"/>
              </a:rPr>
              <a:t>Multiple record types (A and C records)</a:t>
            </a:r>
            <a:endParaRPr lang="en-US" sz="2000" dirty="0">
              <a:ea typeface="Calibri"/>
              <a:cs typeface="Calibri"/>
            </a:endParaRPr>
          </a:p>
          <a:p>
            <a:r>
              <a:rPr lang="en-US" dirty="0">
                <a:solidFill>
                  <a:schemeClr val="accent1">
                    <a:lumMod val="75000"/>
                  </a:schemeClr>
                </a:solidFill>
                <a:latin typeface="Trebuchet MS"/>
              </a:rPr>
              <a:t>Submitted through the Vendor Test application in SSWS </a:t>
            </a:r>
            <a:endParaRPr lang="en-US" dirty="0">
              <a:solidFill>
                <a:schemeClr val="accent1">
                  <a:lumMod val="75000"/>
                </a:schemeClr>
              </a:solidFill>
              <a:latin typeface="Calibri"/>
              <a:ea typeface="Calibri"/>
              <a:cs typeface="Calibri"/>
            </a:endParaRPr>
          </a:p>
          <a:p>
            <a:pPr lvl="1"/>
            <a:r>
              <a:rPr lang="en-US" sz="2000" dirty="0">
                <a:latin typeface="Trebuchet MS"/>
              </a:rPr>
              <a:t>Available June 16th through August 15th</a:t>
            </a:r>
            <a:endParaRPr lang="en-US" sz="2000" dirty="0">
              <a:ea typeface="Calibri"/>
              <a:cs typeface="Calibri"/>
            </a:endParaRPr>
          </a:p>
          <a:p>
            <a:r>
              <a:rPr lang="en-US" dirty="0">
                <a:solidFill>
                  <a:schemeClr val="accent1">
                    <a:lumMod val="75000"/>
                  </a:schemeClr>
                </a:solidFill>
                <a:latin typeface="Trebuchet MS"/>
              </a:rPr>
              <a:t>Uploaded file will go through a process of edit checks</a:t>
            </a:r>
            <a:endParaRPr lang="en-US" dirty="0">
              <a:solidFill>
                <a:schemeClr val="accent1">
                  <a:lumMod val="75000"/>
                </a:schemeClr>
              </a:solidFill>
              <a:ea typeface="Calibri"/>
              <a:cs typeface="Calibri"/>
            </a:endParaRPr>
          </a:p>
          <a:p>
            <a:pPr lvl="1"/>
            <a:r>
              <a:rPr lang="en-US" sz="2000" dirty="0">
                <a:latin typeface="Trebuchet MS"/>
              </a:rPr>
              <a:t>List of errors will be available for unsuccessful files</a:t>
            </a:r>
            <a:endParaRPr lang="en-US" sz="2000" dirty="0">
              <a:ea typeface="Calibri"/>
              <a:cs typeface="Calibri"/>
            </a:endParaRPr>
          </a:p>
          <a:p>
            <a:r>
              <a:rPr lang="en-US" dirty="0">
                <a:solidFill>
                  <a:schemeClr val="accent1">
                    <a:lumMod val="75000"/>
                  </a:schemeClr>
                </a:solidFill>
                <a:latin typeface="Trebuchet MS"/>
              </a:rPr>
              <a:t>Superintendent must electronically sign the verification report </a:t>
            </a:r>
            <a:endParaRPr lang="en-US" dirty="0">
              <a:solidFill>
                <a:schemeClr val="accent1">
                  <a:lumMod val="75000"/>
                </a:schemeClr>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1523985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91A83C-8528-9314-B1A5-A3B4B39EDCB1}"/>
              </a:ext>
            </a:extLst>
          </p:cNvPr>
          <p:cNvSpPr>
            <a:spLocks noGrp="1"/>
          </p:cNvSpPr>
          <p:nvPr>
            <p:ph type="title"/>
          </p:nvPr>
        </p:nvSpPr>
        <p:spPr>
          <a:xfrm>
            <a:off x="838200" y="184805"/>
            <a:ext cx="10515600" cy="1505883"/>
          </a:xfrm>
        </p:spPr>
        <p:txBody>
          <a:bodyPr vert="horz" lIns="91440" tIns="45720" rIns="91440" bIns="45720" rtlCol="0" anchor="ctr">
            <a:normAutofit/>
          </a:bodyPr>
          <a:lstStyle/>
          <a:p>
            <a:r>
              <a:rPr lang="en-US" sz="5200" dirty="0"/>
              <a:t>Record</a:t>
            </a:r>
            <a:r>
              <a:rPr lang="en-US" sz="5200" kern="1200" dirty="0">
                <a:solidFill>
                  <a:schemeClr val="tx1"/>
                </a:solidFill>
                <a:latin typeface="+mj-lt"/>
                <a:ea typeface="+mj-ea"/>
                <a:cs typeface="+mj-cs"/>
              </a:rPr>
              <a:t> </a:t>
            </a:r>
            <a:r>
              <a:rPr lang="en-US" sz="5200" kern="1200" dirty="0">
                <a:latin typeface="+mj-lt"/>
                <a:ea typeface="+mj-ea"/>
                <a:cs typeface="+mj-cs"/>
              </a:rPr>
              <a:t>Types</a:t>
            </a:r>
          </a:p>
        </p:txBody>
      </p:sp>
      <p:sp>
        <p:nvSpPr>
          <p:cNvPr id="3" name="Slide Number Placeholder 2">
            <a:extLst>
              <a:ext uri="{FF2B5EF4-FFF2-40B4-BE49-F238E27FC236}">
                <a16:creationId xmlns:a16="http://schemas.microsoft.com/office/drawing/2014/main" id="{F1D524DC-37C1-9535-AC40-4223D00FD7D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smtClean="0"/>
              <a:pPr>
                <a:spcAft>
                  <a:spcPts val="600"/>
                </a:spcAft>
              </a:pPr>
              <a:t>6</a:t>
            </a:fld>
            <a:endParaRPr lang="en-US"/>
          </a:p>
        </p:txBody>
      </p:sp>
      <p:graphicFrame>
        <p:nvGraphicFramePr>
          <p:cNvPr id="6" name="Table 5">
            <a:extLst>
              <a:ext uri="{FF2B5EF4-FFF2-40B4-BE49-F238E27FC236}">
                <a16:creationId xmlns:a16="http://schemas.microsoft.com/office/drawing/2014/main" id="{EA6F64DE-884A-45E5-6915-B1A28FFEF98F}"/>
              </a:ext>
            </a:extLst>
          </p:cNvPr>
          <p:cNvGraphicFramePr>
            <a:graphicFrameLocks noGrp="1"/>
          </p:cNvGraphicFramePr>
          <p:nvPr>
            <p:extLst>
              <p:ext uri="{D42A27DB-BD31-4B8C-83A1-F6EECF244321}">
                <p14:modId xmlns:p14="http://schemas.microsoft.com/office/powerpoint/2010/main" val="3487311107"/>
              </p:ext>
            </p:extLst>
          </p:nvPr>
        </p:nvGraphicFramePr>
        <p:xfrm>
          <a:off x="1883883" y="2335186"/>
          <a:ext cx="8421180" cy="3470783"/>
        </p:xfrm>
        <a:graphic>
          <a:graphicData uri="http://schemas.openxmlformats.org/drawingml/2006/table">
            <a:tbl>
              <a:tblPr firstRow="1" bandRow="1">
                <a:tableStyleId>{5C22544A-7EE6-4342-B048-85BDC9FD1C3A}</a:tableStyleId>
              </a:tblPr>
              <a:tblGrid>
                <a:gridCol w="1819910">
                  <a:extLst>
                    <a:ext uri="{9D8B030D-6E8A-4147-A177-3AD203B41FA5}">
                      <a16:colId xmlns:a16="http://schemas.microsoft.com/office/drawing/2014/main" val="2979797385"/>
                    </a:ext>
                  </a:extLst>
                </a:gridCol>
                <a:gridCol w="3454273">
                  <a:extLst>
                    <a:ext uri="{9D8B030D-6E8A-4147-A177-3AD203B41FA5}">
                      <a16:colId xmlns:a16="http://schemas.microsoft.com/office/drawing/2014/main" val="1567090388"/>
                    </a:ext>
                  </a:extLst>
                </a:gridCol>
                <a:gridCol w="3146997">
                  <a:extLst>
                    <a:ext uri="{9D8B030D-6E8A-4147-A177-3AD203B41FA5}">
                      <a16:colId xmlns:a16="http://schemas.microsoft.com/office/drawing/2014/main" val="1353698100"/>
                    </a:ext>
                  </a:extLst>
                </a:gridCol>
              </a:tblGrid>
              <a:tr h="1336294">
                <a:tc>
                  <a:txBody>
                    <a:bodyPr/>
                    <a:lstStyle/>
                    <a:p>
                      <a:pPr marL="0" marR="0" algn="l" rtl="0" eaLnBrk="1" fontAlgn="t" latinLnBrk="0" hangingPunct="1">
                        <a:lnSpc>
                          <a:spcPct val="107000"/>
                        </a:lnSpc>
                        <a:spcBef>
                          <a:spcPts val="0"/>
                        </a:spcBef>
                        <a:spcAft>
                          <a:spcPts val="800"/>
                        </a:spcAft>
                      </a:pPr>
                      <a:r>
                        <a:rPr lang="en-US" sz="3300" b="1" i="0" u="none" strike="noStrike" kern="1200">
                          <a:solidFill>
                            <a:srgbClr val="0F150D"/>
                          </a:solidFill>
                          <a:effectLst/>
                          <a:latin typeface="Calibri" panose="020F0502020204030204" pitchFamily="34" charset="0"/>
                          <a:cs typeface="Calibri" panose="020F0502020204030204" pitchFamily="34" charset="0"/>
                        </a:rPr>
                        <a:t>Record Type</a:t>
                      </a:r>
                      <a:endParaRPr lang="en-US" sz="3300" b="0" i="0" u="none" strike="noStrike">
                        <a:effectLst/>
                        <a:latin typeface="Arial" panose="020B0604020202020204" pitchFamily="34" charset="0"/>
                      </a:endParaRPr>
                    </a:p>
                  </a:txBody>
                  <a:tcPr marL="223520" marR="223520" marT="111760" marB="1117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5E5"/>
                    </a:solidFill>
                  </a:tcPr>
                </a:tc>
                <a:tc>
                  <a:txBody>
                    <a:bodyPr/>
                    <a:lstStyle/>
                    <a:p>
                      <a:pPr marL="0" marR="0" algn="l" rtl="0" eaLnBrk="1" fontAlgn="t" latinLnBrk="0" hangingPunct="1">
                        <a:lnSpc>
                          <a:spcPct val="107000"/>
                        </a:lnSpc>
                        <a:spcBef>
                          <a:spcPts val="0"/>
                        </a:spcBef>
                        <a:spcAft>
                          <a:spcPts val="800"/>
                        </a:spcAft>
                      </a:pPr>
                      <a:r>
                        <a:rPr lang="en-US" sz="3300" b="1" i="0" u="none" strike="noStrike" kern="1200">
                          <a:solidFill>
                            <a:srgbClr val="0F150D"/>
                          </a:solidFill>
                          <a:effectLst/>
                          <a:latin typeface="Calibri" panose="020F0502020204030204" pitchFamily="34" charset="0"/>
                          <a:cs typeface="Calibri" panose="020F0502020204030204" pitchFamily="34" charset="0"/>
                        </a:rPr>
                        <a:t>Record Name</a:t>
                      </a:r>
                      <a:endParaRPr lang="en-US" sz="3300" b="0" i="0" u="none" strike="noStrike">
                        <a:effectLst/>
                        <a:latin typeface="Arial" panose="020B0604020202020204" pitchFamily="34" charset="0"/>
                      </a:endParaRPr>
                    </a:p>
                  </a:txBody>
                  <a:tcPr marL="223520" marR="223520" marT="111760" marB="1117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5E5"/>
                    </a:solidFill>
                  </a:tcPr>
                </a:tc>
                <a:tc>
                  <a:txBody>
                    <a:bodyPr/>
                    <a:lstStyle/>
                    <a:p>
                      <a:pPr marL="0" marR="0" algn="l" rtl="0" eaLnBrk="1" fontAlgn="t" latinLnBrk="0" hangingPunct="1">
                        <a:lnSpc>
                          <a:spcPct val="107000"/>
                        </a:lnSpc>
                        <a:spcBef>
                          <a:spcPts val="0"/>
                        </a:spcBef>
                        <a:spcAft>
                          <a:spcPts val="800"/>
                        </a:spcAft>
                      </a:pPr>
                      <a:r>
                        <a:rPr lang="en-US" sz="3300" b="1" i="0" u="none" strike="noStrike" kern="1200">
                          <a:solidFill>
                            <a:srgbClr val="0F150D"/>
                          </a:solidFill>
                          <a:effectLst/>
                          <a:latin typeface="Calibri" panose="020F0502020204030204" pitchFamily="34" charset="0"/>
                          <a:cs typeface="Calibri" panose="020F0502020204030204" pitchFamily="34" charset="0"/>
                        </a:rPr>
                        <a:t>Number of Data Elements</a:t>
                      </a:r>
                      <a:endParaRPr lang="en-US" sz="3300" b="0" i="0" u="none" strike="noStrike">
                        <a:effectLst/>
                        <a:latin typeface="Arial" panose="020B0604020202020204" pitchFamily="34" charset="0"/>
                      </a:endParaRPr>
                    </a:p>
                  </a:txBody>
                  <a:tcPr marL="223520" marR="223520" marT="111760" marB="11176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E5E5"/>
                    </a:solidFill>
                  </a:tcPr>
                </a:tc>
                <a:extLst>
                  <a:ext uri="{0D108BD9-81ED-4DB2-BD59-A6C34878D82A}">
                    <a16:rowId xmlns:a16="http://schemas.microsoft.com/office/drawing/2014/main" val="1179710312"/>
                  </a:ext>
                </a:extLst>
              </a:tr>
              <a:tr h="798195">
                <a:tc>
                  <a:txBody>
                    <a:bodyPr/>
                    <a:lstStyle/>
                    <a:p>
                      <a:pPr marL="0" marR="0" algn="ctr" rtl="0" eaLnBrk="1" fontAlgn="ctr" latinLnBrk="0" hangingPunct="1">
                        <a:lnSpc>
                          <a:spcPct val="107000"/>
                        </a:lnSpc>
                        <a:spcBef>
                          <a:spcPts val="0"/>
                        </a:spcBef>
                        <a:spcAft>
                          <a:spcPts val="800"/>
                        </a:spcAft>
                      </a:pPr>
                      <a:r>
                        <a:rPr lang="en-US" sz="3300" b="0" i="0" u="none" strike="noStrike" kern="1200">
                          <a:solidFill>
                            <a:srgbClr val="000000"/>
                          </a:solidFill>
                          <a:effectLst/>
                          <a:latin typeface="Calibri" panose="020F0502020204030204" pitchFamily="34" charset="0"/>
                          <a:cs typeface="Calibri" panose="020F0502020204030204" pitchFamily="34" charset="0"/>
                        </a:rPr>
                        <a:t>A</a:t>
                      </a:r>
                      <a:endParaRPr lang="en-US" sz="3300" b="0" i="0" u="none" strike="noStrike">
                        <a:effectLst/>
                        <a:latin typeface="Arial" panose="020B0604020202020204" pitchFamily="34" charset="0"/>
                      </a:endParaRP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eaLnBrk="1" fontAlgn="ctr" latinLnBrk="0" hangingPunct="1">
                        <a:lnSpc>
                          <a:spcPct val="107000"/>
                        </a:lnSpc>
                        <a:spcBef>
                          <a:spcPts val="0"/>
                        </a:spcBef>
                        <a:spcAft>
                          <a:spcPts val="800"/>
                        </a:spcAft>
                      </a:pPr>
                      <a:r>
                        <a:rPr lang="en-US" sz="3300" b="0" i="0" u="none" strike="noStrike" kern="1200">
                          <a:solidFill>
                            <a:srgbClr val="000000"/>
                          </a:solidFill>
                          <a:effectLst/>
                          <a:latin typeface="Calibri" panose="020F0502020204030204" pitchFamily="34" charset="0"/>
                          <a:cs typeface="Calibri" panose="020F0502020204030204" pitchFamily="34" charset="0"/>
                        </a:rPr>
                        <a:t>Header</a:t>
                      </a:r>
                      <a:endParaRPr lang="en-US" sz="3300" b="0" i="0" u="none" strike="noStrike">
                        <a:effectLst/>
                        <a:latin typeface="Arial" panose="020B0604020202020204" pitchFamily="34" charset="0"/>
                      </a:endParaRP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eaLnBrk="1" fontAlgn="ctr" latinLnBrk="0" hangingPunct="1">
                        <a:lnSpc>
                          <a:spcPct val="107000"/>
                        </a:lnSpc>
                        <a:spcBef>
                          <a:spcPts val="0"/>
                        </a:spcBef>
                        <a:spcAft>
                          <a:spcPts val="800"/>
                        </a:spcAft>
                      </a:pPr>
                      <a:r>
                        <a:rPr lang="en-US" sz="3300" b="0" i="0" u="none" strike="noStrike" kern="1200" dirty="0">
                          <a:solidFill>
                            <a:schemeClr val="accent3">
                              <a:lumMod val="50000"/>
                            </a:schemeClr>
                          </a:solidFill>
                          <a:effectLst/>
                          <a:latin typeface="Calibri" panose="020F0502020204030204" pitchFamily="34" charset="0"/>
                          <a:cs typeface="Calibri" panose="020F0502020204030204" pitchFamily="34" charset="0"/>
                        </a:rPr>
                        <a:t>4</a:t>
                      </a:r>
                      <a:endParaRPr lang="en-US" sz="3300" b="0" i="0" u="none" strike="noStrike" dirty="0">
                        <a:solidFill>
                          <a:schemeClr val="accent3">
                            <a:lumMod val="50000"/>
                          </a:schemeClr>
                        </a:solidFill>
                        <a:effectLst/>
                        <a:latin typeface="Arial" panose="020B0604020202020204" pitchFamily="34" charset="0"/>
                      </a:endParaRP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0912261"/>
                  </a:ext>
                </a:extLst>
              </a:tr>
              <a:tr h="1336294">
                <a:tc>
                  <a:txBody>
                    <a:bodyPr/>
                    <a:lstStyle/>
                    <a:p>
                      <a:pPr marL="0" marR="0" algn="ctr" rtl="0" eaLnBrk="1" fontAlgn="ctr" latinLnBrk="0" hangingPunct="1">
                        <a:lnSpc>
                          <a:spcPct val="107000"/>
                        </a:lnSpc>
                        <a:spcBef>
                          <a:spcPts val="0"/>
                        </a:spcBef>
                        <a:spcAft>
                          <a:spcPts val="800"/>
                        </a:spcAft>
                        <a:tabLst>
                          <a:tab pos="762000" algn="l"/>
                        </a:tabLst>
                      </a:pPr>
                      <a:r>
                        <a:rPr lang="en-US" sz="3300" b="0" i="0" u="none" strike="noStrike" kern="1200">
                          <a:solidFill>
                            <a:srgbClr val="000000"/>
                          </a:solidFill>
                          <a:effectLst/>
                          <a:latin typeface="Calibri" panose="020F0502020204030204" pitchFamily="34" charset="0"/>
                          <a:cs typeface="Calibri" panose="020F0502020204030204" pitchFamily="34" charset="0"/>
                        </a:rPr>
                        <a:t>C</a:t>
                      </a:r>
                      <a:endParaRPr lang="en-US" sz="3300" b="0" i="0" u="none" strike="noStrike">
                        <a:effectLst/>
                        <a:latin typeface="Arial" panose="020B0604020202020204" pitchFamily="34" charset="0"/>
                      </a:endParaRP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0" eaLnBrk="1" fontAlgn="ctr" latinLnBrk="0" hangingPunct="1">
                        <a:lnSpc>
                          <a:spcPct val="107000"/>
                        </a:lnSpc>
                        <a:spcBef>
                          <a:spcPts val="0"/>
                        </a:spcBef>
                        <a:spcAft>
                          <a:spcPts val="800"/>
                        </a:spcAft>
                        <a:tabLst>
                          <a:tab pos="2560320" algn="r"/>
                        </a:tabLst>
                      </a:pPr>
                      <a:r>
                        <a:rPr lang="en-US" sz="3300" b="0" i="0" u="none" strike="noStrike" kern="1200">
                          <a:solidFill>
                            <a:srgbClr val="000000"/>
                          </a:solidFill>
                          <a:effectLst/>
                          <a:latin typeface="Calibri" panose="020F0502020204030204" pitchFamily="34" charset="0"/>
                          <a:cs typeface="Calibri" panose="020F0502020204030204" pitchFamily="34" charset="0"/>
                        </a:rPr>
                        <a:t>Student and</a:t>
                      </a:r>
                      <a:r>
                        <a:rPr lang="en-US" sz="3300" b="0" i="0" u="none" strike="noStrike" kern="1200" baseline="0">
                          <a:solidFill>
                            <a:srgbClr val="000000"/>
                          </a:solidFill>
                          <a:effectLst/>
                          <a:latin typeface="Calibri" panose="020F0502020204030204" pitchFamily="34" charset="0"/>
                          <a:cs typeface="Calibri" panose="020F0502020204030204" pitchFamily="34" charset="0"/>
                        </a:rPr>
                        <a:t> Test Result Data</a:t>
                      </a:r>
                      <a:endParaRPr lang="en-US" sz="3300" b="0" i="0" u="none" strike="noStrike">
                        <a:effectLst/>
                        <a:latin typeface="Arial" panose="020B0604020202020204" pitchFamily="34" charset="0"/>
                      </a:endParaRP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eaLnBrk="1" fontAlgn="ctr" latinLnBrk="0" hangingPunct="1">
                        <a:lnSpc>
                          <a:spcPct val="107000"/>
                        </a:lnSpc>
                        <a:spcBef>
                          <a:spcPts val="0"/>
                        </a:spcBef>
                        <a:spcAft>
                          <a:spcPts val="800"/>
                        </a:spcAft>
                      </a:pPr>
                      <a:r>
                        <a:rPr lang="en-US" sz="3300" b="0" i="0" u="none" strike="noStrike" dirty="0">
                          <a:solidFill>
                            <a:schemeClr val="accent3">
                              <a:lumMod val="50000"/>
                            </a:schemeClr>
                          </a:solidFill>
                          <a:effectLst/>
                          <a:latin typeface="Arial" panose="020B0604020202020204" pitchFamily="34" charset="0"/>
                        </a:rPr>
                        <a:t>25</a:t>
                      </a:r>
                    </a:p>
                  </a:txBody>
                  <a:tcPr marL="223520" marR="223520" marT="111760" marB="11176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4550918"/>
                  </a:ext>
                </a:extLst>
              </a:tr>
            </a:tbl>
          </a:graphicData>
        </a:graphic>
      </p:graphicFrame>
    </p:spTree>
    <p:extLst>
      <p:ext uri="{BB962C8B-B14F-4D97-AF65-F5344CB8AC3E}">
        <p14:creationId xmlns:p14="http://schemas.microsoft.com/office/powerpoint/2010/main" val="666061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1A83C-8528-9314-B1A5-A3B4B39EDCB1}"/>
              </a:ext>
            </a:extLst>
          </p:cNvPr>
          <p:cNvSpPr>
            <a:spLocks noGrp="1"/>
          </p:cNvSpPr>
          <p:nvPr>
            <p:ph type="title"/>
          </p:nvPr>
        </p:nvSpPr>
        <p:spPr/>
        <p:txBody>
          <a:bodyPr/>
          <a:lstStyle/>
          <a:p>
            <a:r>
              <a:rPr lang="en-US" sz="4400" dirty="0">
                <a:latin typeface="Trebuchet MS"/>
              </a:rPr>
              <a:t>File Layout</a:t>
            </a:r>
            <a:endParaRPr lang="en-US"/>
          </a:p>
        </p:txBody>
      </p:sp>
      <p:sp>
        <p:nvSpPr>
          <p:cNvPr id="3" name="Slide Number Placeholder 2">
            <a:extLst>
              <a:ext uri="{FF2B5EF4-FFF2-40B4-BE49-F238E27FC236}">
                <a16:creationId xmlns:a16="http://schemas.microsoft.com/office/drawing/2014/main" id="{F1D524DC-37C1-9535-AC40-4223D00FD7DF}"/>
              </a:ext>
            </a:extLst>
          </p:cNvPr>
          <p:cNvSpPr>
            <a:spLocks noGrp="1"/>
          </p:cNvSpPr>
          <p:nvPr>
            <p:ph type="sldNum" sz="quarter" idx="12"/>
          </p:nvPr>
        </p:nvSpPr>
        <p:spPr/>
        <p:txBody>
          <a:bodyPr/>
          <a:lstStyle/>
          <a:p>
            <a:fld id="{B2102BAA-C61A-4A39-BDF1-4340D572B82C}" type="slidenum">
              <a:rPr lang="en-US" smtClean="0"/>
              <a:t>7</a:t>
            </a:fld>
            <a:endParaRPr lang="en-US"/>
          </a:p>
        </p:txBody>
      </p:sp>
      <p:pic>
        <p:nvPicPr>
          <p:cNvPr id="8" name="Picture 7">
            <a:extLst>
              <a:ext uri="{FF2B5EF4-FFF2-40B4-BE49-F238E27FC236}">
                <a16:creationId xmlns:a16="http://schemas.microsoft.com/office/drawing/2014/main" id="{82157BFB-897A-899C-F116-047CA625B21D}"/>
              </a:ext>
            </a:extLst>
          </p:cNvPr>
          <p:cNvPicPr>
            <a:picLocks noChangeAspect="1"/>
          </p:cNvPicPr>
          <p:nvPr/>
        </p:nvPicPr>
        <p:blipFill>
          <a:blip r:embed="rId2"/>
          <a:stretch>
            <a:fillRect/>
          </a:stretch>
        </p:blipFill>
        <p:spPr>
          <a:xfrm>
            <a:off x="1420989" y="1807779"/>
            <a:ext cx="8979055" cy="4485952"/>
          </a:xfrm>
          <a:prstGeom prst="rect">
            <a:avLst/>
          </a:prstGeom>
          <a:noFill/>
          <a:ln>
            <a:solidFill>
              <a:schemeClr val="accent1"/>
            </a:solidFill>
          </a:ln>
        </p:spPr>
      </p:pic>
    </p:spTree>
    <p:extLst>
      <p:ext uri="{BB962C8B-B14F-4D97-AF65-F5344CB8AC3E}">
        <p14:creationId xmlns:p14="http://schemas.microsoft.com/office/powerpoint/2010/main" val="3111908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2A1D6-2A6A-41F6-9FE5-6E0A2A324617}"/>
              </a:ext>
            </a:extLst>
          </p:cNvPr>
          <p:cNvSpPr>
            <a:spLocks noGrp="1"/>
          </p:cNvSpPr>
          <p:nvPr>
            <p:ph type="title"/>
          </p:nvPr>
        </p:nvSpPr>
        <p:spPr/>
        <p:txBody>
          <a:bodyPr/>
          <a:lstStyle/>
          <a:p>
            <a:r>
              <a:rPr lang="en-US" sz="4400" dirty="0">
                <a:latin typeface="Trebuchet MS"/>
              </a:rPr>
              <a:t>A Record (Header Record)</a:t>
            </a:r>
            <a:endParaRPr lang="en-US" dirty="0"/>
          </a:p>
        </p:txBody>
      </p:sp>
      <p:sp>
        <p:nvSpPr>
          <p:cNvPr id="3" name="Slide Number Placeholder 2">
            <a:extLst>
              <a:ext uri="{FF2B5EF4-FFF2-40B4-BE49-F238E27FC236}">
                <a16:creationId xmlns:a16="http://schemas.microsoft.com/office/drawing/2014/main" id="{42011209-4526-0C91-B5C5-34BF119EB9FC}"/>
              </a:ext>
            </a:extLst>
          </p:cNvPr>
          <p:cNvSpPr>
            <a:spLocks noGrp="1"/>
          </p:cNvSpPr>
          <p:nvPr>
            <p:ph type="sldNum" sz="quarter" idx="12"/>
          </p:nvPr>
        </p:nvSpPr>
        <p:spPr/>
        <p:txBody>
          <a:bodyPr/>
          <a:lstStyle/>
          <a:p>
            <a:fld id="{B2102BAA-C61A-4A39-BDF1-4340D572B82C}" type="slidenum">
              <a:rPr lang="en-US" smtClean="0"/>
              <a:t>8</a:t>
            </a:fld>
            <a:endParaRPr lang="en-US"/>
          </a:p>
        </p:txBody>
      </p:sp>
      <p:sp>
        <p:nvSpPr>
          <p:cNvPr id="4" name="Content Placeholder 3">
            <a:extLst>
              <a:ext uri="{FF2B5EF4-FFF2-40B4-BE49-F238E27FC236}">
                <a16:creationId xmlns:a16="http://schemas.microsoft.com/office/drawing/2014/main" id="{F754B208-3A55-6216-2AB4-922E4D19825F}"/>
              </a:ext>
            </a:extLst>
          </p:cNvPr>
          <p:cNvSpPr>
            <a:spLocks noGrp="1"/>
          </p:cNvSpPr>
          <p:nvPr>
            <p:ph idx="1"/>
          </p:nvPr>
        </p:nvSpPr>
        <p:spPr/>
        <p:txBody>
          <a:bodyPr vert="horz" lIns="91440" tIns="45720" rIns="91440" bIns="45720" rtlCol="0" anchor="t">
            <a:normAutofit/>
          </a:bodyPr>
          <a:lstStyle/>
          <a:p>
            <a:r>
              <a:rPr lang="en-US" sz="2600" dirty="0">
                <a:solidFill>
                  <a:schemeClr val="tx2"/>
                </a:solidFill>
                <a:latin typeface="Trebuchet MS"/>
              </a:rPr>
              <a:t>Record Type (A)</a:t>
            </a:r>
            <a:endParaRPr lang="en-US" dirty="0">
              <a:solidFill>
                <a:schemeClr val="tx2"/>
              </a:solidFill>
              <a:ea typeface="Calibri"/>
              <a:cs typeface="Calibri"/>
            </a:endParaRPr>
          </a:p>
          <a:p>
            <a:r>
              <a:rPr lang="en-US" sz="2600" dirty="0">
                <a:solidFill>
                  <a:schemeClr val="tx2"/>
                </a:solidFill>
                <a:latin typeface="Trebuchet MS"/>
              </a:rPr>
              <a:t>Beginning School Year'</a:t>
            </a:r>
            <a:endParaRPr lang="en-US" dirty="0">
              <a:solidFill>
                <a:schemeClr val="tx2"/>
              </a:solidFill>
              <a:latin typeface="Calibri"/>
              <a:ea typeface="Calibri"/>
              <a:cs typeface="Calibri"/>
            </a:endParaRPr>
          </a:p>
          <a:p>
            <a:pPr lvl="1"/>
            <a:r>
              <a:rPr lang="en-US" sz="2200" dirty="0">
                <a:latin typeface="Trebuchet MS"/>
              </a:rPr>
              <a:t>2024</a:t>
            </a:r>
            <a:endParaRPr lang="en-US" sz="2200" dirty="0">
              <a:ea typeface="Calibri"/>
              <a:cs typeface="Calibri"/>
            </a:endParaRPr>
          </a:p>
          <a:p>
            <a:r>
              <a:rPr lang="en-US" sz="2600" dirty="0">
                <a:solidFill>
                  <a:schemeClr val="tx2"/>
                </a:solidFill>
                <a:latin typeface="Trebuchet MS"/>
              </a:rPr>
              <a:t>Division Number</a:t>
            </a:r>
            <a:endParaRPr lang="en-US" dirty="0">
              <a:solidFill>
                <a:schemeClr val="tx2"/>
              </a:solidFill>
              <a:latin typeface="Calibri"/>
              <a:ea typeface="Calibri"/>
              <a:cs typeface="Calibri"/>
            </a:endParaRPr>
          </a:p>
          <a:p>
            <a:pPr lvl="1"/>
            <a:r>
              <a:rPr lang="en-US" sz="2200" dirty="0">
                <a:latin typeface="Trebuchet MS"/>
              </a:rPr>
              <a:t>Three-digit division number with leading 0 (001, 002, 010, etc.)</a:t>
            </a:r>
            <a:endParaRPr lang="en-US" sz="2200" dirty="0">
              <a:ea typeface="Calibri"/>
              <a:cs typeface="Calibri"/>
            </a:endParaRPr>
          </a:p>
          <a:p>
            <a:r>
              <a:rPr lang="en-US" sz="2600" dirty="0">
                <a:solidFill>
                  <a:schemeClr val="tx2"/>
                </a:solidFill>
                <a:latin typeface="Trebuchet MS"/>
              </a:rPr>
              <a:t>Add/Replace Code</a:t>
            </a:r>
            <a:endParaRPr lang="en-US" dirty="0">
              <a:solidFill>
                <a:schemeClr val="tx2"/>
              </a:solidFill>
              <a:latin typeface="Calibri"/>
              <a:ea typeface="Calibri"/>
              <a:cs typeface="Calibri"/>
            </a:endParaRPr>
          </a:p>
          <a:p>
            <a:pPr lvl="1"/>
            <a:r>
              <a:rPr lang="en-US" sz="2200" dirty="0">
                <a:latin typeface="Trebuchet MS"/>
              </a:rPr>
              <a:t>Always use “R”</a:t>
            </a:r>
            <a:endParaRPr lang="en-US" sz="2200" dirty="0">
              <a:latin typeface="Calibri"/>
              <a:ea typeface="Calibri"/>
              <a:cs typeface="Calibri"/>
            </a:endParaRPr>
          </a:p>
          <a:p>
            <a:pPr lvl="1"/>
            <a:r>
              <a:rPr lang="en-US" sz="2200" dirty="0">
                <a:latin typeface="Trebuchet MS"/>
              </a:rPr>
              <a:t>The option to use the “Add” function was retired when the B records were retired</a:t>
            </a:r>
            <a:endParaRPr lang="en-US" dirty="0">
              <a:latin typeface="Calibri"/>
              <a:ea typeface="Calibri"/>
              <a:cs typeface="Calibri"/>
            </a:endParaRPr>
          </a:p>
          <a:p>
            <a:pPr lvl="1"/>
            <a:r>
              <a:rPr lang="en-US" sz="2200" dirty="0">
                <a:latin typeface="Trebuchet MS"/>
              </a:rPr>
              <a:t>Since each file replaces the next, </a:t>
            </a:r>
            <a:r>
              <a:rPr lang="en-US" sz="2200" u="sng" dirty="0">
                <a:latin typeface="Trebuchet MS"/>
              </a:rPr>
              <a:t>cumulative files must be submitted</a:t>
            </a:r>
            <a:endParaRPr lang="en-US" dirty="0">
              <a:latin typeface="Calibri"/>
              <a:ea typeface="Calibri"/>
              <a:cs typeface="Calibri"/>
            </a:endParaRPr>
          </a:p>
          <a:p>
            <a:pPr marL="0" indent="0" algn="ctr">
              <a:buNone/>
            </a:pPr>
            <a:r>
              <a:rPr lang="en-US" sz="2600" dirty="0">
                <a:solidFill>
                  <a:schemeClr val="tx2"/>
                </a:solidFill>
                <a:latin typeface="Trebuchet MS"/>
              </a:rPr>
              <a:t>EXAMPLE:</a:t>
            </a:r>
            <a:r>
              <a:rPr lang="en-US" sz="2600" dirty="0">
                <a:solidFill>
                  <a:srgbClr val="D50032"/>
                </a:solidFill>
                <a:latin typeface="Trebuchet MS"/>
              </a:rPr>
              <a:t> </a:t>
            </a:r>
            <a:r>
              <a:rPr lang="en-US" sz="2600" dirty="0">
                <a:latin typeface="Trebuchet MS"/>
              </a:rPr>
              <a:t>A</a:t>
            </a:r>
            <a:r>
              <a:rPr lang="en-US" sz="2600" dirty="0">
                <a:solidFill>
                  <a:schemeClr val="tx2"/>
                </a:solidFill>
                <a:latin typeface="Trebuchet MS"/>
              </a:rPr>
              <a:t>2024</a:t>
            </a:r>
            <a:r>
              <a:rPr lang="en-US" sz="2600" dirty="0">
                <a:latin typeface="Trebuchet MS"/>
              </a:rPr>
              <a:t>099</a:t>
            </a:r>
            <a:r>
              <a:rPr lang="en-US" sz="2600" dirty="0">
                <a:solidFill>
                  <a:schemeClr val="tx2"/>
                </a:solidFill>
                <a:latin typeface="Trebuchet MS"/>
              </a:rPr>
              <a:t>R</a:t>
            </a:r>
            <a:endParaRPr lang="en-US" dirty="0">
              <a:solidFill>
                <a:schemeClr val="tx2"/>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2170643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987F8-C625-E0B7-9953-A277A4457298}"/>
              </a:ext>
            </a:extLst>
          </p:cNvPr>
          <p:cNvSpPr>
            <a:spLocks noGrp="1"/>
          </p:cNvSpPr>
          <p:nvPr>
            <p:ph type="title"/>
          </p:nvPr>
        </p:nvSpPr>
        <p:spPr/>
        <p:txBody>
          <a:bodyPr>
            <a:normAutofit/>
          </a:bodyPr>
          <a:lstStyle/>
          <a:p>
            <a:r>
              <a:rPr lang="en-US" sz="4400" dirty="0">
                <a:latin typeface="Trebuchet MS"/>
              </a:rPr>
              <a:t>C Record (Student and Test Data)</a:t>
            </a:r>
          </a:p>
        </p:txBody>
      </p:sp>
      <p:sp>
        <p:nvSpPr>
          <p:cNvPr id="3" name="Slide Number Placeholder 2">
            <a:extLst>
              <a:ext uri="{FF2B5EF4-FFF2-40B4-BE49-F238E27FC236}">
                <a16:creationId xmlns:a16="http://schemas.microsoft.com/office/drawing/2014/main" id="{2283B667-D6D4-FAC4-B5A5-8917B9C3F6AE}"/>
              </a:ext>
            </a:extLst>
          </p:cNvPr>
          <p:cNvSpPr>
            <a:spLocks noGrp="1"/>
          </p:cNvSpPr>
          <p:nvPr>
            <p:ph type="sldNum" sz="quarter" idx="12"/>
          </p:nvPr>
        </p:nvSpPr>
        <p:spPr/>
        <p:txBody>
          <a:bodyPr/>
          <a:lstStyle/>
          <a:p>
            <a:fld id="{B2102BAA-C61A-4A39-BDF1-4340D572B82C}" type="slidenum">
              <a:rPr lang="en-US" smtClean="0"/>
              <a:t>9</a:t>
            </a:fld>
            <a:endParaRPr lang="en-US"/>
          </a:p>
        </p:txBody>
      </p:sp>
      <p:sp>
        <p:nvSpPr>
          <p:cNvPr id="9" name="TextBox 8">
            <a:extLst>
              <a:ext uri="{FF2B5EF4-FFF2-40B4-BE49-F238E27FC236}">
                <a16:creationId xmlns:a16="http://schemas.microsoft.com/office/drawing/2014/main" id="{820E6B43-EE80-93A5-9E99-0BBAAF5DAC38}"/>
              </a:ext>
            </a:extLst>
          </p:cNvPr>
          <p:cNvSpPr txBox="1"/>
          <p:nvPr/>
        </p:nvSpPr>
        <p:spPr>
          <a:xfrm>
            <a:off x="7674427" y="1997839"/>
            <a:ext cx="3407230" cy="2585323"/>
          </a:xfrm>
          <a:prstGeom prst="rect">
            <a:avLst/>
          </a:prstGeom>
          <a:noFill/>
        </p:spPr>
        <p:txBody>
          <a:bodyPr wrap="square">
            <a:spAutoFit/>
          </a:bodyPr>
          <a:lstStyle/>
          <a:p>
            <a:pPr marL="285750" indent="-285750">
              <a:buFont typeface="Arial" panose="020B0604020202020204" pitchFamily="34" charset="0"/>
              <a:buChar char="•"/>
            </a:pPr>
            <a:r>
              <a:rPr lang="en-US" dirty="0"/>
              <a:t>Economically Disadvantaged Flag</a:t>
            </a:r>
          </a:p>
          <a:p>
            <a:pPr marL="285750" indent="-285750">
              <a:buFont typeface="Arial" panose="020B0604020202020204" pitchFamily="34" charset="0"/>
              <a:buChar char="•"/>
            </a:pPr>
            <a:r>
              <a:rPr lang="en-US" dirty="0"/>
              <a:t>Receiving EL Services Code</a:t>
            </a:r>
          </a:p>
          <a:p>
            <a:pPr marL="285750" indent="-285750">
              <a:buFont typeface="Arial" panose="020B0604020202020204" pitchFamily="34" charset="0"/>
              <a:buChar char="•"/>
            </a:pPr>
            <a:r>
              <a:rPr lang="en-US" dirty="0"/>
              <a:t>Disability Status</a:t>
            </a:r>
          </a:p>
          <a:p>
            <a:pPr marL="285750" indent="-285750">
              <a:buFont typeface="Arial" panose="020B0604020202020204" pitchFamily="34" charset="0"/>
              <a:buChar char="•"/>
            </a:pPr>
            <a:r>
              <a:rPr lang="en-US" dirty="0"/>
              <a:t>Formerly EL</a:t>
            </a:r>
          </a:p>
          <a:p>
            <a:pPr marL="285750" indent="-285750">
              <a:buFont typeface="Arial" panose="020B0604020202020204" pitchFamily="34" charset="0"/>
              <a:buChar char="•"/>
            </a:pPr>
            <a:r>
              <a:rPr lang="en-US" dirty="0"/>
              <a:t>Retired (x3)</a:t>
            </a:r>
          </a:p>
          <a:p>
            <a:pPr marL="285750" indent="-285750">
              <a:buFont typeface="Arial" panose="020B0604020202020204" pitchFamily="34" charset="0"/>
              <a:buChar char="•"/>
            </a:pPr>
            <a:r>
              <a:rPr lang="en-US" dirty="0"/>
              <a:t>Test Date</a:t>
            </a:r>
          </a:p>
          <a:p>
            <a:pPr marL="285750" indent="-285750">
              <a:buFont typeface="Arial" panose="020B0604020202020204" pitchFamily="34" charset="0"/>
              <a:buChar char="•"/>
            </a:pPr>
            <a:r>
              <a:rPr lang="en-US" dirty="0"/>
              <a:t>Retired (x1)</a:t>
            </a:r>
          </a:p>
          <a:p>
            <a:pPr marL="285750" indent="-285750">
              <a:buFont typeface="Arial" panose="020B0604020202020204" pitchFamily="34" charset="0"/>
              <a:buChar char="•"/>
            </a:pPr>
            <a:r>
              <a:rPr lang="en-US" dirty="0"/>
              <a:t>Filler (x5)</a:t>
            </a:r>
          </a:p>
        </p:txBody>
      </p:sp>
      <p:sp>
        <p:nvSpPr>
          <p:cNvPr id="11" name="TextBox 10">
            <a:extLst>
              <a:ext uri="{FF2B5EF4-FFF2-40B4-BE49-F238E27FC236}">
                <a16:creationId xmlns:a16="http://schemas.microsoft.com/office/drawing/2014/main" id="{DCED9001-19F8-D942-EA94-3B995BACAD40}"/>
              </a:ext>
            </a:extLst>
          </p:cNvPr>
          <p:cNvSpPr txBox="1"/>
          <p:nvPr/>
        </p:nvSpPr>
        <p:spPr>
          <a:xfrm>
            <a:off x="4517574" y="1962263"/>
            <a:ext cx="2569029" cy="3693319"/>
          </a:xfrm>
          <a:prstGeom prst="rect">
            <a:avLst/>
          </a:prstGeom>
          <a:noFill/>
        </p:spPr>
        <p:txBody>
          <a:bodyPr wrap="square">
            <a:spAutoFit/>
          </a:bodyPr>
          <a:lstStyle/>
          <a:p>
            <a:pPr marL="285750" indent="-285750">
              <a:buFont typeface="Arial" panose="020B0604020202020204" pitchFamily="34" charset="0"/>
              <a:buChar char="•"/>
            </a:pPr>
            <a:r>
              <a:rPr lang="en-US" sz="1800" dirty="0"/>
              <a:t>Grade</a:t>
            </a:r>
          </a:p>
          <a:p>
            <a:pPr marL="285750" indent="-285750">
              <a:buFont typeface="Arial" panose="020B0604020202020204" pitchFamily="34" charset="0"/>
              <a:buChar char="•"/>
            </a:pPr>
            <a:r>
              <a:rPr lang="en-US" sz="1800" dirty="0"/>
              <a:t>Gender</a:t>
            </a:r>
            <a:endParaRPr lang="en-US" dirty="0"/>
          </a:p>
          <a:p>
            <a:pPr marL="285750" indent="-285750">
              <a:buFont typeface="Arial" panose="020B0604020202020204" pitchFamily="34" charset="0"/>
              <a:buChar char="•"/>
            </a:pPr>
            <a:r>
              <a:rPr lang="en-US" sz="1800" dirty="0"/>
              <a:t>State Testing Identifier (STI)</a:t>
            </a:r>
          </a:p>
          <a:p>
            <a:pPr marL="285750" indent="-285750">
              <a:buFont typeface="Arial" panose="020B0604020202020204" pitchFamily="34" charset="0"/>
              <a:buChar char="•"/>
            </a:pPr>
            <a:r>
              <a:rPr lang="en-US" sz="1800" dirty="0"/>
              <a:t>Ethnicity</a:t>
            </a:r>
            <a:endParaRPr lang="en-US" dirty="0"/>
          </a:p>
          <a:p>
            <a:pPr marL="285750" indent="-285750">
              <a:buFont typeface="Arial" panose="020B0604020202020204" pitchFamily="34" charset="0"/>
              <a:buChar char="•"/>
            </a:pPr>
            <a:r>
              <a:rPr lang="en-US" sz="1800" dirty="0"/>
              <a:t>Race</a:t>
            </a:r>
            <a:endParaRPr lang="en-US" dirty="0"/>
          </a:p>
          <a:p>
            <a:pPr marL="285750" indent="-285750">
              <a:buFont typeface="Arial" panose="020B0604020202020204" pitchFamily="34" charset="0"/>
              <a:buChar char="•"/>
            </a:pPr>
            <a:r>
              <a:rPr lang="en-US" sz="1800" dirty="0"/>
              <a:t>Military Connected Student Code</a:t>
            </a:r>
          </a:p>
          <a:p>
            <a:pPr marL="285750" indent="-285750">
              <a:buFont typeface="Arial" panose="020B0604020202020204" pitchFamily="34" charset="0"/>
              <a:buChar char="•"/>
            </a:pPr>
            <a:r>
              <a:rPr lang="en-US" sz="1800" dirty="0"/>
              <a:t>Student Number</a:t>
            </a:r>
          </a:p>
          <a:p>
            <a:pPr marL="285750" indent="-285750">
              <a:buFont typeface="Arial" panose="020B0604020202020204" pitchFamily="34" charset="0"/>
              <a:buChar char="•"/>
            </a:pPr>
            <a:r>
              <a:rPr lang="en-US" sz="1800" dirty="0"/>
              <a:t>Initial Primary Nighttime Residence Code</a:t>
            </a:r>
          </a:p>
          <a:p>
            <a:pPr marL="285750" indent="-285750">
              <a:buFont typeface="Arial" panose="020B0604020202020204" pitchFamily="34" charset="0"/>
              <a:buChar char="•"/>
            </a:pPr>
            <a:r>
              <a:rPr lang="en-US" sz="1800" dirty="0"/>
              <a:t>Foster Care</a:t>
            </a:r>
          </a:p>
        </p:txBody>
      </p:sp>
      <p:sp>
        <p:nvSpPr>
          <p:cNvPr id="13" name="TextBox 12">
            <a:extLst>
              <a:ext uri="{FF2B5EF4-FFF2-40B4-BE49-F238E27FC236}">
                <a16:creationId xmlns:a16="http://schemas.microsoft.com/office/drawing/2014/main" id="{645E8BBB-9D96-02B3-FFBD-D7A964E351E5}"/>
              </a:ext>
            </a:extLst>
          </p:cNvPr>
          <p:cNvSpPr txBox="1"/>
          <p:nvPr/>
        </p:nvSpPr>
        <p:spPr>
          <a:xfrm>
            <a:off x="1110343" y="1997839"/>
            <a:ext cx="3646714" cy="3416320"/>
          </a:xfrm>
          <a:prstGeom prst="rect">
            <a:avLst/>
          </a:prstGeom>
          <a:noFill/>
        </p:spPr>
        <p:txBody>
          <a:bodyPr wrap="square">
            <a:spAutoFit/>
          </a:bodyPr>
          <a:lstStyle/>
          <a:p>
            <a:pPr marL="285750" indent="-285750">
              <a:buFont typeface="Arial" panose="020B0604020202020204" pitchFamily="34" charset="0"/>
              <a:buChar char="•"/>
            </a:pPr>
            <a:r>
              <a:rPr lang="en-US" dirty="0"/>
              <a:t>Record Type (C)</a:t>
            </a:r>
          </a:p>
          <a:p>
            <a:pPr marL="285750" indent="-285750">
              <a:buFont typeface="Arial" panose="020B0604020202020204" pitchFamily="34" charset="0"/>
              <a:buChar char="•"/>
            </a:pPr>
            <a:r>
              <a:rPr lang="en-US" dirty="0">
                <a:solidFill>
                  <a:schemeClr val="tx1"/>
                </a:solidFill>
              </a:rPr>
              <a:t>Vendor Test Type Code*</a:t>
            </a:r>
          </a:p>
          <a:p>
            <a:pPr marL="285750" indent="-285750">
              <a:buFont typeface="Arial" panose="020B0604020202020204" pitchFamily="34" charset="0"/>
              <a:buChar char="•"/>
            </a:pPr>
            <a:r>
              <a:rPr lang="en-US" dirty="0">
                <a:solidFill>
                  <a:schemeClr val="tx1"/>
                </a:solidFill>
              </a:rPr>
              <a:t>Vendor Test Score*</a:t>
            </a:r>
          </a:p>
          <a:p>
            <a:pPr marL="285750" indent="-285750">
              <a:buFont typeface="Arial" panose="020B0604020202020204" pitchFamily="34" charset="0"/>
              <a:buChar char="•"/>
            </a:pPr>
            <a:r>
              <a:rPr lang="en-US" dirty="0"/>
              <a:t>Administration</a:t>
            </a:r>
          </a:p>
          <a:p>
            <a:pPr marL="285750" indent="-285750">
              <a:buFont typeface="Arial" panose="020B0604020202020204" pitchFamily="34" charset="0"/>
              <a:buChar char="•"/>
            </a:pPr>
            <a:r>
              <a:rPr lang="en-US" dirty="0"/>
              <a:t>Student Last Name</a:t>
            </a:r>
          </a:p>
          <a:p>
            <a:pPr marL="285750" indent="-285750">
              <a:buFont typeface="Arial" panose="020B0604020202020204" pitchFamily="34" charset="0"/>
              <a:buChar char="•"/>
            </a:pPr>
            <a:r>
              <a:rPr lang="en-US" dirty="0"/>
              <a:t>Student First Name</a:t>
            </a:r>
          </a:p>
          <a:p>
            <a:pPr marL="285750" indent="-285750">
              <a:buFont typeface="Arial" panose="020B0604020202020204" pitchFamily="34" charset="0"/>
              <a:buChar char="•"/>
            </a:pPr>
            <a:r>
              <a:rPr lang="en-US" dirty="0"/>
              <a:t>Student Middle Name</a:t>
            </a:r>
          </a:p>
          <a:p>
            <a:pPr marL="285750" indent="-285750">
              <a:buFont typeface="Arial" panose="020B0604020202020204" pitchFamily="34" charset="0"/>
              <a:buChar char="•"/>
            </a:pPr>
            <a:r>
              <a:rPr lang="en-US" dirty="0"/>
              <a:t>School/Center Code</a:t>
            </a:r>
          </a:p>
          <a:p>
            <a:pPr marL="285750" indent="-285750">
              <a:buFont typeface="Arial" panose="020B0604020202020204" pitchFamily="34" charset="0"/>
              <a:buChar char="•"/>
            </a:pPr>
            <a:r>
              <a:rPr lang="en-US" dirty="0"/>
              <a:t>Test Subject Code</a:t>
            </a:r>
          </a:p>
          <a:p>
            <a:pPr marL="285750" indent="-285750">
              <a:buFont typeface="Arial" panose="020B0604020202020204" pitchFamily="34" charset="0"/>
              <a:buChar char="•"/>
            </a:pPr>
            <a:r>
              <a:rPr lang="en-US" dirty="0"/>
              <a:t>Group Name</a:t>
            </a:r>
          </a:p>
          <a:p>
            <a:pPr marL="285750" indent="-285750">
              <a:buFont typeface="Arial" panose="020B0604020202020204" pitchFamily="34" charset="0"/>
              <a:buChar char="•"/>
            </a:pPr>
            <a:r>
              <a:rPr lang="en-US" dirty="0"/>
              <a:t>Group Code</a:t>
            </a:r>
          </a:p>
          <a:p>
            <a:pPr marL="285750" indent="-285750">
              <a:buFont typeface="Arial" panose="020B0604020202020204" pitchFamily="34" charset="0"/>
              <a:buChar char="•"/>
            </a:pPr>
            <a:r>
              <a:rPr lang="en-US" dirty="0"/>
              <a:t>Date of Birth</a:t>
            </a:r>
          </a:p>
        </p:txBody>
      </p:sp>
    </p:spTree>
    <p:extLst>
      <p:ext uri="{BB962C8B-B14F-4D97-AF65-F5344CB8AC3E}">
        <p14:creationId xmlns:p14="http://schemas.microsoft.com/office/powerpoint/2010/main" val="825001504"/>
      </p:ext>
    </p:extLst>
  </p:cSld>
  <p:clrMapOvr>
    <a:masterClrMapping/>
  </p:clrMapOvr>
</p:sld>
</file>

<file path=ppt/theme/theme1.xml><?xml version="1.0" encoding="utf-8"?>
<a:theme xmlns:a="http://schemas.openxmlformats.org/drawingml/2006/main" name="Office Theme">
  <a:themeElements>
    <a:clrScheme name="VDOE New">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VDOE-New">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5F1534DC23C8547A726286BE53BBDBD" ma:contentTypeVersion="19" ma:contentTypeDescription="Create a new document." ma:contentTypeScope="" ma:versionID="c893a1bdcda26b7add2f091c434e1cf9">
  <xsd:schema xmlns:xsd="http://www.w3.org/2001/XMLSchema" xmlns:xs="http://www.w3.org/2001/XMLSchema" xmlns:p="http://schemas.microsoft.com/office/2006/metadata/properties" xmlns:ns3="362a6226-8d65-4bd9-b615-0545cf9292ec" xmlns:ns4="66e60325-5cef-4dca-8c5d-b3a2d4536a63" targetNamespace="http://schemas.microsoft.com/office/2006/metadata/properties" ma:root="true" ma:fieldsID="bd8eaf5d5e7b8b7eabde0e6c5066beac" ns3:_="" ns4:_="">
    <xsd:import namespace="362a6226-8d65-4bd9-b615-0545cf9292ec"/>
    <xsd:import namespace="66e60325-5cef-4dca-8c5d-b3a2d4536a63"/>
    <xsd:element name="properties">
      <xsd:complexType>
        <xsd:sequence>
          <xsd:element name="documentManagement">
            <xsd:complexType>
              <xsd:all>
                <xsd:element ref="ns3:CloudMigratorOriginId" minOccurs="0"/>
                <xsd:element ref="ns3:FileHash" minOccurs="0"/>
                <xsd:element ref="ns3:CloudMigratorVersion" minOccurs="0"/>
                <xsd:element ref="ns3:UniqueSourceRef" minOccurs="0"/>
                <xsd:element ref="ns3:MediaServiceMetadata" minOccurs="0"/>
                <xsd:element ref="ns3:MediaServiceFastMetadata" minOccurs="0"/>
                <xsd:element ref="ns3:MediaServiceDateTaken" minOccurs="0"/>
                <xsd:element ref="ns3:MediaServiceAutoTags" minOccurs="0"/>
                <xsd:element ref="ns3:MediaLengthInSeconds" minOccurs="0"/>
                <xsd:element ref="ns3:_activity"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bjectDetectorVersions" minOccurs="0"/>
                <xsd:element ref="ns3:MediaServiceSearchProperties" minOccurs="0"/>
                <xsd:element ref="ns3:MediaServiceSystem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2a6226-8d65-4bd9-b615-0545cf9292ec" elementFormDefault="qualified">
    <xsd:import namespace="http://schemas.microsoft.com/office/2006/documentManagement/types"/>
    <xsd:import namespace="http://schemas.microsoft.com/office/infopath/2007/PartnerControls"/>
    <xsd:element name="CloudMigratorOriginId" ma:index="8" nillable="true" ma:displayName="CloudMigratorOriginId" ma:internalName="CloudMigratorOriginId">
      <xsd:simpleType>
        <xsd:restriction base="dms:Note">
          <xsd:maxLength value="255"/>
        </xsd:restriction>
      </xsd:simpleType>
    </xsd:element>
    <xsd:element name="FileHash" ma:index="9" nillable="true" ma:displayName="FileHash" ma:internalName="FileHash">
      <xsd:simpleType>
        <xsd:restriction base="dms:Note">
          <xsd:maxLength value="255"/>
        </xsd:restriction>
      </xsd:simpleType>
    </xsd:element>
    <xsd:element name="CloudMigratorVersion" ma:index="10" nillable="true" ma:displayName="CloudMigratorVersion" ma:internalName="CloudMigratorVersion">
      <xsd:simpleType>
        <xsd:restriction base="dms:Note">
          <xsd:maxLength value="255"/>
        </xsd:restriction>
      </xsd:simpleType>
    </xsd:element>
    <xsd:element name="UniqueSourceRef" ma:index="11" nillable="true" ma:displayName="UniqueSourceRef" ma:internalName="UniqueSourceRef">
      <xsd:simpleType>
        <xsd:restriction base="dms:Note">
          <xsd:maxLength value="255"/>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_activity" ma:index="17" nillable="true" ma:displayName="_activity" ma:hidden="true" ma:internalName="_activity">
      <xsd:simpleType>
        <xsd:restriction base="dms:Note"/>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SystemTags" ma:index="25" nillable="true" ma:displayName="MediaServiceSystemTags" ma:hidden="true" ma:internalName="MediaServiceSystemTags" ma:readOnly="true">
      <xsd:simpleType>
        <xsd:restriction base="dms:Note"/>
      </xsd:simpleType>
    </xsd:element>
    <xsd:element name="MediaServiceOCR" ma:index="2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e60325-5cef-4dca-8c5d-b3a2d4536a6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62a6226-8d65-4bd9-b615-0545cf9292ec" xsi:nil="true"/>
    <CloudMigratorOriginId xmlns="362a6226-8d65-4bd9-b615-0545cf9292ec" xsi:nil="true"/>
    <CloudMigratorVersion xmlns="362a6226-8d65-4bd9-b615-0545cf9292ec" xsi:nil="true"/>
    <UniqueSourceRef xmlns="362a6226-8d65-4bd9-b615-0545cf9292ec" xsi:nil="true"/>
    <FileHash xmlns="362a6226-8d65-4bd9-b615-0545cf9292ec" xsi:nil="true"/>
  </documentManagement>
</p:properties>
</file>

<file path=customXml/itemProps1.xml><?xml version="1.0" encoding="utf-8"?>
<ds:datastoreItem xmlns:ds="http://schemas.openxmlformats.org/officeDocument/2006/customXml" ds:itemID="{ABC5D3F3-2163-4B80-A16E-E822812DDC54}">
  <ds:schemaRefs>
    <ds:schemaRef ds:uri="http://schemas.microsoft.com/sharepoint/v3/contenttype/forms"/>
  </ds:schemaRefs>
</ds:datastoreItem>
</file>

<file path=customXml/itemProps2.xml><?xml version="1.0" encoding="utf-8"?>
<ds:datastoreItem xmlns:ds="http://schemas.openxmlformats.org/officeDocument/2006/customXml" ds:itemID="{E13BF5A8-42D8-44DC-9066-705F84ADC3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2a6226-8d65-4bd9-b615-0545cf9292ec"/>
    <ds:schemaRef ds:uri="66e60325-5cef-4dca-8c5d-b3a2d4536a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744334-B55E-4A56-93FE-1C259D5AA644}">
  <ds:schemaRefs>
    <ds:schemaRef ds:uri="http://purl.org/dc/dcmitype/"/>
    <ds:schemaRef ds:uri="66e60325-5cef-4dca-8c5d-b3a2d4536a63"/>
    <ds:schemaRef ds:uri="http://purl.org/dc/elements/1.1/"/>
    <ds:schemaRef ds:uri="http://schemas.microsoft.com/office/infopath/2007/PartnerControls"/>
    <ds:schemaRef ds:uri="http://schemas.microsoft.com/office/2006/documentManagement/types"/>
    <ds:schemaRef ds:uri="http://purl.org/dc/terms/"/>
    <ds:schemaRef ds:uri="http://www.w3.org/XML/1998/namespace"/>
    <ds:schemaRef ds:uri="http://schemas.microsoft.com/office/2006/metadata/properties"/>
    <ds:schemaRef ds:uri="http://schemas.openxmlformats.org/package/2006/metadata/core-properties"/>
    <ds:schemaRef ds:uri="362a6226-8d65-4bd9-b615-0545cf9292ec"/>
  </ds:schemaRefs>
</ds:datastoreItem>
</file>

<file path=docProps/app.xml><?xml version="1.0" encoding="utf-8"?>
<Properties xmlns="http://schemas.openxmlformats.org/officeDocument/2006/extended-properties" xmlns:vt="http://schemas.openxmlformats.org/officeDocument/2006/docPropsVTypes">
  <Template/>
  <TotalTime>2165</TotalTime>
  <Words>1946</Words>
  <Application>Microsoft Office PowerPoint</Application>
  <PresentationFormat>Widescreen</PresentationFormat>
  <Paragraphs>201</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Arial</vt:lpstr>
      <vt:lpstr>Calibri</vt:lpstr>
      <vt:lpstr>Courier New</vt:lpstr>
      <vt:lpstr>Georgia</vt:lpstr>
      <vt:lpstr>Trebuchet MS</vt:lpstr>
      <vt:lpstr>Office Theme</vt:lpstr>
      <vt:lpstr>Vendor Test Data Collection</vt:lpstr>
      <vt:lpstr>Agenda  </vt:lpstr>
      <vt:lpstr>Purpose of the Collection</vt:lpstr>
      <vt:lpstr>Purpose of the Collection</vt:lpstr>
      <vt:lpstr>Vendor Test Application</vt:lpstr>
      <vt:lpstr>Record Types</vt:lpstr>
      <vt:lpstr>File Layout</vt:lpstr>
      <vt:lpstr>A Record (Header Record)</vt:lpstr>
      <vt:lpstr>C Record (Student and Test Data)</vt:lpstr>
      <vt:lpstr>C Record: Vendor Test Type Code</vt:lpstr>
      <vt:lpstr>C Record: Vendor Test Score</vt:lpstr>
      <vt:lpstr>Vendor Test Type Code/Subject Code/Vendor Test Score</vt:lpstr>
      <vt:lpstr>What Scores Should be Submitted?</vt:lpstr>
      <vt:lpstr>Submitting the Data File</vt:lpstr>
      <vt:lpstr>Reports</vt:lpstr>
      <vt:lpstr>Verification</vt:lpstr>
      <vt:lpstr>FAQs</vt:lpstr>
      <vt:lpstr>FAQs</vt:lpstr>
      <vt:lpstr>FAQs</vt:lpstr>
      <vt:lpstr>FAQs</vt:lpstr>
      <vt:lpstr>FAQs</vt:lpstr>
      <vt:lpstr>FAQs</vt:lpstr>
      <vt:lpstr>FAQs</vt:lpstr>
      <vt:lpstr>Scenarios</vt:lpstr>
      <vt:lpstr>Scenarios</vt:lpstr>
      <vt:lpstr>Scenarios</vt:lpstr>
      <vt:lpstr>Scenarios</vt:lpstr>
      <vt:lpstr>Data Reporting Timeline</vt:lpstr>
      <vt:lpstr>Contact Information</vt:lpstr>
      <vt:lpstr>Questions?</vt:lpstr>
    </vt:vector>
  </TitlesOfParts>
  <Company>Virginia Information Technologies Agency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VITA Program</dc:creator>
  <cp:lastModifiedBy>May, Allison (DOE)</cp:lastModifiedBy>
  <cp:revision>138</cp:revision>
  <dcterms:created xsi:type="dcterms:W3CDTF">2022-07-20T12:39:39Z</dcterms:created>
  <dcterms:modified xsi:type="dcterms:W3CDTF">2025-04-15T15:30:31Z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0x010100C5F1534DC23C8547A726286BE53BBDBD</vt:lpwstr>
  </property>
</Properties>
</file>