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1"/>
  </p:notesMasterIdLst>
  <p:sldIdLst>
    <p:sldId id="256" r:id="rId5"/>
    <p:sldId id="271" r:id="rId6"/>
    <p:sldId id="267" r:id="rId7"/>
    <p:sldId id="272" r:id="rId8"/>
    <p:sldId id="286" r:id="rId9"/>
    <p:sldId id="280" r:id="rId10"/>
    <p:sldId id="287" r:id="rId11"/>
    <p:sldId id="281" r:id="rId12"/>
    <p:sldId id="273" r:id="rId13"/>
    <p:sldId id="274" r:id="rId14"/>
    <p:sldId id="275" r:id="rId15"/>
    <p:sldId id="276" r:id="rId16"/>
    <p:sldId id="277" r:id="rId17"/>
    <p:sldId id="282" r:id="rId18"/>
    <p:sldId id="278" r:id="rId19"/>
    <p:sldId id="28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A4480"/>
    <a:srgbClr val="3E5B91"/>
    <a:srgbClr val="5555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353596-40BF-4D9D-D53E-42CF49EEBAFA}" v="1" dt="2025-04-21T18:13:29.942"/>
  </p1510:revLst>
</p1510:revInfo>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70128E-993C-4902-8012-4837AFDCDFE9}" type="datetimeFigureOut">
              <a:rPr lang="en-US" smtClean="0"/>
              <a:t>4/29/2025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DDA28-A9E5-470C-8A90-D17729306CEC}" type="slidenum">
              <a:rPr lang="en-US" smtClean="0"/>
              <a:t>‹#›</a:t>
            </a:fld>
            <a:endParaRPr lang="en-US"/>
          </a:p>
        </p:txBody>
      </p:sp>
    </p:spTree>
    <p:extLst>
      <p:ext uri="{BB962C8B-B14F-4D97-AF65-F5344CB8AC3E}">
        <p14:creationId xmlns:p14="http://schemas.microsoft.com/office/powerpoint/2010/main" val="3834701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Set the stage for learning by reviewing the learning goals and agenda for the session. </a:t>
            </a:r>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2</a:t>
            </a:fld>
            <a:endParaRPr lang="en-US"/>
          </a:p>
        </p:txBody>
      </p:sp>
    </p:spTree>
    <p:extLst>
      <p:ext uri="{BB962C8B-B14F-4D97-AF65-F5344CB8AC3E}">
        <p14:creationId xmlns:p14="http://schemas.microsoft.com/office/powerpoint/2010/main" val="3752179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Collect or Acquire Data</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In the primary grades data can be collected by sorting and classifying objects or conducting surveys. In the upper elementary and middle grades, this can transition to conducting an experiment or scientific investigation in addition to conducting surveys. Data may also be acquired from existing sources. There are numerous opportunities for cross-curricular connections to be explored while collecting data.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consider how students could collect or acquire data. Discuss the methods that students might use and the effectiveness of those methods.  Ask participants to consider cross-curricular connections and access that students have to existing data sets.  Recognize that while discussing this component of the data cycle participants may discuss additional contexts and questions that students may explore. Encourage participants to add to their initial lists throughout this discussion.</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12</a:t>
            </a:fld>
            <a:endParaRPr lang="en-US"/>
          </a:p>
        </p:txBody>
      </p:sp>
    </p:spTree>
    <p:extLst>
      <p:ext uri="{BB962C8B-B14F-4D97-AF65-F5344CB8AC3E}">
        <p14:creationId xmlns:p14="http://schemas.microsoft.com/office/powerpoint/2010/main" val="3441070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Organize and Represent Data</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consider how students organize and represent data at their grade level. Facilitate a conversation about what is important in this part of the standard. Consider the following questions as part of the discussion:  </a:t>
            </a:r>
            <a:endParaRPr lang="en-US" b="0" i="0">
              <a:solidFill>
                <a:srgbClr val="000000"/>
              </a:solidFill>
              <a:effectLst/>
              <a:latin typeface="Segoe UI" panose="020B0502040204020203" pitchFamily="34" charset="0"/>
            </a:endParaRPr>
          </a:p>
          <a:p>
            <a:pPr algn="l" rtl="0" fontAlgn="base">
              <a:lnSpc>
                <a:spcPts val="1425"/>
              </a:lnSpc>
              <a:buFont typeface="Arial" panose="020B0604020202020204" pitchFamily="34" charset="0"/>
              <a:buChar char="•"/>
            </a:pPr>
            <a:r>
              <a:rPr lang="en-US" sz="1800" b="0" i="0">
                <a:solidFill>
                  <a:srgbClr val="000000"/>
                </a:solidFill>
                <a:effectLst/>
                <a:latin typeface="Calibri" panose="020F0502020204030204" pitchFamily="34" charset="0"/>
              </a:rPr>
              <a:t>How will students organize and represent the data they have collected? </a:t>
            </a:r>
          </a:p>
          <a:p>
            <a:pPr algn="l" rtl="0" fontAlgn="base">
              <a:lnSpc>
                <a:spcPts val="1425"/>
              </a:lnSpc>
              <a:buFont typeface="Arial" panose="020B0604020202020204" pitchFamily="34" charset="0"/>
              <a:buChar char="•"/>
            </a:pPr>
            <a:r>
              <a:rPr lang="en-US" sz="1800" b="0" i="0">
                <a:solidFill>
                  <a:srgbClr val="000000"/>
                </a:solidFill>
                <a:effectLst/>
                <a:latin typeface="Calibri" panose="020F0502020204030204" pitchFamily="34" charset="0"/>
              </a:rPr>
              <a:t>What scaffolds or supports can be provided to students as they organize and represent data? </a:t>
            </a:r>
          </a:p>
          <a:p>
            <a:pPr algn="l" rtl="0" fontAlgn="base">
              <a:lnSpc>
                <a:spcPts val="1425"/>
              </a:lnSpc>
              <a:buFont typeface="Arial" panose="020B0604020202020204" pitchFamily="34" charset="0"/>
              <a:buChar char="•"/>
            </a:pPr>
            <a:r>
              <a:rPr lang="en-US" sz="1800" b="0" i="0">
                <a:solidFill>
                  <a:srgbClr val="000000"/>
                </a:solidFill>
                <a:effectLst/>
                <a:latin typeface="Calibri" panose="020F0502020204030204" pitchFamily="34" charset="0"/>
              </a:rPr>
              <a:t>How can technology be leveraged when organizing and collecting data? </a:t>
            </a: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When creating pictographs, recognizing that a symbol can represent more than one object is more important than the act of actually drawing the symbols. Consider using printed paper shapes that can easily be cut into parts.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When creating bar graphs, line graphs, and histograms it is more important for students to identify appropriate increments for a scale than it is for them to use a ruler to space the increments and draw the hash marks on the scale by hand. Consider providing grid paper or graphing templates that already have increments spaced that only need to be labeled or leverage the use of technology to create graphs.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Creating a circle graph by hand is a tedious process that requires significant understanding of fractions, percent, and angles. Leveraging technology to create circle graphs allows for a more productive use of time and results in a more accurate representation.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The Desmos graphing calculator can be leveraged to represent data as part of all high school mathematics courses.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13</a:t>
            </a:fld>
            <a:endParaRPr lang="en-US"/>
          </a:p>
        </p:txBody>
      </p:sp>
    </p:spTree>
    <p:extLst>
      <p:ext uri="{BB962C8B-B14F-4D97-AF65-F5344CB8AC3E}">
        <p14:creationId xmlns:p14="http://schemas.microsoft.com/office/powerpoint/2010/main" val="1293157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It is important to note that the parameters for organizing data might be different than for analyzing data at a specific grade level.  If a parameter is noted in the parent standard, it applies to the entire standard. If a parameter is noted in one of the bullets, it only applies to the bullet in which it is mentioned.  For example, in 2.PS.1c where students are organizing and representing data, it is noted that each symbol in the pictograph will represent up to 2 data points.  However, in 2.PS.1e where students are analyzing data represented in pictographs the keys will be limited to symbols representing 1, 2, 5 or 10 pieces of data. Similar instances occur at many grade levels, so carefully review the parameters for the standards you are responsible for teaching.  </a:t>
            </a:r>
            <a:r>
              <a:rPr lang="en-US" sz="1800" b="0" i="0">
                <a:solidFill>
                  <a:srgbClr val="000000"/>
                </a:solidFill>
                <a:effectLst/>
                <a:latin typeface="WordVisiCarriageReturn_MSFontService"/>
              </a:rPr>
              <a:t> </a:t>
            </a:r>
            <a:br>
              <a:rPr lang="en-US" sz="1800" b="0" i="0">
                <a:solidFill>
                  <a:srgbClr val="000000"/>
                </a:solidFill>
                <a:effectLst/>
                <a:latin typeface="WordVisiCarriageReturn_MSFontService"/>
              </a:rPr>
            </a:br>
            <a:r>
              <a:rPr lang="en-US" sz="1800" b="0" i="0">
                <a:solidFill>
                  <a:srgbClr val="000000"/>
                </a:solidFill>
                <a:effectLst/>
                <a:latin typeface="WordVisiCarriageReturn_MSFontService"/>
              </a:rPr>
              <a:t> </a:t>
            </a:r>
            <a:br>
              <a:rPr lang="en-US" sz="1800" b="0" i="0">
                <a:solidFill>
                  <a:srgbClr val="000000"/>
                </a:solidFill>
                <a:effectLst/>
                <a:latin typeface="WordVisiCarriageReturn_MSFontService"/>
              </a:rPr>
            </a:br>
            <a:r>
              <a:rPr lang="en-US" sz="1800" b="0" i="0">
                <a:solidFill>
                  <a:srgbClr val="000000"/>
                </a:solidFill>
                <a:effectLst/>
                <a:latin typeface="Calibri" panose="020F0502020204030204" pitchFamily="34" charset="0"/>
              </a:rPr>
              <a:t>Encourage participants to carefully review the probability and statistics standards for their grade level and note where parameters vary for different parts of the standard.  </a:t>
            </a:r>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14</a:t>
            </a:fld>
            <a:endParaRPr lang="en-US"/>
          </a:p>
        </p:txBody>
      </p:sp>
    </p:spTree>
    <p:extLst>
      <p:ext uri="{BB962C8B-B14F-4D97-AF65-F5344CB8AC3E}">
        <p14:creationId xmlns:p14="http://schemas.microsoft.com/office/powerpoint/2010/main" val="2389701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Analyze Data and Communicate Results</a:t>
            </a:r>
            <a:endParaRPr lang="en-US" dirty="0"/>
          </a:p>
          <a:p>
            <a:r>
              <a:rPr lang="en-US" dirty="0"/>
              <a:t>Many standards require students to draw conclusions and make predictions in addition to answering questions about data represented in graphs. </a:t>
            </a:r>
          </a:p>
          <a:p>
            <a:endParaRPr lang="en-US" dirty="0"/>
          </a:p>
          <a:p>
            <a:r>
              <a:rPr lang="en-US" dirty="0"/>
              <a:t>Ask participants to consider how students will analyze the data and communicate about the graphs they have created.  Analysis and communication may be dependent on the actual data collected and displayed in a graph. While students may be expected to make predictions, some data may not provide information necessary to make those predictions. </a:t>
            </a: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40DDDA28-A9E5-470C-8A90-D17729306CEC}" type="slidenum">
              <a:rPr lang="en-US" smtClean="0"/>
              <a:t>15</a:t>
            </a:fld>
            <a:endParaRPr lang="en-US"/>
          </a:p>
        </p:txBody>
      </p:sp>
    </p:spTree>
    <p:extLst>
      <p:ext uri="{BB962C8B-B14F-4D97-AF65-F5344CB8AC3E}">
        <p14:creationId xmlns:p14="http://schemas.microsoft.com/office/powerpoint/2010/main" val="545812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Next Steps</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process the discussions they have had about the components of the data cycle. How can they use ideas from this session to set the stage for authentic student experiences with the data cycle? What next steps will participants take in the classroom?</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16</a:t>
            </a:fld>
            <a:endParaRPr lang="en-US"/>
          </a:p>
        </p:txBody>
      </p:sp>
    </p:spTree>
    <p:extLst>
      <p:ext uri="{BB962C8B-B14F-4D97-AF65-F5344CB8AC3E}">
        <p14:creationId xmlns:p14="http://schemas.microsoft.com/office/powerpoint/2010/main" val="40270099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0">
                <a:solidFill>
                  <a:srgbClr val="000000"/>
                </a:solidFill>
                <a:effectLst/>
                <a:latin typeface="Calibri" panose="020F0502020204030204" pitchFamily="34" charset="0"/>
              </a:rPr>
              <a:t>The world can be investigated through posing questions and collecting, representing, analyzing and interpreting data to describe and predict events and real-world phenomena.  K-12 students will engage with the data cycle.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The skills needed to analyze data are integrated in the mathematics standards and derived from and build upon a strong mathematical foundation.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The standards include direct reference to mathematical skills needed to analyze and interpret data. Data and data analysis are necessary for many jobs such as those in science, technology, business, and engineering, but also to ensure students can develop problem solving skills and navigate as a citizen in a world in which data plays a vital role.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4</a:t>
            </a:fld>
            <a:endParaRPr lang="en-US"/>
          </a:p>
        </p:txBody>
      </p:sp>
    </p:spTree>
    <p:extLst>
      <p:ext uri="{BB962C8B-B14F-4D97-AF65-F5344CB8AC3E}">
        <p14:creationId xmlns:p14="http://schemas.microsoft.com/office/powerpoint/2010/main" val="18811982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0">
                <a:solidFill>
                  <a:srgbClr val="000000"/>
                </a:solidFill>
                <a:effectLst/>
                <a:latin typeface="Calibri" panose="020F0502020204030204" pitchFamily="34" charset="0"/>
              </a:rPr>
              <a:t>Data talks are a way to engage students in analyzing data represented in a variety of ways. Data talks can be used to review previously taught concepts or introduce new types of graphs in a less formal way. Data talks could incorporate grade level specific graphs, but this is not necessary. Data talks could also look at data that is presented in non-routine graphs.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Facilitators may choose to have participants engage with each of the data talk routines or may select one routine to use and highlight the structures of the other routines.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5</a:t>
            </a:fld>
            <a:endParaRPr lang="en-US"/>
          </a:p>
        </p:txBody>
      </p:sp>
    </p:spTree>
    <p:extLst>
      <p:ext uri="{BB962C8B-B14F-4D97-AF65-F5344CB8AC3E}">
        <p14:creationId xmlns:p14="http://schemas.microsoft.com/office/powerpoint/2010/main" val="38647131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Notice and Wonder</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When presenting data or a graph in a notice and wonder routine, you may wish to present a complete graph with all necessary labels and a complete scale.  You might choose to present a graph that is missing one or more essential components. Ask participants to look at the bar graph displayed on the slide and discuss with a partner the things that they notice. Allow a few individuals to share with the group. Participants should notice that there is a scale that is counting in labeled increments of ten and that there are four bars displayed on the graph. Participants might notice the value displayed by each bar on the graph.  Next ask participants to turn and talk with a partner to discuss things they wonder about the graph, then allow a few individuals to share with the group. Participants may be wondering about what the data represents. Encourage participants to discuss what could be represented in this graph. How could the categories and each axis be labeled? What would be a good title for the graph?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6</a:t>
            </a:fld>
            <a:endParaRPr lang="en-US"/>
          </a:p>
        </p:txBody>
      </p:sp>
    </p:spTree>
    <p:extLst>
      <p:ext uri="{BB962C8B-B14F-4D97-AF65-F5344CB8AC3E}">
        <p14:creationId xmlns:p14="http://schemas.microsoft.com/office/powerpoint/2010/main" val="1048095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Which One is Different and Why?</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The Which One is Different and Why? Routine can be used to introduce a type of graph before students have received formal instruction on that topic. Students can discuss key components of a graph and begin to understand the structures of that display through informal conversation.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look at the three graphs displayed on the screen and share which graph is different and their reasoning for selecting that graph.  Participants may select the stem-and-leaf plot in the center because it looks different than the other two graphs. Participants may select the line plot on the right because the other two graphs display the same data.  After discussing which graph is different, encourage participants to think about what data might be displayed in these three graphs.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7</a:t>
            </a:fld>
            <a:endParaRPr lang="en-US"/>
          </a:p>
        </p:txBody>
      </p:sp>
    </p:spTree>
    <p:extLst>
      <p:ext uri="{BB962C8B-B14F-4D97-AF65-F5344CB8AC3E}">
        <p14:creationId xmlns:p14="http://schemas.microsoft.com/office/powerpoint/2010/main" val="12237930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Alike and Different</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Alike and Different is a routine that can be used to push students towards comparing data displayed in two different types of graphs. This routine could incorporate a bar graph and a pictograph that display the same data, or a bar graph and a circle graph that display the same data. In this example displayed on the slide, the same data is presented a double stem-and-leaf plot and two separate stem and leaf plots.  Ask participants to turn and talk to a partner about how the two displays are similar. Allow a few individuals to share with the group.  Next ask participants to turn and talk to a partner about how the two displays are different.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Note that while stem-and-leaf plots are introduced in Grade 5, the double stem-and-leaf plot on the left would not be introduced until high school.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8</a:t>
            </a:fld>
            <a:endParaRPr lang="en-US"/>
          </a:p>
        </p:txBody>
      </p:sp>
    </p:spTree>
    <p:extLst>
      <p:ext uri="{BB962C8B-B14F-4D97-AF65-F5344CB8AC3E}">
        <p14:creationId xmlns:p14="http://schemas.microsoft.com/office/powerpoint/2010/main" val="1501184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0">
                <a:solidFill>
                  <a:srgbClr val="000000"/>
                </a:solidFill>
                <a:effectLst/>
                <a:latin typeface="Calibri" panose="020F0502020204030204" pitchFamily="34" charset="0"/>
              </a:rPr>
              <a:t>Have participants review the progression of Data Cycle standards. You may wish to provide links to the Concepts and Connections Articulation guide that highlights the progression of standards on page 20-21, the Data Cycle Progression of Types of Graphs document which highlights examples of graphs at each grade level, and/or the Data Cycle Standards document.  The Data Cycle Standards document provides the most comprehensive look at the standards but participants may find the document to be overwhelming.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reflect on what is similar in all of the data cycle standards and what changes throughout the progression.  Participants should notice that each standard has students applying the data cycle; posing questions, collecting or acquiring data, organizing and representing data, and analyzing data and communicating results. These four components of the data cycle remain consistent throughout all grade levels.  The types of data and manner in which data is collected varies throughout the grades. Similarly, the types of graphs and degree of analysis will vary as well.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Facilitators may wish to provide access to the grade level data cycle resources at this time. These resources may be a beneficial reference throughout the remainder of the session because they offer suggestions for questions and cross-curricular connections. </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9</a:t>
            </a:fld>
            <a:endParaRPr lang="en-US"/>
          </a:p>
        </p:txBody>
      </p:sp>
    </p:spTree>
    <p:extLst>
      <p:ext uri="{BB962C8B-B14F-4D97-AF65-F5344CB8AC3E}">
        <p14:creationId xmlns:p14="http://schemas.microsoft.com/office/powerpoint/2010/main" val="2499139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10</a:t>
            </a:fld>
            <a:endParaRPr lang="en-US"/>
          </a:p>
        </p:txBody>
      </p:sp>
    </p:spTree>
    <p:extLst>
      <p:ext uri="{BB962C8B-B14F-4D97-AF65-F5344CB8AC3E}">
        <p14:creationId xmlns:p14="http://schemas.microsoft.com/office/powerpoint/2010/main" val="2839014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lnSpc>
                <a:spcPts val="1425"/>
              </a:lnSpc>
            </a:pPr>
            <a:r>
              <a:rPr lang="en-US" sz="1800" b="0" i="1">
                <a:solidFill>
                  <a:srgbClr val="000000"/>
                </a:solidFill>
                <a:effectLst/>
                <a:latin typeface="Calibri" panose="020F0502020204030204" pitchFamily="34" charset="0"/>
              </a:rPr>
              <a:t>Formulate Questions</a:t>
            </a: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Students should be engaging with data in authentic, meaningful ways.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 students ask questions that require the collection of data to address problems, they may develop questions that do not align with the data cycle standards for their grade level. Part of the learning process is determining the type of data that could be generated by asking different questions. At times you may wish to limit student questions and resulting collection of data to graphs identified in specific grade levels. You may also wish to allow students to ask their questions and gather data, then come to their own conclusions about the type of graph that can be used to represent the data.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Ask participants to brainstorm a list of situations or contexts that would provide meaningful opportunities for students to ask questions that would require the collection of data.  What things are students interested in? What problems exist that students could use data authentically in order to solve?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Next ask participants to brainstorm a list of questions that students could ask and the type of data that could be generated from those questions.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 </a:t>
            </a:r>
            <a:endParaRPr lang="en-US" b="0" i="0">
              <a:solidFill>
                <a:srgbClr val="000000"/>
              </a:solidFill>
              <a:effectLst/>
              <a:latin typeface="Segoe UI" panose="020B0502040204020203" pitchFamily="34" charset="0"/>
            </a:endParaRPr>
          </a:p>
          <a:p>
            <a:pPr algn="l" rtl="0" fontAlgn="base">
              <a:lnSpc>
                <a:spcPts val="1425"/>
              </a:lnSpc>
            </a:pPr>
            <a:r>
              <a:rPr lang="en-US" sz="1800" b="0" i="0">
                <a:solidFill>
                  <a:srgbClr val="000000"/>
                </a:solidFill>
                <a:effectLst/>
                <a:latin typeface="Calibri" panose="020F0502020204030204" pitchFamily="34" charset="0"/>
              </a:rPr>
              <a:t>Allow participants to share their contexts and questions with the group.  </a:t>
            </a:r>
          </a:p>
          <a:p>
            <a:pPr algn="l" rtl="0" fontAlgn="base">
              <a:lnSpc>
                <a:spcPts val="1425"/>
              </a:lnSpc>
            </a:pPr>
            <a:endParaRPr lang="en-US" sz="1800" b="0" i="0">
              <a:solidFill>
                <a:srgbClr val="000000"/>
              </a:solidFill>
              <a:effectLst/>
              <a:latin typeface="Calibri" panose="020F0502020204030204" pitchFamily="34" charset="0"/>
            </a:endParaRPr>
          </a:p>
          <a:p>
            <a:pPr algn="l" rtl="0" fontAlgn="base">
              <a:lnSpc>
                <a:spcPts val="1425"/>
              </a:lnSpc>
            </a:pPr>
            <a:r>
              <a:rPr lang="en-US" b="0" i="0">
                <a:solidFill>
                  <a:srgbClr val="000000"/>
                </a:solidFill>
                <a:effectLst/>
                <a:latin typeface="Calibri" panose="020F0502020204030204" pitchFamily="34" charset="0"/>
              </a:rPr>
              <a:t>Ideally students will be developing their own questions to ask as part of the data cycle and all of the questions used to gather data will not be presented by the teacher. However, there will be times during classroom instruction that it is necessary for the teacher to structure the questions or guide students towards a specific data set.</a:t>
            </a:r>
            <a:endParaRPr lang="en-US" b="0" i="0">
              <a:solidFill>
                <a:srgbClr val="000000"/>
              </a:solidFill>
              <a:effectLst/>
              <a:latin typeface="Segoe UI" panose="020B0502040204020203" pitchFamily="34" charset="0"/>
            </a:endParaRPr>
          </a:p>
          <a:p>
            <a:endParaRPr lang="en-US"/>
          </a:p>
        </p:txBody>
      </p:sp>
      <p:sp>
        <p:nvSpPr>
          <p:cNvPr id="4" name="Slide Number Placeholder 3"/>
          <p:cNvSpPr>
            <a:spLocks noGrp="1"/>
          </p:cNvSpPr>
          <p:nvPr>
            <p:ph type="sldNum" sz="quarter" idx="5"/>
          </p:nvPr>
        </p:nvSpPr>
        <p:spPr/>
        <p:txBody>
          <a:bodyPr/>
          <a:lstStyle/>
          <a:p>
            <a:fld id="{40DDDA28-A9E5-470C-8A90-D17729306CEC}" type="slidenum">
              <a:rPr lang="en-US" smtClean="0"/>
              <a:t>11</a:t>
            </a:fld>
            <a:endParaRPr lang="en-US"/>
          </a:p>
        </p:txBody>
      </p:sp>
    </p:spTree>
    <p:extLst>
      <p:ext uri="{BB962C8B-B14F-4D97-AF65-F5344CB8AC3E}">
        <p14:creationId xmlns:p14="http://schemas.microsoft.com/office/powerpoint/2010/main" val="5451740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410D7D0-E191-4C83-8A0F-12414189B1E3}"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9" name="Picture 8" descr="Virginia Department of Education Logo">
            <a:extLst>
              <a:ext uri="{FF2B5EF4-FFF2-40B4-BE49-F238E27FC236}">
                <a16:creationId xmlns:a16="http://schemas.microsoft.com/office/drawing/2014/main" id="{E906BC5D-AD27-F662-9404-B2ABC255B9A8}"/>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rcRect/>
          <a:stretch/>
        </p:blipFill>
        <p:spPr>
          <a:xfrm>
            <a:off x="4748713" y="1870364"/>
            <a:ext cx="6809373" cy="4668548"/>
          </a:xfrm>
          <a:prstGeom prst="rect">
            <a:avLst/>
          </a:prstGeom>
        </p:spPr>
      </p:pic>
    </p:spTree>
    <p:extLst>
      <p:ext uri="{BB962C8B-B14F-4D97-AF65-F5344CB8AC3E}">
        <p14:creationId xmlns:p14="http://schemas.microsoft.com/office/powerpoint/2010/main" val="105403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BD541-267A-DAF0-C4B8-B92F657E07DD}"/>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5" name="Date Placeholder 4"/>
          <p:cNvSpPr>
            <a:spLocks noGrp="1"/>
          </p:cNvSpPr>
          <p:nvPr>
            <p:ph type="dt" sz="half" idx="10"/>
          </p:nvPr>
        </p:nvSpPr>
        <p:spPr/>
        <p:txBody>
          <a:bodyPr/>
          <a:lstStyle/>
          <a:p>
            <a:fld id="{F06C96A5-1280-4BBD-93AB-AD67D678B93B}"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Content Placeholder 2"/>
          <p:cNvSpPr>
            <a:spLocks noGrp="1"/>
          </p:cNvSpPr>
          <p:nvPr>
            <p:ph sz="half" idx="1" hasCustomPrompt="1"/>
          </p:nvPr>
        </p:nvSpPr>
        <p:spPr>
          <a:xfrm>
            <a:off x="838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half" idx="2" hasCustomPrompt="1"/>
          </p:nvPr>
        </p:nvSpPr>
        <p:spPr>
          <a:xfrm>
            <a:off x="6172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91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E2590-EA3D-2431-8ECC-6E434A51295E}"/>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hasCustomPrompt="1"/>
          </p:nvPr>
        </p:nvSpPr>
        <p:spPr>
          <a:xfrm>
            <a:off x="839788" y="2505075"/>
            <a:ext cx="5157787" cy="3684588"/>
          </a:xfrm>
        </p:spPr>
        <p:txBody>
          <a:bodyPr lIns="0" r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hasCustomPrompt="1"/>
          </p:nvPr>
        </p:nvSpPr>
        <p:spPr>
          <a:xfrm>
            <a:off x="6172200" y="2505075"/>
            <a:ext cx="5183188" cy="3684588"/>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0D8FE-4F26-421C-BC9E-A31C57605D1F}" type="datetime1">
              <a:rPr lang="en-US" smtClean="0"/>
              <a:t>4/29/2025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3441651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1B387-EEF6-85E8-878F-7654D7B03C94}"/>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Text Placeholder 2"/>
          <p:cNvSpPr>
            <a:spLocks noGrp="1"/>
          </p:cNvSpPr>
          <p:nvPr>
            <p:ph type="body" idx="1" hasCustomPrompt="1"/>
          </p:nvPr>
        </p:nvSpPr>
        <p:spPr>
          <a:xfrm>
            <a:off x="839788" y="1525199"/>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525199"/>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380D8FE-4F26-421C-BC9E-A31C57605D1F}" type="datetime1">
              <a:rPr lang="en-US" smtClean="0"/>
              <a:t>4/29/2025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32358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D157-36F0-A5D1-DE89-F14DFFE208CB}"/>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17859DFB-BBD1-424E-8E61-D0F07BC8954A}" type="datetime1">
              <a:rPr lang="en-US" smtClean="0"/>
              <a:t>4/29/2025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41266679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1DC38-4FAD-4906-B701-8C1D07FFDAE2}" type="datetime1">
              <a:rPr lang="en-US" smtClean="0"/>
              <a:t>4/29/2025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4318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hasCustomPrompt="1"/>
          </p:nvPr>
        </p:nvSpPr>
        <p:spPr>
          <a:xfrm>
            <a:off x="839788" y="2057400"/>
            <a:ext cx="3932237" cy="3811588"/>
          </a:xfrm>
        </p:spPr>
        <p:txBody>
          <a:bodyPr lIns="0" tIns="0" rIns="0" b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5C962E0-DFCC-480B-934F-571908404525}"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6113987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hasCustomPrompt="1"/>
          </p:nvPr>
        </p:nvSpPr>
        <p:spPr>
          <a:xfrm>
            <a:off x="839788" y="2057400"/>
            <a:ext cx="3932237" cy="3811588"/>
          </a:xfrm>
        </p:spPr>
        <p:txBody>
          <a:bodyPr lIns="0" tIns="0" rIns="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168677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2DB1A3-8D5C-47DE-BDB0-FBDB82B09CF6}"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
        <p:nvSpPr>
          <p:cNvPr id="9" name="Picture Placeholder 2"/>
          <p:cNvSpPr>
            <a:spLocks noGrp="1"/>
          </p:cNvSpPr>
          <p:nvPr>
            <p:ph type="pic" idx="13"/>
          </p:nvPr>
        </p:nvSpPr>
        <p:spPr>
          <a:xfrm>
            <a:off x="5183188" y="3451509"/>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0" name="Picture Placeholder 2"/>
          <p:cNvSpPr>
            <a:spLocks noGrp="1"/>
          </p:cNvSpPr>
          <p:nvPr>
            <p:ph type="pic" idx="14"/>
          </p:nvPr>
        </p:nvSpPr>
        <p:spPr>
          <a:xfrm>
            <a:off x="8383588" y="3451508"/>
            <a:ext cx="2970212" cy="225920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77683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8201" y="1130909"/>
            <a:ext cx="10515600" cy="2387600"/>
          </a:xfrm>
        </p:spPr>
        <p:txBody>
          <a:bodyPr anchor="b"/>
          <a:lstStyle>
            <a:lvl1pPr algn="ctr">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04C249E-D282-4660-885A-F74A817FB28E}"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817396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5254951" cy="2387600"/>
          </a:xfrm>
        </p:spPr>
        <p:txBody>
          <a:bodyPr anchor="b"/>
          <a:lstStyle>
            <a:lvl1pPr algn="l">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5254951"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E2D3C0D-AEE8-4C37-B586-2E02B9B135CF}"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pic>
        <p:nvPicPr>
          <p:cNvPr id="10" name="Picture 9" descr="Virginia Department of Education Logo">
            <a:extLst>
              <a:ext uri="{FF2B5EF4-FFF2-40B4-BE49-F238E27FC236}">
                <a16:creationId xmlns:a16="http://schemas.microsoft.com/office/drawing/2014/main" id="{E76F52DC-2E4B-4FD5-C42F-3F0A82DA81A1}"/>
              </a:ext>
            </a:extLst>
          </p:cNvPr>
          <p:cNvPicPr>
            <a:picLocks noChangeAspect="1"/>
          </p:cNvPicPr>
          <p:nvPr userDrawn="1"/>
        </p:nvPicPr>
        <p:blipFill>
          <a:blip r:embed="rId2" cstate="print">
            <a:alphaModFix amt="20000"/>
            <a:extLst>
              <a:ext uri="{28A0092B-C50C-407E-A947-70E740481C1C}">
                <a14:useLocalDpi xmlns:a14="http://schemas.microsoft.com/office/drawing/2010/main" val="0"/>
              </a:ext>
            </a:extLst>
          </a:blip>
          <a:stretch>
            <a:fillRect/>
          </a:stretch>
        </p:blipFill>
        <p:spPr>
          <a:xfrm>
            <a:off x="4710544" y="1513195"/>
            <a:ext cx="6982767" cy="4787427"/>
          </a:xfrm>
          <a:prstGeom prst="rect">
            <a:avLst/>
          </a:prstGeom>
        </p:spPr>
      </p:pic>
    </p:spTree>
    <p:extLst>
      <p:ext uri="{BB962C8B-B14F-4D97-AF65-F5344CB8AC3E}">
        <p14:creationId xmlns:p14="http://schemas.microsoft.com/office/powerpoint/2010/main" val="115817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bg>
      <p:bgPr>
        <a:gradFill rotWithShape="1">
          <a:gsLst>
            <a:gs pos="0">
              <a:srgbClr val="3E5B91"/>
            </a:gs>
            <a:gs pos="50000">
              <a:srgbClr val="1A4480"/>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10515600" cy="2387600"/>
          </a:xfrm>
        </p:spPr>
        <p:txBody>
          <a:bodyPr anchor="b"/>
          <a:lstStyle>
            <a:lvl1pPr algn="ctr">
              <a:defRPr sz="6000" cap="none" baseline="0"/>
            </a:lvl1pPr>
          </a:lstStyle>
          <a:p>
            <a:r>
              <a:rPr lang="en-US"/>
              <a:t>Click to edit Master title style</a:t>
            </a:r>
          </a:p>
        </p:txBody>
      </p:sp>
      <p:sp>
        <p:nvSpPr>
          <p:cNvPr id="3" name="Subtitle 2"/>
          <p:cNvSpPr>
            <a:spLocks noGrp="1"/>
          </p:cNvSpPr>
          <p:nvPr>
            <p:ph type="subTitle" idx="1"/>
          </p:nvPr>
        </p:nvSpPr>
        <p:spPr>
          <a:xfrm>
            <a:off x="838200" y="3636221"/>
            <a:ext cx="105156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181799C-EA78-4FD4-8B5A-E18EB096E5C6}"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387849773"/>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BD67D3E-DC23-56D0-E49A-79F87FFEB4C8}"/>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2A720E70-56EB-42D6-915F-EA4C717EB9E4}"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8" name="Content Placeholder 2"/>
          <p:cNvSpPr>
            <a:spLocks noGrp="1"/>
          </p:cNvSpPr>
          <p:nvPr>
            <p:ph idx="1" hasCustomPrompt="1"/>
          </p:nvPr>
        </p:nvSpPr>
        <p:spPr>
          <a:xfrm>
            <a:off x="838200" y="1458930"/>
            <a:ext cx="10515600" cy="4718033"/>
          </a:xfrm>
        </p:spPr>
        <p:txBody>
          <a:bodyPr lIns="0" tIns="0" rIns="0" bIns="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612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28566EF1-4ABD-9736-83E3-A0AB60E23EF0}"/>
              </a:ext>
            </a:extLst>
          </p:cNvPr>
          <p:cNvSpPr>
            <a:spLocks noGrp="1"/>
          </p:cNvSpPr>
          <p:nvPr>
            <p:ph type="title"/>
          </p:nvPr>
        </p:nvSpPr>
        <p:spPr>
          <a:xfrm>
            <a:off x="0" y="0"/>
            <a:ext cx="12192000" cy="1323975"/>
          </a:xfrm>
          <a:noFill/>
        </p:spPr>
        <p:txBody>
          <a:bodyPr lIns="822960" anchor="b">
            <a:normAutofit/>
          </a:bodyPr>
          <a:lstStyle>
            <a:lvl1pPr>
              <a:defRPr sz="4800" cap="none" baseline="0">
                <a:solidFill>
                  <a:schemeClr val="tx1"/>
                </a:solidFill>
              </a:defRPr>
            </a:lvl1pPr>
          </a:lstStyle>
          <a:p>
            <a:r>
              <a:rPr lang="en-US"/>
              <a:t>Click to edit Master title style</a:t>
            </a:r>
          </a:p>
        </p:txBody>
      </p:sp>
      <p:sp>
        <p:nvSpPr>
          <p:cNvPr id="3" name="Content Placeholder 2"/>
          <p:cNvSpPr>
            <a:spLocks noGrp="1"/>
          </p:cNvSpPr>
          <p:nvPr>
            <p:ph idx="1" hasCustomPrompt="1"/>
          </p:nvPr>
        </p:nvSpPr>
        <p:spPr>
          <a:xfrm>
            <a:off x="838200" y="1458930"/>
            <a:ext cx="10515600" cy="4718033"/>
          </a:xfrm>
        </p:spPr>
        <p:txBody>
          <a:bodyPr lIns="0" tIns="0" rIns="0" bIns="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720E70-56EB-42D6-915F-EA4C717EB9E4}"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2" name="TextBox 1">
            <a:extLst>
              <a:ext uri="{FF2B5EF4-FFF2-40B4-BE49-F238E27FC236}">
                <a16:creationId xmlns:a16="http://schemas.microsoft.com/office/drawing/2014/main" id="{DF791A06-C84C-B2BB-13FA-3127F5F1264D}"/>
              </a:ext>
            </a:extLst>
          </p:cNvPr>
          <p:cNvSpPr txBox="1"/>
          <p:nvPr userDrawn="1"/>
        </p:nvSpPr>
        <p:spPr>
          <a:xfrm>
            <a:off x="3786809" y="6352143"/>
            <a:ext cx="6102626" cy="369332"/>
          </a:xfrm>
          <a:prstGeom prst="rect">
            <a:avLst/>
          </a:prstGeom>
          <a:noFill/>
        </p:spPr>
        <p:txBody>
          <a:bodyPr wrap="square">
            <a:spAutoFit/>
          </a:bodyPr>
          <a:lstStyle/>
          <a:p>
            <a:r>
              <a:rPr lang="en-US"/>
              <a:t>Virginia Department of Education, 2025</a:t>
            </a:r>
          </a:p>
        </p:txBody>
      </p:sp>
    </p:spTree>
    <p:extLst>
      <p:ext uri="{BB962C8B-B14F-4D97-AF65-F5344CB8AC3E}">
        <p14:creationId xmlns:p14="http://schemas.microsoft.com/office/powerpoint/2010/main" val="408869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accent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
        <p:nvSpPr>
          <p:cNvPr id="7" name="TextBox 6">
            <a:extLst>
              <a:ext uri="{FF2B5EF4-FFF2-40B4-BE49-F238E27FC236}">
                <a16:creationId xmlns:a16="http://schemas.microsoft.com/office/drawing/2014/main" id="{A3AC3373-1679-AA6A-82B6-F1FAA6FD0FF3}"/>
              </a:ext>
            </a:extLst>
          </p:cNvPr>
          <p:cNvSpPr txBox="1"/>
          <p:nvPr userDrawn="1"/>
        </p:nvSpPr>
        <p:spPr>
          <a:xfrm>
            <a:off x="3786809" y="6352143"/>
            <a:ext cx="6102626" cy="369332"/>
          </a:xfrm>
          <a:prstGeom prst="rect">
            <a:avLst/>
          </a:prstGeom>
          <a:noFill/>
        </p:spPr>
        <p:txBody>
          <a:bodyPr wrap="square">
            <a:spAutoFit/>
          </a:bodyPr>
          <a:lstStyle/>
          <a:p>
            <a:r>
              <a:rPr lang="en-US"/>
              <a:t>Virginia Department of Education, 2025</a:t>
            </a:r>
          </a:p>
        </p:txBody>
      </p:sp>
    </p:spTree>
    <p:extLst>
      <p:ext uri="{BB962C8B-B14F-4D97-AF65-F5344CB8AC3E}">
        <p14:creationId xmlns:p14="http://schemas.microsoft.com/office/powerpoint/2010/main" val="3369611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bg>
      <p:bgPr>
        <a:gradFill flip="none" rotWithShape="1">
          <a:gsLst>
            <a:gs pos="0">
              <a:schemeClr val="tx1"/>
            </a:gs>
            <a:gs pos="50000">
              <a:srgbClr val="1A4480"/>
            </a:gs>
            <a:gs pos="100000">
              <a:srgbClr val="3E5B91"/>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1AC85E-EDEC-42A1-88DA-B1145C21F245}" type="datetime1">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2569919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0B6B-6944-E12E-832D-39E6B070307C}"/>
              </a:ext>
            </a:extLst>
          </p:cNvPr>
          <p:cNvSpPr>
            <a:spLocks noGrp="1"/>
          </p:cNvSpPr>
          <p:nvPr>
            <p:ph type="title"/>
          </p:nvPr>
        </p:nvSpPr>
        <p:spPr>
          <a:xfrm>
            <a:off x="0" y="0"/>
            <a:ext cx="12192000" cy="1323975"/>
          </a:xfrm>
          <a:solidFill>
            <a:schemeClr val="tx1"/>
          </a:solidFill>
        </p:spPr>
        <p:txBody>
          <a:bodyPr lIns="822960" anchor="b">
            <a:normAutofit/>
          </a:bodyPr>
          <a:lstStyle>
            <a:lvl1pPr>
              <a:defRPr sz="4800" cap="none" baseline="0">
                <a:solidFill>
                  <a:schemeClr val="bg1"/>
                </a:solidFill>
              </a:defRPr>
            </a:lvl1pPr>
          </a:lstStyle>
          <a:p>
            <a:r>
              <a:rPr lang="en-US"/>
              <a:t>Click to edit Master title style</a:t>
            </a:r>
          </a:p>
        </p:txBody>
      </p:sp>
      <p:sp>
        <p:nvSpPr>
          <p:cNvPr id="3" name="Content Placeholder 2"/>
          <p:cNvSpPr>
            <a:spLocks noGrp="1"/>
          </p:cNvSpPr>
          <p:nvPr>
            <p:ph sz="half" idx="1" hasCustomPrompt="1"/>
          </p:nvPr>
        </p:nvSpPr>
        <p:spPr>
          <a:xfrm>
            <a:off x="838200" y="1548622"/>
            <a:ext cx="5181600" cy="4628341"/>
          </a:xfrm>
        </p:spPr>
        <p:txBody>
          <a:bodyPr lIns="0" tIns="0" rIns="0" bIns="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6172200" y="1548622"/>
            <a:ext cx="5181600" cy="4628341"/>
          </a:xfrm>
        </p:spPr>
        <p:txBody>
          <a:bodyPr lIns="0" tIns="0" rIns="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6C96A5-1280-4BBD-93AB-AD67D678B93B}" type="datetime1">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102BAA-C61A-4A39-BDF1-4340D572B82C}" type="slidenum">
              <a:rPr lang="en-US" smtClean="0"/>
              <a:t>‹#›</a:t>
            </a:fld>
            <a:endParaRPr lang="en-US"/>
          </a:p>
        </p:txBody>
      </p:sp>
    </p:spTree>
    <p:extLst>
      <p:ext uri="{BB962C8B-B14F-4D97-AF65-F5344CB8AC3E}">
        <p14:creationId xmlns:p14="http://schemas.microsoft.com/office/powerpoint/2010/main" val="595260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8F71C4-ABB1-43BF-A1B6-165F4DBACD94}" type="datetime1">
              <a:rPr lang="en-US" smtClean="0"/>
              <a:t>4/29/2025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02BAA-C61A-4A39-BDF1-4340D572B82C}" type="slidenum">
              <a:rPr lang="en-US" smtClean="0"/>
              <a:t>‹#›</a:t>
            </a:fld>
            <a:endParaRPr lang="en-US"/>
          </a:p>
        </p:txBody>
      </p:sp>
    </p:spTree>
    <p:extLst>
      <p:ext uri="{BB962C8B-B14F-4D97-AF65-F5344CB8AC3E}">
        <p14:creationId xmlns:p14="http://schemas.microsoft.com/office/powerpoint/2010/main" val="2468087798"/>
      </p:ext>
    </p:extLst>
  </p:cSld>
  <p:clrMap bg1="lt1" tx1="dk1" bg2="lt2" tx2="dk2" accent1="accent1" accent2="accent2" accent3="accent3" accent4="accent4" accent5="accent5" accent6="accent6" hlink="hlink" folHlink="folHlink"/>
  <p:sldLayoutIdLst>
    <p:sldLayoutId id="2147483673" r:id="rId1"/>
    <p:sldLayoutId id="2147483685" r:id="rId2"/>
    <p:sldLayoutId id="2147483684" r:id="rId3"/>
    <p:sldLayoutId id="2147483686" r:id="rId4"/>
    <p:sldLayoutId id="2147483674" r:id="rId5"/>
    <p:sldLayoutId id="2147483687" r:id="rId6"/>
    <p:sldLayoutId id="2147483675" r:id="rId7"/>
    <p:sldLayoutId id="2147483691" r:id="rId8"/>
    <p:sldLayoutId id="2147483676" r:id="rId9"/>
    <p:sldLayoutId id="2147483689" r:id="rId10"/>
    <p:sldLayoutId id="2147483677" r:id="rId11"/>
    <p:sldLayoutId id="2147483690" r:id="rId12"/>
    <p:sldLayoutId id="2147483678" r:id="rId13"/>
    <p:sldLayoutId id="2147483679" r:id="rId14"/>
    <p:sldLayoutId id="2147483680" r:id="rId15"/>
    <p:sldLayoutId id="2147483681" r:id="rId16"/>
    <p:sldLayoutId id="2147483688"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accent1"/>
        </a:buClr>
        <a:buFont typeface="Arial" panose="020B0604020202020204" pitchFamily="34" charset="0"/>
        <a:buChar char="•"/>
        <a:defRPr sz="2800" kern="1200">
          <a:solidFill>
            <a:srgbClr val="555555"/>
          </a:solidFill>
          <a:latin typeface="+mn-lt"/>
          <a:ea typeface="+mn-ea"/>
          <a:cs typeface="+mn-cs"/>
        </a:defRPr>
      </a:lvl1pPr>
      <a:lvl2pPr marL="685800" indent="-228600" algn="l" defTabSz="914400" rtl="0" eaLnBrk="1" latinLnBrk="0" hangingPunct="1">
        <a:lnSpc>
          <a:spcPct val="90000"/>
        </a:lnSpc>
        <a:spcBef>
          <a:spcPts val="500"/>
        </a:spcBef>
        <a:buClr>
          <a:schemeClr val="accent1"/>
        </a:buClr>
        <a:buFont typeface="Calibri" panose="020F0502020204030204" pitchFamily="34" charset="0"/>
        <a:buChar char="-"/>
        <a:defRPr sz="2400" kern="1200">
          <a:solidFill>
            <a:srgbClr val="555555"/>
          </a:solidFill>
          <a:latin typeface="+mn-lt"/>
          <a:ea typeface="+mn-ea"/>
          <a:cs typeface="+mn-cs"/>
        </a:defRPr>
      </a:lvl2pPr>
      <a:lvl3pPr marL="1143000" indent="-228600" algn="l" defTabSz="914400" rtl="0" eaLnBrk="1" latinLnBrk="0" hangingPunct="1">
        <a:lnSpc>
          <a:spcPct val="90000"/>
        </a:lnSpc>
        <a:spcBef>
          <a:spcPts val="500"/>
        </a:spcBef>
        <a:buClr>
          <a:schemeClr val="accent1"/>
        </a:buClr>
        <a:buSzPct val="65000"/>
        <a:buFont typeface="Courier New" panose="02070309020205020404" pitchFamily="49" charset="0"/>
        <a:buChar char="o"/>
        <a:defRPr sz="2000" kern="1200">
          <a:solidFill>
            <a:srgbClr val="555555"/>
          </a:solidFill>
          <a:latin typeface="+mn-lt"/>
          <a:ea typeface="+mn-ea"/>
          <a:cs typeface="+mn-cs"/>
        </a:defRPr>
      </a:lvl3pPr>
      <a:lvl4pPr marL="1600200" indent="-228600" algn="l" defTabSz="914400" rtl="0" eaLnBrk="1" latinLnBrk="0" hangingPunct="1">
        <a:lnSpc>
          <a:spcPct val="90000"/>
        </a:lnSpc>
        <a:spcBef>
          <a:spcPts val="500"/>
        </a:spcBef>
        <a:buClr>
          <a:schemeClr val="accent1"/>
        </a:buClr>
        <a:buFont typeface="Arial" panose="020B0604020202020204" pitchFamily="34" charset="0"/>
        <a:buChar char="•"/>
        <a:defRPr sz="1800" kern="1200">
          <a:solidFill>
            <a:srgbClr val="555555"/>
          </a:solidFill>
          <a:latin typeface="+mn-lt"/>
          <a:ea typeface="+mn-ea"/>
          <a:cs typeface="+mn-cs"/>
        </a:defRPr>
      </a:lvl4pPr>
      <a:lvl5pPr marL="2057400" indent="-228600" algn="l" defTabSz="914400" rtl="0" eaLnBrk="1" latinLnBrk="0" hangingPunct="1">
        <a:lnSpc>
          <a:spcPct val="90000"/>
        </a:lnSpc>
        <a:spcBef>
          <a:spcPts val="500"/>
        </a:spcBef>
        <a:buClr>
          <a:schemeClr val="accent1"/>
        </a:buClr>
        <a:buFont typeface="Calibri" panose="020F0502020204030204" pitchFamily="34" charset="0"/>
        <a:buChar char="-"/>
        <a:defRPr sz="18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30909"/>
            <a:ext cx="6286877" cy="2387600"/>
          </a:xfrm>
        </p:spPr>
        <p:txBody>
          <a:bodyPr>
            <a:normAutofit/>
          </a:bodyPr>
          <a:lstStyle/>
          <a:p>
            <a:r>
              <a:rPr lang="en-US"/>
              <a:t>Focus on Mathematics</a:t>
            </a:r>
          </a:p>
        </p:txBody>
      </p:sp>
      <p:sp>
        <p:nvSpPr>
          <p:cNvPr id="3" name="Subtitle 2"/>
          <p:cNvSpPr>
            <a:spLocks noGrp="1"/>
          </p:cNvSpPr>
          <p:nvPr>
            <p:ph type="subTitle" idx="1"/>
          </p:nvPr>
        </p:nvSpPr>
        <p:spPr/>
        <p:txBody>
          <a:bodyPr vert="horz" lIns="91440" tIns="45720" rIns="91440" bIns="45720" rtlCol="0" anchor="t">
            <a:normAutofit/>
          </a:bodyPr>
          <a:lstStyle/>
          <a:p>
            <a:r>
              <a:rPr lang="en-US"/>
              <a:t>Implementing the Data Cycle</a:t>
            </a:r>
          </a:p>
        </p:txBody>
      </p:sp>
      <p:sp>
        <p:nvSpPr>
          <p:cNvPr id="4" name="Slide Number Placeholder 3"/>
          <p:cNvSpPr>
            <a:spLocks noGrp="1"/>
          </p:cNvSpPr>
          <p:nvPr>
            <p:ph type="sldNum" sz="quarter" idx="12"/>
          </p:nvPr>
        </p:nvSpPr>
        <p:spPr/>
        <p:txBody>
          <a:bodyPr/>
          <a:lstStyle/>
          <a:p>
            <a:fld id="{B2102BAA-C61A-4A39-BDF1-4340D572B82C}" type="slidenum">
              <a:rPr lang="en-US" smtClean="0"/>
              <a:t>1</a:t>
            </a:fld>
            <a:endParaRPr lang="en-US"/>
          </a:p>
        </p:txBody>
      </p:sp>
    </p:spTree>
    <p:extLst>
      <p:ext uri="{BB962C8B-B14F-4D97-AF65-F5344CB8AC3E}">
        <p14:creationId xmlns:p14="http://schemas.microsoft.com/office/powerpoint/2010/main" val="631499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9659F-24B3-1992-5111-D8673AA07F81}"/>
              </a:ext>
            </a:extLst>
          </p:cNvPr>
          <p:cNvSpPr>
            <a:spLocks noGrp="1"/>
          </p:cNvSpPr>
          <p:nvPr>
            <p:ph type="title"/>
          </p:nvPr>
        </p:nvSpPr>
        <p:spPr/>
        <p:txBody>
          <a:bodyPr/>
          <a:lstStyle/>
          <a:p>
            <a:r>
              <a:rPr lang="en-US"/>
              <a:t>The Data Cycle</a:t>
            </a:r>
          </a:p>
        </p:txBody>
      </p:sp>
      <p:pic>
        <p:nvPicPr>
          <p:cNvPr id="5" name="Content Placeholder 4">
            <a:extLst>
              <a:ext uri="{FF2B5EF4-FFF2-40B4-BE49-F238E27FC236}">
                <a16:creationId xmlns:a16="http://schemas.microsoft.com/office/drawing/2014/main" id="{ADC80DDD-EFF3-5F4A-CFF9-A8A5606CE98A}"/>
              </a:ext>
            </a:extLst>
          </p:cNvPr>
          <p:cNvPicPr>
            <a:picLocks noGrp="1" noChangeAspect="1"/>
          </p:cNvPicPr>
          <p:nvPr>
            <p:ph idx="1"/>
          </p:nvPr>
        </p:nvPicPr>
        <p:blipFill>
          <a:blip r:embed="rId3"/>
          <a:stretch>
            <a:fillRect/>
          </a:stretch>
        </p:blipFill>
        <p:spPr>
          <a:xfrm>
            <a:off x="5893673" y="96855"/>
            <a:ext cx="4919503" cy="4965683"/>
          </a:xfrm>
        </p:spPr>
      </p:pic>
      <p:sp>
        <p:nvSpPr>
          <p:cNvPr id="4" name="Slide Number Placeholder 3">
            <a:extLst>
              <a:ext uri="{FF2B5EF4-FFF2-40B4-BE49-F238E27FC236}">
                <a16:creationId xmlns:a16="http://schemas.microsoft.com/office/drawing/2014/main" id="{983EE2EB-BEDE-1314-936E-62E5EB722BA2}"/>
              </a:ext>
            </a:extLst>
          </p:cNvPr>
          <p:cNvSpPr>
            <a:spLocks noGrp="1"/>
          </p:cNvSpPr>
          <p:nvPr>
            <p:ph type="sldNum" sz="quarter" idx="12"/>
          </p:nvPr>
        </p:nvSpPr>
        <p:spPr/>
        <p:txBody>
          <a:bodyPr/>
          <a:lstStyle/>
          <a:p>
            <a:fld id="{B2102BAA-C61A-4A39-BDF1-4340D572B82C}" type="slidenum">
              <a:rPr lang="en-US" smtClean="0"/>
              <a:t>10</a:t>
            </a:fld>
            <a:endParaRPr lang="en-US"/>
          </a:p>
        </p:txBody>
      </p:sp>
      <p:pic>
        <p:nvPicPr>
          <p:cNvPr id="6" name="Picture 5">
            <a:extLst>
              <a:ext uri="{FF2B5EF4-FFF2-40B4-BE49-F238E27FC236}">
                <a16:creationId xmlns:a16="http://schemas.microsoft.com/office/drawing/2014/main" id="{4FFBB3AD-0D00-2A7C-2906-352C1433020E}"/>
              </a:ext>
            </a:extLst>
          </p:cNvPr>
          <p:cNvPicPr>
            <a:picLocks noChangeAspect="1"/>
          </p:cNvPicPr>
          <p:nvPr/>
        </p:nvPicPr>
        <p:blipFill>
          <a:blip r:embed="rId4"/>
          <a:stretch>
            <a:fillRect/>
          </a:stretch>
        </p:blipFill>
        <p:spPr>
          <a:xfrm>
            <a:off x="5900738" y="5000625"/>
            <a:ext cx="4914900" cy="1790700"/>
          </a:xfrm>
          <a:prstGeom prst="rect">
            <a:avLst/>
          </a:prstGeom>
        </p:spPr>
      </p:pic>
    </p:spTree>
    <p:extLst>
      <p:ext uri="{BB962C8B-B14F-4D97-AF65-F5344CB8AC3E}">
        <p14:creationId xmlns:p14="http://schemas.microsoft.com/office/powerpoint/2010/main" val="1291390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1F9FB-55E9-437C-3EFA-29D49AB166CA}"/>
              </a:ext>
            </a:extLst>
          </p:cNvPr>
          <p:cNvSpPr>
            <a:spLocks noGrp="1"/>
          </p:cNvSpPr>
          <p:nvPr>
            <p:ph type="title"/>
          </p:nvPr>
        </p:nvSpPr>
        <p:spPr/>
        <p:txBody>
          <a:bodyPr/>
          <a:lstStyle/>
          <a:p>
            <a:r>
              <a:rPr lang="en-US"/>
              <a:t>Formulate Questions</a:t>
            </a:r>
          </a:p>
        </p:txBody>
      </p:sp>
      <p:sp>
        <p:nvSpPr>
          <p:cNvPr id="3" name="Content Placeholder 2">
            <a:extLst>
              <a:ext uri="{FF2B5EF4-FFF2-40B4-BE49-F238E27FC236}">
                <a16:creationId xmlns:a16="http://schemas.microsoft.com/office/drawing/2014/main" id="{9765F82A-21A6-C81C-94A8-639F4D922D95}"/>
              </a:ext>
            </a:extLst>
          </p:cNvPr>
          <p:cNvSpPr>
            <a:spLocks noGrp="1"/>
          </p:cNvSpPr>
          <p:nvPr>
            <p:ph idx="1"/>
          </p:nvPr>
        </p:nvSpPr>
        <p:spPr/>
        <p:txBody>
          <a:bodyPr vert="horz" lIns="0" tIns="0" rIns="0" bIns="0" rtlCol="0" anchor="t">
            <a:noAutofit/>
          </a:bodyPr>
          <a:lstStyle/>
          <a:p>
            <a:r>
              <a:rPr lang="en-US"/>
              <a:t>What contexts would provide meaningful opportunities for students to ask questions that would require the collection of data?</a:t>
            </a:r>
          </a:p>
          <a:p>
            <a:r>
              <a:rPr lang="en-US"/>
              <a:t>What questions could they ask?  What data would those questions generate?</a:t>
            </a:r>
          </a:p>
        </p:txBody>
      </p:sp>
      <p:sp>
        <p:nvSpPr>
          <p:cNvPr id="4" name="Slide Number Placeholder 3">
            <a:extLst>
              <a:ext uri="{FF2B5EF4-FFF2-40B4-BE49-F238E27FC236}">
                <a16:creationId xmlns:a16="http://schemas.microsoft.com/office/drawing/2014/main" id="{C1763D6E-3444-C41C-E13A-E4B5C806AD32}"/>
              </a:ext>
            </a:extLst>
          </p:cNvPr>
          <p:cNvSpPr>
            <a:spLocks noGrp="1"/>
          </p:cNvSpPr>
          <p:nvPr>
            <p:ph type="sldNum" sz="quarter" idx="12"/>
          </p:nvPr>
        </p:nvSpPr>
        <p:spPr/>
        <p:txBody>
          <a:bodyPr/>
          <a:lstStyle/>
          <a:p>
            <a:fld id="{B2102BAA-C61A-4A39-BDF1-4340D572B82C}" type="slidenum">
              <a:rPr lang="en-US" smtClean="0"/>
              <a:t>11</a:t>
            </a:fld>
            <a:endParaRPr lang="en-US"/>
          </a:p>
        </p:txBody>
      </p:sp>
    </p:spTree>
    <p:extLst>
      <p:ext uri="{BB962C8B-B14F-4D97-AF65-F5344CB8AC3E}">
        <p14:creationId xmlns:p14="http://schemas.microsoft.com/office/powerpoint/2010/main" val="2195096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2F7BC-D620-2857-6AEA-26EB7BA31BF6}"/>
              </a:ext>
            </a:extLst>
          </p:cNvPr>
          <p:cNvSpPr>
            <a:spLocks noGrp="1"/>
          </p:cNvSpPr>
          <p:nvPr>
            <p:ph type="title"/>
          </p:nvPr>
        </p:nvSpPr>
        <p:spPr/>
        <p:txBody>
          <a:bodyPr/>
          <a:lstStyle/>
          <a:p>
            <a:r>
              <a:rPr lang="en-US"/>
              <a:t>Collect or Acquire Data</a:t>
            </a:r>
          </a:p>
        </p:txBody>
      </p:sp>
      <p:sp>
        <p:nvSpPr>
          <p:cNvPr id="3" name="Content Placeholder 2">
            <a:extLst>
              <a:ext uri="{FF2B5EF4-FFF2-40B4-BE49-F238E27FC236}">
                <a16:creationId xmlns:a16="http://schemas.microsoft.com/office/drawing/2014/main" id="{7A5A315E-CFE6-62BC-466B-D388F12AEA86}"/>
              </a:ext>
            </a:extLst>
          </p:cNvPr>
          <p:cNvSpPr>
            <a:spLocks noGrp="1"/>
          </p:cNvSpPr>
          <p:nvPr>
            <p:ph idx="1"/>
          </p:nvPr>
        </p:nvSpPr>
        <p:spPr/>
        <p:txBody>
          <a:bodyPr vert="horz" lIns="0" tIns="0" rIns="0" bIns="0" rtlCol="0" anchor="t">
            <a:noAutofit/>
          </a:bodyPr>
          <a:lstStyle/>
          <a:p>
            <a:r>
              <a:rPr lang="en-US"/>
              <a:t>How could students collect or acquire data? </a:t>
            </a:r>
          </a:p>
          <a:p>
            <a:endParaRPr lang="en-US"/>
          </a:p>
          <a:p>
            <a:r>
              <a:rPr lang="en-US"/>
              <a:t>What methods are efficient and provide a representative sample?</a:t>
            </a:r>
          </a:p>
          <a:p>
            <a:endParaRPr lang="en-US"/>
          </a:p>
          <a:p>
            <a:r>
              <a:rPr lang="en-US"/>
              <a:t>What existing data sets do students have access to?</a:t>
            </a:r>
          </a:p>
          <a:p>
            <a:endParaRPr lang="en-US"/>
          </a:p>
          <a:p>
            <a:r>
              <a:rPr lang="en-US"/>
              <a:t>Are there cross-curricular connections that provide additional opportunities to collect or acquire data?</a:t>
            </a:r>
          </a:p>
        </p:txBody>
      </p:sp>
      <p:sp>
        <p:nvSpPr>
          <p:cNvPr id="4" name="Slide Number Placeholder 3">
            <a:extLst>
              <a:ext uri="{FF2B5EF4-FFF2-40B4-BE49-F238E27FC236}">
                <a16:creationId xmlns:a16="http://schemas.microsoft.com/office/drawing/2014/main" id="{E130A3D6-2323-D056-342B-6BA0ADAAF705}"/>
              </a:ext>
            </a:extLst>
          </p:cNvPr>
          <p:cNvSpPr>
            <a:spLocks noGrp="1"/>
          </p:cNvSpPr>
          <p:nvPr>
            <p:ph type="sldNum" sz="quarter" idx="12"/>
          </p:nvPr>
        </p:nvSpPr>
        <p:spPr/>
        <p:txBody>
          <a:bodyPr/>
          <a:lstStyle/>
          <a:p>
            <a:fld id="{B2102BAA-C61A-4A39-BDF1-4340D572B82C}" type="slidenum">
              <a:rPr lang="en-US" smtClean="0"/>
              <a:t>12</a:t>
            </a:fld>
            <a:endParaRPr lang="en-US"/>
          </a:p>
        </p:txBody>
      </p:sp>
    </p:spTree>
    <p:extLst>
      <p:ext uri="{BB962C8B-B14F-4D97-AF65-F5344CB8AC3E}">
        <p14:creationId xmlns:p14="http://schemas.microsoft.com/office/powerpoint/2010/main" val="156680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CA66F-BF39-2502-2346-E9D3C51CDC45}"/>
              </a:ext>
            </a:extLst>
          </p:cNvPr>
          <p:cNvSpPr>
            <a:spLocks noGrp="1"/>
          </p:cNvSpPr>
          <p:nvPr>
            <p:ph type="title"/>
          </p:nvPr>
        </p:nvSpPr>
        <p:spPr/>
        <p:txBody>
          <a:bodyPr/>
          <a:lstStyle/>
          <a:p>
            <a:r>
              <a:rPr lang="en-US"/>
              <a:t>Organize and Represent Data</a:t>
            </a:r>
          </a:p>
        </p:txBody>
      </p:sp>
      <p:sp>
        <p:nvSpPr>
          <p:cNvPr id="3" name="Content Placeholder 2">
            <a:extLst>
              <a:ext uri="{FF2B5EF4-FFF2-40B4-BE49-F238E27FC236}">
                <a16:creationId xmlns:a16="http://schemas.microsoft.com/office/drawing/2014/main" id="{E0929E7C-8D3C-B8E9-8DF4-FF12563BC1DD}"/>
              </a:ext>
            </a:extLst>
          </p:cNvPr>
          <p:cNvSpPr>
            <a:spLocks noGrp="1"/>
          </p:cNvSpPr>
          <p:nvPr>
            <p:ph idx="1"/>
          </p:nvPr>
        </p:nvSpPr>
        <p:spPr/>
        <p:txBody>
          <a:bodyPr vert="horz" lIns="0" tIns="0" rIns="0" bIns="0" rtlCol="0" anchor="t">
            <a:noAutofit/>
          </a:bodyPr>
          <a:lstStyle/>
          <a:p>
            <a:r>
              <a:rPr lang="en-US"/>
              <a:t>How will students organize and represent the data they have collected?</a:t>
            </a:r>
          </a:p>
          <a:p>
            <a:endParaRPr lang="en-US"/>
          </a:p>
          <a:p>
            <a:r>
              <a:rPr lang="en-US"/>
              <a:t>What scaffolds or supports can be provided to students as they organize and represent the data?</a:t>
            </a:r>
          </a:p>
          <a:p>
            <a:endParaRPr lang="en-US"/>
          </a:p>
          <a:p>
            <a:r>
              <a:rPr lang="en-US"/>
              <a:t>How can technology be leveraged when organizing and collecting data?</a:t>
            </a:r>
          </a:p>
          <a:p>
            <a:endParaRPr lang="en-US"/>
          </a:p>
        </p:txBody>
      </p:sp>
      <p:sp>
        <p:nvSpPr>
          <p:cNvPr id="4" name="Slide Number Placeholder 3">
            <a:extLst>
              <a:ext uri="{FF2B5EF4-FFF2-40B4-BE49-F238E27FC236}">
                <a16:creationId xmlns:a16="http://schemas.microsoft.com/office/drawing/2014/main" id="{8CFB60CF-E537-69AB-1B67-64A1539FB86A}"/>
              </a:ext>
            </a:extLst>
          </p:cNvPr>
          <p:cNvSpPr>
            <a:spLocks noGrp="1"/>
          </p:cNvSpPr>
          <p:nvPr>
            <p:ph type="sldNum" sz="quarter" idx="12"/>
          </p:nvPr>
        </p:nvSpPr>
        <p:spPr/>
        <p:txBody>
          <a:bodyPr/>
          <a:lstStyle/>
          <a:p>
            <a:fld id="{B2102BAA-C61A-4A39-BDF1-4340D572B82C}" type="slidenum">
              <a:rPr lang="en-US" smtClean="0"/>
              <a:t>13</a:t>
            </a:fld>
            <a:endParaRPr lang="en-US"/>
          </a:p>
        </p:txBody>
      </p:sp>
    </p:spTree>
    <p:extLst>
      <p:ext uri="{BB962C8B-B14F-4D97-AF65-F5344CB8AC3E}">
        <p14:creationId xmlns:p14="http://schemas.microsoft.com/office/powerpoint/2010/main" val="40469473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048DF-7269-31B9-0B5C-A76CF31DA307}"/>
              </a:ext>
            </a:extLst>
          </p:cNvPr>
          <p:cNvSpPr>
            <a:spLocks noGrp="1"/>
          </p:cNvSpPr>
          <p:nvPr>
            <p:ph type="title"/>
          </p:nvPr>
        </p:nvSpPr>
        <p:spPr/>
        <p:txBody>
          <a:bodyPr/>
          <a:lstStyle/>
          <a:p>
            <a:r>
              <a:rPr lang="en-US"/>
              <a:t>Parameters </a:t>
            </a:r>
          </a:p>
        </p:txBody>
      </p:sp>
      <p:sp>
        <p:nvSpPr>
          <p:cNvPr id="3" name="Content Placeholder 2">
            <a:extLst>
              <a:ext uri="{FF2B5EF4-FFF2-40B4-BE49-F238E27FC236}">
                <a16:creationId xmlns:a16="http://schemas.microsoft.com/office/drawing/2014/main" id="{874B18C6-2163-A096-AFDE-562DCCF98E0D}"/>
              </a:ext>
            </a:extLst>
          </p:cNvPr>
          <p:cNvSpPr>
            <a:spLocks noGrp="1"/>
          </p:cNvSpPr>
          <p:nvPr>
            <p:ph idx="1"/>
          </p:nvPr>
        </p:nvSpPr>
        <p:spPr/>
        <p:txBody>
          <a:bodyPr vert="horz" lIns="0" tIns="0" rIns="0" bIns="0" rtlCol="0" anchor="t">
            <a:noAutofit/>
          </a:bodyPr>
          <a:lstStyle/>
          <a:p>
            <a:pPr marL="0" indent="0">
              <a:buNone/>
            </a:pPr>
            <a:endParaRPr lang="en-US"/>
          </a:p>
          <a:p>
            <a:pPr marL="0" indent="0">
              <a:buNone/>
            </a:pPr>
            <a:endParaRPr lang="en-US"/>
          </a:p>
        </p:txBody>
      </p:sp>
      <p:sp>
        <p:nvSpPr>
          <p:cNvPr id="4" name="Slide Number Placeholder 3">
            <a:extLst>
              <a:ext uri="{FF2B5EF4-FFF2-40B4-BE49-F238E27FC236}">
                <a16:creationId xmlns:a16="http://schemas.microsoft.com/office/drawing/2014/main" id="{9CA8E3E1-2A3F-1E99-91EC-2BD0040D17C3}"/>
              </a:ext>
            </a:extLst>
          </p:cNvPr>
          <p:cNvSpPr>
            <a:spLocks noGrp="1"/>
          </p:cNvSpPr>
          <p:nvPr>
            <p:ph type="sldNum" sz="quarter" idx="12"/>
          </p:nvPr>
        </p:nvSpPr>
        <p:spPr/>
        <p:txBody>
          <a:bodyPr/>
          <a:lstStyle/>
          <a:p>
            <a:fld id="{B2102BAA-C61A-4A39-BDF1-4340D572B82C}" type="slidenum">
              <a:rPr lang="en-US" smtClean="0"/>
              <a:t>14</a:t>
            </a:fld>
            <a:endParaRPr lang="en-US"/>
          </a:p>
        </p:txBody>
      </p:sp>
      <p:pic>
        <p:nvPicPr>
          <p:cNvPr id="5" name="Picture 4">
            <a:extLst>
              <a:ext uri="{FF2B5EF4-FFF2-40B4-BE49-F238E27FC236}">
                <a16:creationId xmlns:a16="http://schemas.microsoft.com/office/drawing/2014/main" id="{25ABFF23-C180-C632-9166-002C227FD07F}"/>
              </a:ext>
            </a:extLst>
          </p:cNvPr>
          <p:cNvPicPr>
            <a:picLocks noChangeAspect="1"/>
          </p:cNvPicPr>
          <p:nvPr/>
        </p:nvPicPr>
        <p:blipFill>
          <a:blip r:embed="rId3"/>
          <a:stretch>
            <a:fillRect/>
          </a:stretch>
        </p:blipFill>
        <p:spPr>
          <a:xfrm>
            <a:off x="519642" y="1588558"/>
            <a:ext cx="11004550" cy="4262966"/>
          </a:xfrm>
          <a:prstGeom prst="rect">
            <a:avLst/>
          </a:prstGeom>
        </p:spPr>
      </p:pic>
    </p:spTree>
    <p:extLst>
      <p:ext uri="{BB962C8B-B14F-4D97-AF65-F5344CB8AC3E}">
        <p14:creationId xmlns:p14="http://schemas.microsoft.com/office/powerpoint/2010/main" val="4117787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3BF8E-0F0A-A38E-EBA2-506C4C1F20D1}"/>
              </a:ext>
            </a:extLst>
          </p:cNvPr>
          <p:cNvSpPr>
            <a:spLocks noGrp="1"/>
          </p:cNvSpPr>
          <p:nvPr>
            <p:ph type="title"/>
          </p:nvPr>
        </p:nvSpPr>
        <p:spPr/>
        <p:txBody>
          <a:bodyPr/>
          <a:lstStyle/>
          <a:p>
            <a:r>
              <a:rPr lang="en-US"/>
              <a:t>Analyze Data and Communicate Results</a:t>
            </a:r>
          </a:p>
        </p:txBody>
      </p:sp>
      <p:sp>
        <p:nvSpPr>
          <p:cNvPr id="3" name="Content Placeholder 2">
            <a:extLst>
              <a:ext uri="{FF2B5EF4-FFF2-40B4-BE49-F238E27FC236}">
                <a16:creationId xmlns:a16="http://schemas.microsoft.com/office/drawing/2014/main" id="{D2B9BAAD-AD96-42C6-D0FB-FF0152961375}"/>
              </a:ext>
            </a:extLst>
          </p:cNvPr>
          <p:cNvSpPr>
            <a:spLocks noGrp="1"/>
          </p:cNvSpPr>
          <p:nvPr>
            <p:ph idx="1"/>
          </p:nvPr>
        </p:nvSpPr>
        <p:spPr/>
        <p:txBody>
          <a:bodyPr vert="horz" lIns="0" tIns="0" rIns="0" bIns="0" rtlCol="0" anchor="t">
            <a:noAutofit/>
          </a:bodyPr>
          <a:lstStyle/>
          <a:p>
            <a:r>
              <a:rPr lang="en-US"/>
              <a:t>How will students communicate about the data?</a:t>
            </a:r>
          </a:p>
          <a:p>
            <a:r>
              <a:rPr lang="en-US"/>
              <a:t>What questions can be asked about the data?  How can students be guided to develop these questions?</a:t>
            </a:r>
          </a:p>
        </p:txBody>
      </p:sp>
      <p:sp>
        <p:nvSpPr>
          <p:cNvPr id="4" name="Slide Number Placeholder 3">
            <a:extLst>
              <a:ext uri="{FF2B5EF4-FFF2-40B4-BE49-F238E27FC236}">
                <a16:creationId xmlns:a16="http://schemas.microsoft.com/office/drawing/2014/main" id="{A524C383-770D-FEEE-7F4B-455FD3F31B33}"/>
              </a:ext>
            </a:extLst>
          </p:cNvPr>
          <p:cNvSpPr>
            <a:spLocks noGrp="1"/>
          </p:cNvSpPr>
          <p:nvPr>
            <p:ph type="sldNum" sz="quarter" idx="12"/>
          </p:nvPr>
        </p:nvSpPr>
        <p:spPr/>
        <p:txBody>
          <a:bodyPr/>
          <a:lstStyle/>
          <a:p>
            <a:fld id="{B2102BAA-C61A-4A39-BDF1-4340D572B82C}" type="slidenum">
              <a:rPr lang="en-US" smtClean="0"/>
              <a:t>15</a:t>
            </a:fld>
            <a:endParaRPr lang="en-US"/>
          </a:p>
        </p:txBody>
      </p:sp>
    </p:spTree>
    <p:extLst>
      <p:ext uri="{BB962C8B-B14F-4D97-AF65-F5344CB8AC3E}">
        <p14:creationId xmlns:p14="http://schemas.microsoft.com/office/powerpoint/2010/main" val="3139648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08454-5563-0098-53A7-BA3D40D85B25}"/>
              </a:ext>
            </a:extLst>
          </p:cNvPr>
          <p:cNvSpPr>
            <a:spLocks noGrp="1"/>
          </p:cNvSpPr>
          <p:nvPr>
            <p:ph type="title"/>
          </p:nvPr>
        </p:nvSpPr>
        <p:spPr/>
        <p:txBody>
          <a:bodyPr/>
          <a:lstStyle/>
          <a:p>
            <a:r>
              <a:rPr lang="en-US"/>
              <a:t>Next Steps</a:t>
            </a:r>
          </a:p>
        </p:txBody>
      </p:sp>
      <p:sp>
        <p:nvSpPr>
          <p:cNvPr id="3" name="Content Placeholder 2">
            <a:extLst>
              <a:ext uri="{FF2B5EF4-FFF2-40B4-BE49-F238E27FC236}">
                <a16:creationId xmlns:a16="http://schemas.microsoft.com/office/drawing/2014/main" id="{8C233097-AD8C-934B-F7F3-01FF0D27FDFA}"/>
              </a:ext>
            </a:extLst>
          </p:cNvPr>
          <p:cNvSpPr>
            <a:spLocks noGrp="1"/>
          </p:cNvSpPr>
          <p:nvPr>
            <p:ph idx="1"/>
          </p:nvPr>
        </p:nvSpPr>
        <p:spPr/>
        <p:txBody>
          <a:bodyPr/>
          <a:lstStyle/>
          <a:p>
            <a:r>
              <a:rPr lang="en-US"/>
              <a:t>What ideas from this session will you incorporate into classroom instruction?</a:t>
            </a:r>
          </a:p>
          <a:p>
            <a:pPr marL="0" indent="0">
              <a:buNone/>
            </a:pPr>
            <a:endParaRPr lang="en-US"/>
          </a:p>
          <a:p>
            <a:r>
              <a:rPr lang="en-US"/>
              <a:t>How can you set the stage for authentic student experiences with the data cycle?</a:t>
            </a:r>
          </a:p>
          <a:p>
            <a:endParaRPr lang="en-US"/>
          </a:p>
          <a:p>
            <a:endParaRPr lang="en-US"/>
          </a:p>
          <a:p>
            <a:endParaRPr lang="en-US"/>
          </a:p>
        </p:txBody>
      </p:sp>
      <p:sp>
        <p:nvSpPr>
          <p:cNvPr id="4" name="Slide Number Placeholder 3">
            <a:extLst>
              <a:ext uri="{FF2B5EF4-FFF2-40B4-BE49-F238E27FC236}">
                <a16:creationId xmlns:a16="http://schemas.microsoft.com/office/drawing/2014/main" id="{097F700C-53FD-0C77-C451-0BDDCD8B87B3}"/>
              </a:ext>
            </a:extLst>
          </p:cNvPr>
          <p:cNvSpPr>
            <a:spLocks noGrp="1"/>
          </p:cNvSpPr>
          <p:nvPr>
            <p:ph type="sldNum" sz="quarter" idx="12"/>
          </p:nvPr>
        </p:nvSpPr>
        <p:spPr/>
        <p:txBody>
          <a:bodyPr/>
          <a:lstStyle/>
          <a:p>
            <a:fld id="{B2102BAA-C61A-4A39-BDF1-4340D572B82C}" type="slidenum">
              <a:rPr lang="en-US" smtClean="0"/>
              <a:t>16</a:t>
            </a:fld>
            <a:endParaRPr lang="en-US"/>
          </a:p>
        </p:txBody>
      </p:sp>
    </p:spTree>
    <p:extLst>
      <p:ext uri="{BB962C8B-B14F-4D97-AF65-F5344CB8AC3E}">
        <p14:creationId xmlns:p14="http://schemas.microsoft.com/office/powerpoint/2010/main" val="1605023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163ED-C14D-F364-8724-4D24C4B4EB28}"/>
              </a:ext>
            </a:extLst>
          </p:cNvPr>
          <p:cNvSpPr>
            <a:spLocks noGrp="1"/>
          </p:cNvSpPr>
          <p:nvPr>
            <p:ph type="title"/>
          </p:nvPr>
        </p:nvSpPr>
        <p:spPr/>
        <p:txBody>
          <a:bodyPr/>
          <a:lstStyle/>
          <a:p>
            <a:r>
              <a:rPr lang="en-US"/>
              <a:t>Learning Goals</a:t>
            </a:r>
          </a:p>
        </p:txBody>
      </p:sp>
      <p:sp>
        <p:nvSpPr>
          <p:cNvPr id="4" name="Content Placeholder 3">
            <a:extLst>
              <a:ext uri="{FF2B5EF4-FFF2-40B4-BE49-F238E27FC236}">
                <a16:creationId xmlns:a16="http://schemas.microsoft.com/office/drawing/2014/main" id="{F3558DF2-80CF-C1F3-C138-BF4981F41403}"/>
              </a:ext>
            </a:extLst>
          </p:cNvPr>
          <p:cNvSpPr>
            <a:spLocks noGrp="1"/>
          </p:cNvSpPr>
          <p:nvPr>
            <p:ph idx="1"/>
          </p:nvPr>
        </p:nvSpPr>
        <p:spPr/>
        <p:txBody>
          <a:bodyPr vert="horz" lIns="0" tIns="0" rIns="0" bIns="0" rtlCol="0" anchor="t">
            <a:noAutofit/>
          </a:bodyPr>
          <a:lstStyle/>
          <a:p>
            <a:r>
              <a:rPr lang="en-US"/>
              <a:t>Describe the components of the data cycle</a:t>
            </a:r>
          </a:p>
          <a:p>
            <a:r>
              <a:rPr lang="en-US"/>
              <a:t>Plan for authentic opportunities for students to engage with the data cycle</a:t>
            </a:r>
          </a:p>
        </p:txBody>
      </p:sp>
      <p:sp>
        <p:nvSpPr>
          <p:cNvPr id="3" name="Slide Number Placeholder 2">
            <a:extLst>
              <a:ext uri="{FF2B5EF4-FFF2-40B4-BE49-F238E27FC236}">
                <a16:creationId xmlns:a16="http://schemas.microsoft.com/office/drawing/2014/main" id="{52B76A2A-8964-89D5-FECC-0A62F7EC6F07}"/>
              </a:ext>
            </a:extLst>
          </p:cNvPr>
          <p:cNvSpPr>
            <a:spLocks noGrp="1"/>
          </p:cNvSpPr>
          <p:nvPr>
            <p:ph type="sldNum" sz="quarter" idx="12"/>
          </p:nvPr>
        </p:nvSpPr>
        <p:spPr/>
        <p:txBody>
          <a:bodyPr/>
          <a:lstStyle/>
          <a:p>
            <a:fld id="{B2102BAA-C61A-4A39-BDF1-4340D572B82C}" type="slidenum">
              <a:rPr lang="en-US" smtClean="0"/>
              <a:t>2</a:t>
            </a:fld>
            <a:endParaRPr lang="en-US"/>
          </a:p>
        </p:txBody>
      </p:sp>
    </p:spTree>
    <p:extLst>
      <p:ext uri="{BB962C8B-B14F-4D97-AF65-F5344CB8AC3E}">
        <p14:creationId xmlns:p14="http://schemas.microsoft.com/office/powerpoint/2010/main" val="3252641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D06B8-9CCD-3549-0122-4825DF4972DD}"/>
              </a:ext>
            </a:extLst>
          </p:cNvPr>
          <p:cNvSpPr>
            <a:spLocks noGrp="1"/>
          </p:cNvSpPr>
          <p:nvPr>
            <p:ph type="title"/>
          </p:nvPr>
        </p:nvSpPr>
        <p:spPr/>
        <p:txBody>
          <a:bodyPr/>
          <a:lstStyle/>
          <a:p>
            <a:r>
              <a:rPr lang="en-US"/>
              <a:t>Agenda</a:t>
            </a:r>
          </a:p>
        </p:txBody>
      </p:sp>
      <p:sp>
        <p:nvSpPr>
          <p:cNvPr id="4" name="Content Placeholder 3">
            <a:extLst>
              <a:ext uri="{FF2B5EF4-FFF2-40B4-BE49-F238E27FC236}">
                <a16:creationId xmlns:a16="http://schemas.microsoft.com/office/drawing/2014/main" id="{59106886-F605-4A21-2DB2-381F227BBABE}"/>
              </a:ext>
            </a:extLst>
          </p:cNvPr>
          <p:cNvSpPr>
            <a:spLocks noGrp="1"/>
          </p:cNvSpPr>
          <p:nvPr>
            <p:ph idx="1"/>
          </p:nvPr>
        </p:nvSpPr>
        <p:spPr/>
        <p:txBody>
          <a:bodyPr vert="horz" lIns="0" tIns="0" rIns="0" bIns="0" rtlCol="0" anchor="t">
            <a:noAutofit/>
          </a:bodyPr>
          <a:lstStyle/>
          <a:p>
            <a:r>
              <a:rPr lang="en-US"/>
              <a:t>Importance of the Data Cycle</a:t>
            </a:r>
          </a:p>
          <a:p>
            <a:r>
              <a:rPr lang="en-US"/>
              <a:t>Data Talks</a:t>
            </a:r>
          </a:p>
          <a:p>
            <a:r>
              <a:rPr lang="en-US"/>
              <a:t>Components of the Data Cycle</a:t>
            </a:r>
          </a:p>
          <a:p>
            <a:pPr lvl="1"/>
            <a:r>
              <a:rPr lang="en-US"/>
              <a:t>Formulate Questions</a:t>
            </a:r>
          </a:p>
          <a:p>
            <a:pPr lvl="1"/>
            <a:r>
              <a:rPr lang="en-US"/>
              <a:t>Collect or Acquire Data</a:t>
            </a:r>
          </a:p>
          <a:p>
            <a:pPr lvl="1"/>
            <a:r>
              <a:rPr lang="en-US"/>
              <a:t>Organize and Represent Data</a:t>
            </a:r>
          </a:p>
          <a:p>
            <a:pPr lvl="1"/>
            <a:r>
              <a:rPr lang="en-US"/>
              <a:t>Analyze Data and Communicate Results</a:t>
            </a:r>
          </a:p>
          <a:p>
            <a:endParaRPr lang="en-US"/>
          </a:p>
        </p:txBody>
      </p:sp>
      <p:sp>
        <p:nvSpPr>
          <p:cNvPr id="3" name="Slide Number Placeholder 2">
            <a:extLst>
              <a:ext uri="{FF2B5EF4-FFF2-40B4-BE49-F238E27FC236}">
                <a16:creationId xmlns:a16="http://schemas.microsoft.com/office/drawing/2014/main" id="{023B56D6-1E29-2D73-4A19-32C55494EB92}"/>
              </a:ext>
            </a:extLst>
          </p:cNvPr>
          <p:cNvSpPr>
            <a:spLocks noGrp="1"/>
          </p:cNvSpPr>
          <p:nvPr>
            <p:ph type="sldNum" sz="quarter" idx="12"/>
          </p:nvPr>
        </p:nvSpPr>
        <p:spPr/>
        <p:txBody>
          <a:bodyPr/>
          <a:lstStyle/>
          <a:p>
            <a:fld id="{B2102BAA-C61A-4A39-BDF1-4340D572B82C}" type="slidenum">
              <a:rPr lang="en-US" smtClean="0"/>
              <a:t>3</a:t>
            </a:fld>
            <a:endParaRPr lang="en-US"/>
          </a:p>
        </p:txBody>
      </p:sp>
    </p:spTree>
    <p:extLst>
      <p:ext uri="{BB962C8B-B14F-4D97-AF65-F5344CB8AC3E}">
        <p14:creationId xmlns:p14="http://schemas.microsoft.com/office/powerpoint/2010/main" val="1664294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648D4-0707-DBAB-5D64-1DB9B4B6163A}"/>
              </a:ext>
            </a:extLst>
          </p:cNvPr>
          <p:cNvSpPr>
            <a:spLocks noGrp="1"/>
          </p:cNvSpPr>
          <p:nvPr>
            <p:ph type="title"/>
          </p:nvPr>
        </p:nvSpPr>
        <p:spPr/>
        <p:txBody>
          <a:bodyPr/>
          <a:lstStyle/>
          <a:p>
            <a:r>
              <a:rPr lang="en-US"/>
              <a:t>The Data Cycle</a:t>
            </a:r>
          </a:p>
        </p:txBody>
      </p:sp>
      <p:sp>
        <p:nvSpPr>
          <p:cNvPr id="3" name="Content Placeholder 2">
            <a:extLst>
              <a:ext uri="{FF2B5EF4-FFF2-40B4-BE49-F238E27FC236}">
                <a16:creationId xmlns:a16="http://schemas.microsoft.com/office/drawing/2014/main" id="{EAA4263C-69F3-658F-5345-633BA1E69181}"/>
              </a:ext>
            </a:extLst>
          </p:cNvPr>
          <p:cNvSpPr>
            <a:spLocks noGrp="1"/>
          </p:cNvSpPr>
          <p:nvPr>
            <p:ph idx="1"/>
          </p:nvPr>
        </p:nvSpPr>
        <p:spPr/>
        <p:txBody>
          <a:bodyPr vert="horz" lIns="0" tIns="0" rIns="0" bIns="0" rtlCol="0" anchor="t">
            <a:noAutofit/>
          </a:bodyPr>
          <a:lstStyle/>
          <a:p>
            <a:pPr marL="0" indent="0">
              <a:buNone/>
            </a:pPr>
            <a:r>
              <a:rPr lang="en-US"/>
              <a:t>Analyzing data requires the ability to read, write, and communicate about data in context. </a:t>
            </a:r>
          </a:p>
          <a:p>
            <a:pPr marL="0" indent="0">
              <a:buNone/>
            </a:pPr>
            <a:endParaRPr lang="en-US"/>
          </a:p>
          <a:p>
            <a:pPr marL="0" indent="0">
              <a:buNone/>
            </a:pPr>
            <a:r>
              <a:rPr lang="en-US"/>
              <a:t>A process for data analysis is included in the standards as a Data Cycle. The cycle includes asking meaningful questions, collecting or acquiring appropriate data, and analyzing, interpreting and communicating about the data. </a:t>
            </a:r>
          </a:p>
        </p:txBody>
      </p:sp>
      <p:sp>
        <p:nvSpPr>
          <p:cNvPr id="4" name="Slide Number Placeholder 3">
            <a:extLst>
              <a:ext uri="{FF2B5EF4-FFF2-40B4-BE49-F238E27FC236}">
                <a16:creationId xmlns:a16="http://schemas.microsoft.com/office/drawing/2014/main" id="{38D377CD-D6FD-39E7-978A-732D3239EF74}"/>
              </a:ext>
            </a:extLst>
          </p:cNvPr>
          <p:cNvSpPr>
            <a:spLocks noGrp="1"/>
          </p:cNvSpPr>
          <p:nvPr>
            <p:ph type="sldNum" sz="quarter" idx="12"/>
          </p:nvPr>
        </p:nvSpPr>
        <p:spPr/>
        <p:txBody>
          <a:bodyPr/>
          <a:lstStyle/>
          <a:p>
            <a:fld id="{B2102BAA-C61A-4A39-BDF1-4340D572B82C}" type="slidenum">
              <a:rPr lang="en-US" smtClean="0"/>
              <a:t>4</a:t>
            </a:fld>
            <a:endParaRPr lang="en-US"/>
          </a:p>
        </p:txBody>
      </p:sp>
    </p:spTree>
    <p:extLst>
      <p:ext uri="{BB962C8B-B14F-4D97-AF65-F5344CB8AC3E}">
        <p14:creationId xmlns:p14="http://schemas.microsoft.com/office/powerpoint/2010/main" val="3327962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A6A6D-034E-6716-DCF3-23E3089ECA70}"/>
              </a:ext>
            </a:extLst>
          </p:cNvPr>
          <p:cNvSpPr>
            <a:spLocks noGrp="1"/>
          </p:cNvSpPr>
          <p:nvPr>
            <p:ph type="ctrTitle"/>
          </p:nvPr>
        </p:nvSpPr>
        <p:spPr/>
        <p:txBody>
          <a:bodyPr/>
          <a:lstStyle/>
          <a:p>
            <a:r>
              <a:rPr lang="en-US"/>
              <a:t>Data Talks</a:t>
            </a:r>
          </a:p>
        </p:txBody>
      </p:sp>
      <p:sp>
        <p:nvSpPr>
          <p:cNvPr id="4" name="Slide Number Placeholder 3">
            <a:extLst>
              <a:ext uri="{FF2B5EF4-FFF2-40B4-BE49-F238E27FC236}">
                <a16:creationId xmlns:a16="http://schemas.microsoft.com/office/drawing/2014/main" id="{DD00E001-DF98-C6EE-91FA-8128501542D8}"/>
              </a:ext>
            </a:extLst>
          </p:cNvPr>
          <p:cNvSpPr>
            <a:spLocks noGrp="1"/>
          </p:cNvSpPr>
          <p:nvPr>
            <p:ph type="sldNum" sz="quarter" idx="12"/>
          </p:nvPr>
        </p:nvSpPr>
        <p:spPr/>
        <p:txBody>
          <a:bodyPr/>
          <a:lstStyle/>
          <a:p>
            <a:fld id="{B2102BAA-C61A-4A39-BDF1-4340D572B82C}" type="slidenum">
              <a:rPr lang="en-US" smtClean="0"/>
              <a:t>5</a:t>
            </a:fld>
            <a:endParaRPr lang="en-US"/>
          </a:p>
        </p:txBody>
      </p:sp>
    </p:spTree>
    <p:extLst>
      <p:ext uri="{BB962C8B-B14F-4D97-AF65-F5344CB8AC3E}">
        <p14:creationId xmlns:p14="http://schemas.microsoft.com/office/powerpoint/2010/main" val="369177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4D03-79A8-3F29-4F5B-06FD9EF39FC7}"/>
              </a:ext>
            </a:extLst>
          </p:cNvPr>
          <p:cNvSpPr>
            <a:spLocks noGrp="1"/>
          </p:cNvSpPr>
          <p:nvPr>
            <p:ph type="title"/>
          </p:nvPr>
        </p:nvSpPr>
        <p:spPr/>
        <p:txBody>
          <a:bodyPr/>
          <a:lstStyle/>
          <a:p>
            <a:r>
              <a:rPr lang="en-US"/>
              <a:t>Notice and Wonder</a:t>
            </a:r>
          </a:p>
        </p:txBody>
      </p:sp>
      <p:sp>
        <p:nvSpPr>
          <p:cNvPr id="4" name="Slide Number Placeholder 3">
            <a:extLst>
              <a:ext uri="{FF2B5EF4-FFF2-40B4-BE49-F238E27FC236}">
                <a16:creationId xmlns:a16="http://schemas.microsoft.com/office/drawing/2014/main" id="{43F8A6F0-125D-09EE-4937-9D73DFD928FA}"/>
              </a:ext>
            </a:extLst>
          </p:cNvPr>
          <p:cNvSpPr>
            <a:spLocks noGrp="1"/>
          </p:cNvSpPr>
          <p:nvPr>
            <p:ph type="sldNum" sz="quarter" idx="12"/>
          </p:nvPr>
        </p:nvSpPr>
        <p:spPr/>
        <p:txBody>
          <a:bodyPr/>
          <a:lstStyle/>
          <a:p>
            <a:fld id="{B2102BAA-C61A-4A39-BDF1-4340D572B82C}" type="slidenum">
              <a:rPr lang="en-US" smtClean="0"/>
              <a:t>6</a:t>
            </a:fld>
            <a:endParaRPr lang="en-US"/>
          </a:p>
        </p:txBody>
      </p:sp>
      <p:pic>
        <p:nvPicPr>
          <p:cNvPr id="5" name="Picture 4">
            <a:extLst>
              <a:ext uri="{FF2B5EF4-FFF2-40B4-BE49-F238E27FC236}">
                <a16:creationId xmlns:a16="http://schemas.microsoft.com/office/drawing/2014/main" id="{5E99C620-F8C3-3385-6E6F-4544D024006C}"/>
              </a:ext>
            </a:extLst>
          </p:cNvPr>
          <p:cNvPicPr>
            <a:picLocks noChangeAspect="1"/>
          </p:cNvPicPr>
          <p:nvPr/>
        </p:nvPicPr>
        <p:blipFill>
          <a:blip r:embed="rId3"/>
          <a:stretch>
            <a:fillRect/>
          </a:stretch>
        </p:blipFill>
        <p:spPr>
          <a:xfrm>
            <a:off x="3009900" y="2028825"/>
            <a:ext cx="6172200" cy="2800350"/>
          </a:xfrm>
          <a:prstGeom prst="rect">
            <a:avLst/>
          </a:prstGeom>
        </p:spPr>
      </p:pic>
    </p:spTree>
    <p:extLst>
      <p:ext uri="{BB962C8B-B14F-4D97-AF65-F5344CB8AC3E}">
        <p14:creationId xmlns:p14="http://schemas.microsoft.com/office/powerpoint/2010/main" val="2992388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6B833-01EE-586C-12F9-F988AB3951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4D4070-A414-D991-19B5-29279AE80F6B}"/>
              </a:ext>
            </a:extLst>
          </p:cNvPr>
          <p:cNvSpPr>
            <a:spLocks noGrp="1"/>
          </p:cNvSpPr>
          <p:nvPr>
            <p:ph type="title"/>
          </p:nvPr>
        </p:nvSpPr>
        <p:spPr/>
        <p:txBody>
          <a:bodyPr/>
          <a:lstStyle/>
          <a:p>
            <a:r>
              <a:rPr lang="en-US"/>
              <a:t>Which One is Different and Why?</a:t>
            </a:r>
          </a:p>
        </p:txBody>
      </p:sp>
      <p:sp>
        <p:nvSpPr>
          <p:cNvPr id="4" name="Slide Number Placeholder 3">
            <a:extLst>
              <a:ext uri="{FF2B5EF4-FFF2-40B4-BE49-F238E27FC236}">
                <a16:creationId xmlns:a16="http://schemas.microsoft.com/office/drawing/2014/main" id="{AD4894E5-146B-CDC3-6383-B3B78DF41E62}"/>
              </a:ext>
            </a:extLst>
          </p:cNvPr>
          <p:cNvSpPr>
            <a:spLocks noGrp="1"/>
          </p:cNvSpPr>
          <p:nvPr>
            <p:ph type="sldNum" sz="quarter" idx="12"/>
          </p:nvPr>
        </p:nvSpPr>
        <p:spPr/>
        <p:txBody>
          <a:bodyPr/>
          <a:lstStyle/>
          <a:p>
            <a:fld id="{B2102BAA-C61A-4A39-BDF1-4340D572B82C}" type="slidenum">
              <a:rPr lang="en-US" smtClean="0"/>
              <a:t>7</a:t>
            </a:fld>
            <a:endParaRPr lang="en-US"/>
          </a:p>
        </p:txBody>
      </p:sp>
      <p:pic>
        <p:nvPicPr>
          <p:cNvPr id="5" name="Picture 4">
            <a:extLst>
              <a:ext uri="{FF2B5EF4-FFF2-40B4-BE49-F238E27FC236}">
                <a16:creationId xmlns:a16="http://schemas.microsoft.com/office/drawing/2014/main" id="{F244B429-CF16-96FB-4D56-FDBDAF61F868}"/>
              </a:ext>
            </a:extLst>
          </p:cNvPr>
          <p:cNvPicPr>
            <a:picLocks noChangeAspect="1"/>
          </p:cNvPicPr>
          <p:nvPr/>
        </p:nvPicPr>
        <p:blipFill>
          <a:blip r:embed="rId3"/>
          <a:srcRect l="67775" t="6769" r="1767" b="8308"/>
          <a:stretch/>
        </p:blipFill>
        <p:spPr>
          <a:xfrm>
            <a:off x="8560032" y="2074862"/>
            <a:ext cx="3101277" cy="2920124"/>
          </a:xfrm>
          <a:prstGeom prst="rect">
            <a:avLst/>
          </a:prstGeom>
        </p:spPr>
      </p:pic>
      <p:pic>
        <p:nvPicPr>
          <p:cNvPr id="7" name="Picture 6">
            <a:extLst>
              <a:ext uri="{FF2B5EF4-FFF2-40B4-BE49-F238E27FC236}">
                <a16:creationId xmlns:a16="http://schemas.microsoft.com/office/drawing/2014/main" id="{7BFFF9E8-8BB8-A69B-E73C-8C5BDD5C1E7B}"/>
              </a:ext>
            </a:extLst>
          </p:cNvPr>
          <p:cNvPicPr>
            <a:picLocks noChangeAspect="1"/>
          </p:cNvPicPr>
          <p:nvPr/>
        </p:nvPicPr>
        <p:blipFill>
          <a:blip r:embed="rId3"/>
          <a:srcRect l="34883" t="7992" r="34651" b="9538"/>
          <a:stretch/>
        </p:blipFill>
        <p:spPr>
          <a:xfrm>
            <a:off x="542503" y="2011101"/>
            <a:ext cx="3102143" cy="2835742"/>
          </a:xfrm>
          <a:prstGeom prst="rect">
            <a:avLst/>
          </a:prstGeom>
        </p:spPr>
      </p:pic>
      <p:graphicFrame>
        <p:nvGraphicFramePr>
          <p:cNvPr id="8" name="Table 7">
            <a:extLst>
              <a:ext uri="{FF2B5EF4-FFF2-40B4-BE49-F238E27FC236}">
                <a16:creationId xmlns:a16="http://schemas.microsoft.com/office/drawing/2014/main" id="{64ED80AC-6156-585F-0019-6654CDDADA62}"/>
              </a:ext>
            </a:extLst>
          </p:cNvPr>
          <p:cNvGraphicFramePr>
            <a:graphicFrameLocks noGrp="1"/>
          </p:cNvGraphicFramePr>
          <p:nvPr>
            <p:extLst>
              <p:ext uri="{D42A27DB-BD31-4B8C-83A1-F6EECF244321}">
                <p14:modId xmlns:p14="http://schemas.microsoft.com/office/powerpoint/2010/main" val="3094084202"/>
              </p:ext>
            </p:extLst>
          </p:nvPr>
        </p:nvGraphicFramePr>
        <p:xfrm>
          <a:off x="4462272" y="2661717"/>
          <a:ext cx="2770632" cy="1196080"/>
        </p:xfrm>
        <a:graphic>
          <a:graphicData uri="http://schemas.openxmlformats.org/drawingml/2006/table">
            <a:tbl>
              <a:tblPr firstRow="1" bandRow="1">
                <a:tableStyleId>{5C22544A-7EE6-4342-B048-85BDC9FD1C3A}</a:tableStyleId>
              </a:tblPr>
              <a:tblGrid>
                <a:gridCol w="740598">
                  <a:extLst>
                    <a:ext uri="{9D8B030D-6E8A-4147-A177-3AD203B41FA5}">
                      <a16:colId xmlns:a16="http://schemas.microsoft.com/office/drawing/2014/main" val="3048404147"/>
                    </a:ext>
                  </a:extLst>
                </a:gridCol>
                <a:gridCol w="2030034">
                  <a:extLst>
                    <a:ext uri="{9D8B030D-6E8A-4147-A177-3AD203B41FA5}">
                      <a16:colId xmlns:a16="http://schemas.microsoft.com/office/drawing/2014/main" val="959103564"/>
                    </a:ext>
                  </a:extLst>
                </a:gridCol>
              </a:tblGrid>
              <a:tr h="370840">
                <a:tc>
                  <a:txBody>
                    <a:bodyPr/>
                    <a:lstStyle/>
                    <a:p>
                      <a:pPr lvl="0" algn="ctr">
                        <a:buNone/>
                      </a:pPr>
                      <a:r>
                        <a:rPr lang="en-US">
                          <a:solidFill>
                            <a:srgbClr val="000000"/>
                          </a:solidFill>
                        </a:rPr>
                        <a:t>Stem</a:t>
                      </a:r>
                    </a:p>
                  </a:txBody>
                  <a:tcPr>
                    <a:lnL w="12700" cmpd="sng">
                      <a:noFill/>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solidFill>
                            <a:srgbClr val="000000"/>
                          </a:solidFill>
                        </a:rPr>
                        <a:t>Leaf</a:t>
                      </a:r>
                    </a:p>
                  </a:txBody>
                  <a:tcPr>
                    <a:lnL w="12700" cap="flat" cmpd="sng" algn="ctr">
                      <a:solidFill>
                        <a:schemeClr val="tx1"/>
                      </a:solid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47621217"/>
                  </a:ext>
                </a:extLst>
              </a:tr>
              <a:tr h="454400">
                <a:tc>
                  <a:txBody>
                    <a:bodyPr/>
                    <a:lstStyle/>
                    <a:p>
                      <a:pPr algn="ctr"/>
                      <a:r>
                        <a:rPr lang="en-US">
                          <a:solidFill>
                            <a:srgbClr val="000000"/>
                          </a:solidFill>
                        </a:rPr>
                        <a:t>1</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lvl="0">
                        <a:buNone/>
                      </a:pPr>
                      <a:r>
                        <a:rPr lang="en-US">
                          <a:solidFill>
                            <a:srgbClr val="000000"/>
                          </a:solidFill>
                        </a:rPr>
                        <a:t>8,  8,  9,  9,  9</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30002101"/>
                  </a:ext>
                </a:extLst>
              </a:tr>
              <a:tr h="370840">
                <a:tc>
                  <a:txBody>
                    <a:bodyPr/>
                    <a:lstStyle/>
                    <a:p>
                      <a:pPr algn="ctr"/>
                      <a:r>
                        <a:rPr lang="en-US">
                          <a:solidFill>
                            <a:srgbClr val="000000"/>
                          </a:solidFill>
                        </a:rPr>
                        <a:t>2</a:t>
                      </a:r>
                    </a:p>
                  </a:txBody>
                  <a:tcP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a:solidFill>
                            <a:srgbClr val="000000"/>
                          </a:solidFill>
                        </a:rPr>
                        <a:t>0,  0,  1,  2  </a:t>
                      </a:r>
                    </a:p>
                  </a:txBody>
                  <a:tcPr>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15822111"/>
                  </a:ext>
                </a:extLst>
              </a:tr>
            </a:tbl>
          </a:graphicData>
        </a:graphic>
      </p:graphicFrame>
      <p:sp>
        <p:nvSpPr>
          <p:cNvPr id="9" name="TextBox 8">
            <a:extLst>
              <a:ext uri="{FF2B5EF4-FFF2-40B4-BE49-F238E27FC236}">
                <a16:creationId xmlns:a16="http://schemas.microsoft.com/office/drawing/2014/main" id="{5D0353A4-7F88-C623-98D6-58BFF149CDD7}"/>
              </a:ext>
            </a:extLst>
          </p:cNvPr>
          <p:cNvSpPr txBox="1"/>
          <p:nvPr/>
        </p:nvSpPr>
        <p:spPr>
          <a:xfrm>
            <a:off x="4462272" y="3970255"/>
            <a:ext cx="2938903" cy="369332"/>
          </a:xfrm>
          <a:prstGeom prst="rect">
            <a:avLst/>
          </a:prstGeom>
          <a:noFill/>
        </p:spPr>
        <p:txBody>
          <a:bodyPr wrap="square">
            <a:spAutoFit/>
          </a:bodyPr>
          <a:lstStyle/>
          <a:p>
            <a:r>
              <a:rPr lang="en-US">
                <a:solidFill>
                  <a:srgbClr val="000000"/>
                </a:solidFill>
              </a:rPr>
              <a:t>Key:  2 | 1 represents 21</a:t>
            </a:r>
          </a:p>
        </p:txBody>
      </p:sp>
      <p:sp>
        <p:nvSpPr>
          <p:cNvPr id="3" name="Rectangle: Rounded Corners 2">
            <a:extLst>
              <a:ext uri="{FF2B5EF4-FFF2-40B4-BE49-F238E27FC236}">
                <a16:creationId xmlns:a16="http://schemas.microsoft.com/office/drawing/2014/main" id="{7A2398C3-6FE1-3832-9B7F-3F43A8C6C47E}"/>
              </a:ext>
            </a:extLst>
          </p:cNvPr>
          <p:cNvSpPr/>
          <p:nvPr/>
        </p:nvSpPr>
        <p:spPr>
          <a:xfrm>
            <a:off x="187050" y="2249424"/>
            <a:ext cx="3776472" cy="2505456"/>
          </a:xfrm>
          <a:prstGeom prst="round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1F710982-3857-FC9C-657B-008BDEE2CB8F}"/>
              </a:ext>
            </a:extLst>
          </p:cNvPr>
          <p:cNvSpPr/>
          <p:nvPr/>
        </p:nvSpPr>
        <p:spPr>
          <a:xfrm>
            <a:off x="4222665" y="2249424"/>
            <a:ext cx="3776472" cy="2505456"/>
          </a:xfrm>
          <a:prstGeom prst="round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CECA4A02-45C6-14C5-7F01-0E4F0A7E1267}"/>
              </a:ext>
            </a:extLst>
          </p:cNvPr>
          <p:cNvSpPr/>
          <p:nvPr/>
        </p:nvSpPr>
        <p:spPr>
          <a:xfrm>
            <a:off x="8258280" y="2282196"/>
            <a:ext cx="3776472" cy="2505456"/>
          </a:xfrm>
          <a:prstGeom prst="round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9800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65A121B-A787-ABEC-10E4-50CBD7857111}"/>
              </a:ext>
            </a:extLst>
          </p:cNvPr>
          <p:cNvPicPr>
            <a:picLocks noChangeAspect="1"/>
          </p:cNvPicPr>
          <p:nvPr/>
        </p:nvPicPr>
        <p:blipFill>
          <a:blip r:embed="rId3"/>
          <a:stretch>
            <a:fillRect/>
          </a:stretch>
        </p:blipFill>
        <p:spPr>
          <a:xfrm>
            <a:off x="7577331" y="1342592"/>
            <a:ext cx="2526311" cy="4708124"/>
          </a:xfrm>
          <a:prstGeom prst="rect">
            <a:avLst/>
          </a:prstGeom>
        </p:spPr>
      </p:pic>
      <p:sp>
        <p:nvSpPr>
          <p:cNvPr id="2" name="Title 1">
            <a:extLst>
              <a:ext uri="{FF2B5EF4-FFF2-40B4-BE49-F238E27FC236}">
                <a16:creationId xmlns:a16="http://schemas.microsoft.com/office/drawing/2014/main" id="{9DC81AF4-4EC6-75DD-5469-EBEB88724228}"/>
              </a:ext>
            </a:extLst>
          </p:cNvPr>
          <p:cNvSpPr>
            <a:spLocks noGrp="1"/>
          </p:cNvSpPr>
          <p:nvPr>
            <p:ph type="title"/>
          </p:nvPr>
        </p:nvSpPr>
        <p:spPr/>
        <p:txBody>
          <a:bodyPr/>
          <a:lstStyle/>
          <a:p>
            <a:r>
              <a:rPr lang="en-US"/>
              <a:t>Alike and Different</a:t>
            </a:r>
          </a:p>
        </p:txBody>
      </p:sp>
      <p:graphicFrame>
        <p:nvGraphicFramePr>
          <p:cNvPr id="5" name="Content Placeholder 4">
            <a:extLst>
              <a:ext uri="{FF2B5EF4-FFF2-40B4-BE49-F238E27FC236}">
                <a16:creationId xmlns:a16="http://schemas.microsoft.com/office/drawing/2014/main" id="{7758CB4F-6C9A-66CF-72CB-FB72085EE67D}"/>
              </a:ext>
            </a:extLst>
          </p:cNvPr>
          <p:cNvGraphicFramePr>
            <a:graphicFrameLocks noGrp="1"/>
          </p:cNvGraphicFramePr>
          <p:nvPr>
            <p:ph idx="1"/>
            <p:extLst>
              <p:ext uri="{D42A27DB-BD31-4B8C-83A1-F6EECF244321}">
                <p14:modId xmlns:p14="http://schemas.microsoft.com/office/powerpoint/2010/main" val="1880108373"/>
              </p:ext>
            </p:extLst>
          </p:nvPr>
        </p:nvGraphicFramePr>
        <p:xfrm>
          <a:off x="838201" y="2316480"/>
          <a:ext cx="4324980" cy="2225039"/>
        </p:xfrm>
        <a:graphic>
          <a:graphicData uri="http://schemas.openxmlformats.org/drawingml/2006/table">
            <a:tbl>
              <a:tblPr firstRow="1" bandRow="1">
                <a:tableStyleId>{69C7853C-536D-4A76-A0AE-DD22124D55A5}</a:tableStyleId>
              </a:tblPr>
              <a:tblGrid>
                <a:gridCol w="432498">
                  <a:extLst>
                    <a:ext uri="{9D8B030D-6E8A-4147-A177-3AD203B41FA5}">
                      <a16:colId xmlns:a16="http://schemas.microsoft.com/office/drawing/2014/main" val="2067181064"/>
                    </a:ext>
                  </a:extLst>
                </a:gridCol>
                <a:gridCol w="432498">
                  <a:extLst>
                    <a:ext uri="{9D8B030D-6E8A-4147-A177-3AD203B41FA5}">
                      <a16:colId xmlns:a16="http://schemas.microsoft.com/office/drawing/2014/main" val="3266940678"/>
                    </a:ext>
                  </a:extLst>
                </a:gridCol>
                <a:gridCol w="432498">
                  <a:extLst>
                    <a:ext uri="{9D8B030D-6E8A-4147-A177-3AD203B41FA5}">
                      <a16:colId xmlns:a16="http://schemas.microsoft.com/office/drawing/2014/main" val="4142679589"/>
                    </a:ext>
                  </a:extLst>
                </a:gridCol>
                <a:gridCol w="432498">
                  <a:extLst>
                    <a:ext uri="{9D8B030D-6E8A-4147-A177-3AD203B41FA5}">
                      <a16:colId xmlns:a16="http://schemas.microsoft.com/office/drawing/2014/main" val="3837680714"/>
                    </a:ext>
                  </a:extLst>
                </a:gridCol>
                <a:gridCol w="432498">
                  <a:extLst>
                    <a:ext uri="{9D8B030D-6E8A-4147-A177-3AD203B41FA5}">
                      <a16:colId xmlns:a16="http://schemas.microsoft.com/office/drawing/2014/main" val="3321571667"/>
                    </a:ext>
                  </a:extLst>
                </a:gridCol>
                <a:gridCol w="432498">
                  <a:extLst>
                    <a:ext uri="{9D8B030D-6E8A-4147-A177-3AD203B41FA5}">
                      <a16:colId xmlns:a16="http://schemas.microsoft.com/office/drawing/2014/main" val="3187705095"/>
                    </a:ext>
                  </a:extLst>
                </a:gridCol>
                <a:gridCol w="432498">
                  <a:extLst>
                    <a:ext uri="{9D8B030D-6E8A-4147-A177-3AD203B41FA5}">
                      <a16:colId xmlns:a16="http://schemas.microsoft.com/office/drawing/2014/main" val="3997132056"/>
                    </a:ext>
                  </a:extLst>
                </a:gridCol>
                <a:gridCol w="432498">
                  <a:extLst>
                    <a:ext uri="{9D8B030D-6E8A-4147-A177-3AD203B41FA5}">
                      <a16:colId xmlns:a16="http://schemas.microsoft.com/office/drawing/2014/main" val="3002857791"/>
                    </a:ext>
                  </a:extLst>
                </a:gridCol>
                <a:gridCol w="432498">
                  <a:extLst>
                    <a:ext uri="{9D8B030D-6E8A-4147-A177-3AD203B41FA5}">
                      <a16:colId xmlns:a16="http://schemas.microsoft.com/office/drawing/2014/main" val="853662318"/>
                    </a:ext>
                  </a:extLst>
                </a:gridCol>
                <a:gridCol w="432498">
                  <a:extLst>
                    <a:ext uri="{9D8B030D-6E8A-4147-A177-3AD203B41FA5}">
                      <a16:colId xmlns:a16="http://schemas.microsoft.com/office/drawing/2014/main" val="3664782925"/>
                    </a:ext>
                  </a:extLst>
                </a:gridCol>
              </a:tblGrid>
              <a:tr h="370840">
                <a:tc gridSpan="4">
                  <a:txBody>
                    <a:bodyPr/>
                    <a:lstStyle/>
                    <a:p>
                      <a:pPr algn="ctr"/>
                      <a:r>
                        <a:rPr lang="en-US">
                          <a:solidFill>
                            <a:schemeClr val="tx1"/>
                          </a:solidFill>
                        </a:rPr>
                        <a:t>Boys</a:t>
                      </a:r>
                    </a:p>
                  </a:txBody>
                  <a:tcPr>
                    <a:lnL w="6350" cap="flat" cmpd="sng" algn="ctr">
                      <a:noFill/>
                      <a:prstDash val="solid"/>
                      <a:miter lim="800000"/>
                    </a:lnL>
                    <a:lnR w="12700" cap="flat" cmpd="sng" algn="ctr">
                      <a:solidFill>
                        <a:schemeClr val="tx1"/>
                      </a:solidFill>
                      <a:prstDash val="solid"/>
                      <a:round/>
                      <a:headEnd type="none" w="med" len="med"/>
                      <a:tailEnd type="none" w="med" len="med"/>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hMerge="1">
                  <a:txBody>
                    <a:bodyPr/>
                    <a:lstStyle/>
                    <a:p>
                      <a:endParaRPr lang="en-US">
                        <a:solidFill>
                          <a:schemeClr val="tx1"/>
                        </a:solidFill>
                      </a:endParaRPr>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lgn="ct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solidFill>
                            <a:schemeClr val="tx1"/>
                          </a:solidFill>
                        </a:rPr>
                        <a:t>Girls</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a:noFill/>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tc hMerge="1">
                  <a:txBody>
                    <a:bodyPr/>
                    <a:lstStyle/>
                    <a:p>
                      <a:endParaRPr lang="en-US"/>
                    </a:p>
                  </a:txBody>
                  <a:tcPr>
                    <a:lnL>
                      <a:noFill/>
                    </a:lnL>
                    <a:lnR w="6350" cap="flat" cmpd="sng" algn="ctr">
                      <a:noFill/>
                      <a:prstDash val="solid"/>
                      <a:miter lim="800000"/>
                    </a:lnR>
                    <a:lnT w="6350" cap="flat" cmpd="sng" algn="ctr">
                      <a:noFill/>
                      <a:prstDash val="solid"/>
                      <a:miter lim="800000"/>
                    </a:lnT>
                    <a:lnB w="1270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44426892"/>
                  </a:ext>
                </a:extLst>
              </a:tr>
              <a:tr h="370840">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lgn="ctr"/>
                      <a:r>
                        <a:rPr lang="en-US"/>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6,</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9</a:t>
                      </a:r>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06382549"/>
                  </a:ext>
                </a:extLst>
              </a:tr>
              <a:tr h="370840">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2</a:t>
                      </a:r>
                    </a:p>
                  </a:txBody>
                  <a:tcPr>
                    <a:lnL w="6350" cap="flat" cmpd="sng" algn="ctr">
                      <a:noFill/>
                      <a:prstDash val="solid"/>
                      <a:miter lim="800000"/>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lgn="ctr"/>
                      <a:r>
                        <a:rPr lang="en-US"/>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0,</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4,</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6</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1471347"/>
                  </a:ext>
                </a:extLst>
              </a:tr>
              <a:tr h="370840">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9,</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4,</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1</a:t>
                      </a:r>
                    </a:p>
                  </a:txBody>
                  <a:tcPr>
                    <a:lnL w="6350" cap="flat" cmpd="sng" algn="ctr">
                      <a:noFill/>
                      <a:prstDash val="solid"/>
                      <a:miter lim="800000"/>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lgn="ctr"/>
                      <a:r>
                        <a:rPr lang="en-US"/>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6,</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8,</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8,</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9</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878231"/>
                  </a:ext>
                </a:extLst>
              </a:tr>
              <a:tr h="370840">
                <a:tc>
                  <a:txBody>
                    <a:bodyPr/>
                    <a:lstStyle/>
                    <a:p>
                      <a:r>
                        <a:rPr lang="en-US"/>
                        <a:t>8,</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8,</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4,</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2</a:t>
                      </a:r>
                    </a:p>
                  </a:txBody>
                  <a:tcPr>
                    <a:lnL w="6350" cap="flat" cmpd="sng" algn="ctr">
                      <a:noFill/>
                      <a:prstDash val="solid"/>
                      <a:miter lim="800000"/>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lgn="ctr"/>
                      <a:r>
                        <a:rPr lang="en-US"/>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2,</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3,</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a:t>3</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2540501"/>
                  </a:ext>
                </a:extLst>
              </a:tr>
              <a:tr h="370839">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r>
                        <a:rPr lang="en-US"/>
                        <a:t>5,</a:t>
                      </a:r>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r>
                        <a:rPr lang="en-US"/>
                        <a:t>1</a:t>
                      </a:r>
                    </a:p>
                  </a:txBody>
                  <a:tcPr>
                    <a:lnL w="6350" cap="flat" cmpd="sng" algn="ctr">
                      <a:noFill/>
                      <a:prstDash val="solid"/>
                      <a:miter lim="800000"/>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lgn="ctr">
                        <a:buNone/>
                      </a:pPr>
                      <a:r>
                        <a:rPr lang="en-US"/>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r>
                        <a:rPr lang="en-US"/>
                        <a:t>0</a:t>
                      </a:r>
                    </a:p>
                  </a:txBody>
                  <a:tcPr>
                    <a:lnL w="12700" cap="flat" cmpd="sng" algn="ctr">
                      <a:solidFill>
                        <a:schemeClr val="tx1"/>
                      </a:solidFill>
                      <a:prstDash val="solid"/>
                      <a:round/>
                      <a:headEnd type="none" w="med" len="med"/>
                      <a:tailEnd type="none" w="med" len="med"/>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buNone/>
                      </a:pPr>
                      <a:endParaRPr lang="en-US"/>
                    </a:p>
                  </a:txBody>
                  <a:tcPr>
                    <a:lnL w="6350" cap="flat" cmpd="sng" algn="ctr">
                      <a:noFill/>
                      <a:prstDash val="solid"/>
                      <a:miter lim="800000"/>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67757349"/>
                  </a:ext>
                </a:extLst>
              </a:tr>
            </a:tbl>
          </a:graphicData>
        </a:graphic>
      </p:graphicFrame>
      <p:sp>
        <p:nvSpPr>
          <p:cNvPr id="4" name="Slide Number Placeholder 3">
            <a:extLst>
              <a:ext uri="{FF2B5EF4-FFF2-40B4-BE49-F238E27FC236}">
                <a16:creationId xmlns:a16="http://schemas.microsoft.com/office/drawing/2014/main" id="{76BF3285-4FB1-D2E1-74E1-559D4FE480BD}"/>
              </a:ext>
            </a:extLst>
          </p:cNvPr>
          <p:cNvSpPr>
            <a:spLocks noGrp="1"/>
          </p:cNvSpPr>
          <p:nvPr>
            <p:ph type="sldNum" sz="quarter" idx="12"/>
          </p:nvPr>
        </p:nvSpPr>
        <p:spPr/>
        <p:txBody>
          <a:bodyPr/>
          <a:lstStyle/>
          <a:p>
            <a:fld id="{B2102BAA-C61A-4A39-BDF1-4340D572B82C}" type="slidenum">
              <a:rPr lang="en-US" smtClean="0"/>
              <a:t>8</a:t>
            </a:fld>
            <a:endParaRPr lang="en-US"/>
          </a:p>
        </p:txBody>
      </p:sp>
      <p:sp>
        <p:nvSpPr>
          <p:cNvPr id="7" name="TextBox 6">
            <a:extLst>
              <a:ext uri="{FF2B5EF4-FFF2-40B4-BE49-F238E27FC236}">
                <a16:creationId xmlns:a16="http://schemas.microsoft.com/office/drawing/2014/main" id="{7D110FA2-154F-7112-0458-588F362FA88A}"/>
              </a:ext>
            </a:extLst>
          </p:cNvPr>
          <p:cNvSpPr txBox="1"/>
          <p:nvPr/>
        </p:nvSpPr>
        <p:spPr>
          <a:xfrm>
            <a:off x="1380744" y="4749194"/>
            <a:ext cx="3032305" cy="784830"/>
          </a:xfrm>
          <a:prstGeom prst="rect">
            <a:avLst/>
          </a:prstGeom>
          <a:noFill/>
        </p:spPr>
        <p:txBody>
          <a:bodyPr wrap="none" rtlCol="0">
            <a:spAutoFit/>
          </a:bodyPr>
          <a:lstStyle/>
          <a:p>
            <a:r>
              <a:rPr lang="en-US"/>
              <a:t>Boys Key:  2 | 3 represents 32</a:t>
            </a:r>
            <a:br>
              <a:rPr lang="en-US"/>
            </a:br>
            <a:endParaRPr lang="en-US" sz="900"/>
          </a:p>
          <a:p>
            <a:r>
              <a:rPr lang="en-US"/>
              <a:t>Girls Key:  3 | 2 represents 32</a:t>
            </a:r>
          </a:p>
        </p:txBody>
      </p:sp>
      <p:sp>
        <p:nvSpPr>
          <p:cNvPr id="10" name="Rectangle: Rounded Corners 9">
            <a:extLst>
              <a:ext uri="{FF2B5EF4-FFF2-40B4-BE49-F238E27FC236}">
                <a16:creationId xmlns:a16="http://schemas.microsoft.com/office/drawing/2014/main" id="{8EDF6E11-A997-705B-7E3A-A4AF02D4C05D}"/>
              </a:ext>
            </a:extLst>
          </p:cNvPr>
          <p:cNvSpPr/>
          <p:nvPr/>
        </p:nvSpPr>
        <p:spPr>
          <a:xfrm>
            <a:off x="187050" y="1527048"/>
            <a:ext cx="5308626" cy="4742850"/>
          </a:xfrm>
          <a:prstGeom prst="round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2F7995A8-7B3E-859B-27D6-80F57CFB3F30}"/>
              </a:ext>
            </a:extLst>
          </p:cNvPr>
          <p:cNvSpPr/>
          <p:nvPr/>
        </p:nvSpPr>
        <p:spPr>
          <a:xfrm>
            <a:off x="6045173" y="1527943"/>
            <a:ext cx="5308626" cy="4742850"/>
          </a:xfrm>
          <a:prstGeom prst="roundRect">
            <a:avLst/>
          </a:prstGeom>
          <a:noFill/>
          <a:ln w="571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6623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2A5B0-4EF5-7A48-6A9A-5EAF9D6A799C}"/>
              </a:ext>
            </a:extLst>
          </p:cNvPr>
          <p:cNvSpPr>
            <a:spLocks noGrp="1"/>
          </p:cNvSpPr>
          <p:nvPr>
            <p:ph type="title"/>
          </p:nvPr>
        </p:nvSpPr>
        <p:spPr/>
        <p:txBody>
          <a:bodyPr/>
          <a:lstStyle/>
          <a:p>
            <a:r>
              <a:rPr lang="en-US"/>
              <a:t>The Data Cycle</a:t>
            </a:r>
          </a:p>
        </p:txBody>
      </p:sp>
      <p:sp>
        <p:nvSpPr>
          <p:cNvPr id="3" name="Content Placeholder 2">
            <a:extLst>
              <a:ext uri="{FF2B5EF4-FFF2-40B4-BE49-F238E27FC236}">
                <a16:creationId xmlns:a16="http://schemas.microsoft.com/office/drawing/2014/main" id="{644E965C-0830-A915-478A-E5B0FF83808E}"/>
              </a:ext>
            </a:extLst>
          </p:cNvPr>
          <p:cNvSpPr>
            <a:spLocks noGrp="1"/>
          </p:cNvSpPr>
          <p:nvPr>
            <p:ph idx="1"/>
          </p:nvPr>
        </p:nvSpPr>
        <p:spPr>
          <a:xfrm>
            <a:off x="838200" y="1458930"/>
            <a:ext cx="5238750" cy="4718033"/>
          </a:xfrm>
        </p:spPr>
        <p:txBody>
          <a:bodyPr vert="horz" lIns="0" tIns="0" rIns="0" bIns="0" rtlCol="0" anchor="t">
            <a:noAutofit/>
          </a:bodyPr>
          <a:lstStyle/>
          <a:p>
            <a:pPr marL="0" indent="0">
              <a:buNone/>
            </a:pPr>
            <a:r>
              <a:rPr lang="en-US"/>
              <a:t>The data cycle includes formulating questions to be explored with data; collecting or acquiring data; organizing and representing data; and analyzing data and communicating results.</a:t>
            </a:r>
          </a:p>
        </p:txBody>
      </p:sp>
      <p:sp>
        <p:nvSpPr>
          <p:cNvPr id="4" name="Slide Number Placeholder 3">
            <a:extLst>
              <a:ext uri="{FF2B5EF4-FFF2-40B4-BE49-F238E27FC236}">
                <a16:creationId xmlns:a16="http://schemas.microsoft.com/office/drawing/2014/main" id="{01BE060F-E65F-9BEC-9B46-A2EC0E1A4900}"/>
              </a:ext>
            </a:extLst>
          </p:cNvPr>
          <p:cNvSpPr>
            <a:spLocks noGrp="1"/>
          </p:cNvSpPr>
          <p:nvPr>
            <p:ph type="sldNum" sz="quarter" idx="12"/>
          </p:nvPr>
        </p:nvSpPr>
        <p:spPr/>
        <p:txBody>
          <a:bodyPr/>
          <a:lstStyle/>
          <a:p>
            <a:fld id="{B2102BAA-C61A-4A39-BDF1-4340D572B82C}" type="slidenum">
              <a:rPr lang="en-US" smtClean="0"/>
              <a:t>9</a:t>
            </a:fld>
            <a:endParaRPr lang="en-US"/>
          </a:p>
        </p:txBody>
      </p:sp>
      <p:pic>
        <p:nvPicPr>
          <p:cNvPr id="5" name="Picture 4">
            <a:extLst>
              <a:ext uri="{FF2B5EF4-FFF2-40B4-BE49-F238E27FC236}">
                <a16:creationId xmlns:a16="http://schemas.microsoft.com/office/drawing/2014/main" id="{38B52B48-F2A6-0054-B1D1-5E690F688FCB}"/>
              </a:ext>
            </a:extLst>
          </p:cNvPr>
          <p:cNvPicPr>
            <a:picLocks noChangeAspect="1"/>
          </p:cNvPicPr>
          <p:nvPr/>
        </p:nvPicPr>
        <p:blipFill>
          <a:blip r:embed="rId3"/>
          <a:stretch>
            <a:fillRect/>
          </a:stretch>
        </p:blipFill>
        <p:spPr>
          <a:xfrm>
            <a:off x="6091238" y="542925"/>
            <a:ext cx="5362575" cy="4895850"/>
          </a:xfrm>
          <a:prstGeom prst="rect">
            <a:avLst/>
          </a:prstGeom>
        </p:spPr>
      </p:pic>
    </p:spTree>
    <p:extLst>
      <p:ext uri="{BB962C8B-B14F-4D97-AF65-F5344CB8AC3E}">
        <p14:creationId xmlns:p14="http://schemas.microsoft.com/office/powerpoint/2010/main" val="2502021955"/>
      </p:ext>
    </p:extLst>
  </p:cSld>
  <p:clrMapOvr>
    <a:masterClrMapping/>
  </p:clrMapOvr>
</p:sld>
</file>

<file path=ppt/theme/theme1.xml><?xml version="1.0" encoding="utf-8"?>
<a:theme xmlns:a="http://schemas.openxmlformats.org/drawingml/2006/main" name="Office Theme">
  <a:themeElements>
    <a:clrScheme name="VDOE Colors">
      <a:dk1>
        <a:srgbClr val="003C71"/>
      </a:dk1>
      <a:lt1>
        <a:srgbClr val="FFFFFF"/>
      </a:lt1>
      <a:dk2>
        <a:srgbClr val="003C71"/>
      </a:dk2>
      <a:lt2>
        <a:srgbClr val="FFFFFF"/>
      </a:lt2>
      <a:accent1>
        <a:srgbClr val="003C71"/>
      </a:accent1>
      <a:accent2>
        <a:srgbClr val="FF6A39"/>
      </a:accent2>
      <a:accent3>
        <a:srgbClr val="555555"/>
      </a:accent3>
      <a:accent4>
        <a:srgbClr val="FFC600"/>
      </a:accent4>
      <a:accent5>
        <a:srgbClr val="0160B6"/>
      </a:accent5>
      <a:accent6>
        <a:srgbClr val="279989"/>
      </a:accent6>
      <a:hlink>
        <a:srgbClr val="0563C1"/>
      </a:hlink>
      <a:folHlink>
        <a:srgbClr val="8496B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b3d5c2c-b560-474a-866d-a2f80bed7ff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22EA3EBAF2834FB3B271461F8B97E6" ma:contentTypeVersion="12" ma:contentTypeDescription="Create a new document." ma:contentTypeScope="" ma:versionID="3d1b5b544ea11dafb8db5ae79704e527">
  <xsd:schema xmlns:xsd="http://www.w3.org/2001/XMLSchema" xmlns:xs="http://www.w3.org/2001/XMLSchema" xmlns:p="http://schemas.microsoft.com/office/2006/metadata/properties" xmlns:ns2="9b3d5c2c-b560-474a-866d-a2f80bed7ffa" targetNamespace="http://schemas.microsoft.com/office/2006/metadata/properties" ma:root="true" ma:fieldsID="76235419aa43106ab9506265731e6595" ns2:_="">
    <xsd:import namespace="9b3d5c2c-b560-474a-866d-a2f80bed7ff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3d5c2c-b560-474a-866d-a2f80bed7f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87A9B3F-3566-4850-A246-4BFBDE14D197}">
  <ds:schemaRefs>
    <ds:schemaRef ds:uri="http://schemas.microsoft.com/sharepoint/v3/contenttype/forms"/>
  </ds:schemaRefs>
</ds:datastoreItem>
</file>

<file path=customXml/itemProps2.xml><?xml version="1.0" encoding="utf-8"?>
<ds:datastoreItem xmlns:ds="http://schemas.openxmlformats.org/officeDocument/2006/customXml" ds:itemID="{3442AD12-2A16-4272-8343-059CCA4C660B}">
  <ds:schemaRefs>
    <ds:schemaRef ds:uri="3e48eddf-5182-4ff8-bc73-3298bc4d374d"/>
    <ds:schemaRef ds:uri="7bdf785d-e98f-4bb0-b455-24fd4c8fc4a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9b3d5c2c-b560-474a-866d-a2f80bed7ffa"/>
  </ds:schemaRefs>
</ds:datastoreItem>
</file>

<file path=customXml/itemProps3.xml><?xml version="1.0" encoding="utf-8"?>
<ds:datastoreItem xmlns:ds="http://schemas.openxmlformats.org/officeDocument/2006/customXml" ds:itemID="{D43D175A-AF64-47D2-80E7-A2906BEC4E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3d5c2c-b560-474a-866d-a2f80bed7f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16</Slides>
  <Notes>14</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Focus on Mathematics</vt:lpstr>
      <vt:lpstr>Learning Goals</vt:lpstr>
      <vt:lpstr>Agenda</vt:lpstr>
      <vt:lpstr>The Data Cycle</vt:lpstr>
      <vt:lpstr>Data Talks</vt:lpstr>
      <vt:lpstr>Notice and Wonder</vt:lpstr>
      <vt:lpstr>Which One is Different and Why?</vt:lpstr>
      <vt:lpstr>Alike and Different</vt:lpstr>
      <vt:lpstr>The Data Cycle</vt:lpstr>
      <vt:lpstr>The Data Cycle</vt:lpstr>
      <vt:lpstr>Formulate Questions</vt:lpstr>
      <vt:lpstr>Collect or Acquire Data</vt:lpstr>
      <vt:lpstr>Organize and Represent Data</vt:lpstr>
      <vt:lpstr>Parameters </vt:lpstr>
      <vt:lpstr>Analyze Data and Communicate Results</vt:lpstr>
      <vt:lpstr>Next Steps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Virginia Department of Education</dc:creator>
  <cp:keywords/>
  <dc:description/>
  <cp:revision>6</cp:revision>
  <dcterms:created xsi:type="dcterms:W3CDTF">2022-07-20T12:39:39Z</dcterms:created>
  <dcterms:modified xsi:type="dcterms:W3CDTF">2025-04-29T16:31:34Z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0x010100CD22EA3EBAF2834FB3B271461F8B97E6</vt:lpwstr>
  </property>
  <property fmtid="{D5CDD505-2E9C-101B-9397-08002B2CF9AE}" pid="3" name="FileHash">
    <vt:lpwstr>bd6024ba9092d43b2cbeeceddbb3781f74355514</vt:lpwstr>
  </property>
  <property fmtid="{D5CDD505-2E9C-101B-9397-08002B2CF9AE}" pid="4" name="Order">
    <vt:r8>40600</vt:r8>
  </property>
  <property fmtid="{D5CDD505-2E9C-101B-9397-08002B2CF9AE}" pid="5" name="CloudMigratorOriginId">
    <vt:lpwstr>1voe_kc8VRRDPk9RmKKH-mpKC64Fr0ipY</vt:lpwstr>
  </property>
  <property fmtid="{D5CDD505-2E9C-101B-9397-08002B2CF9AE}" pid="6" name="SharedWithUsers">
    <vt:lpwstr>165;#Hollins, Samantha (DOE)</vt:lpwstr>
  </property>
  <property fmtid="{D5CDD505-2E9C-101B-9397-08002B2CF9AE}" pid="7" name="ComplianceAssetId">
    <vt:lpwstr/>
  </property>
  <property fmtid="{D5CDD505-2E9C-101B-9397-08002B2CF9AE}" pid="8" name="_activity">
    <vt:lpwstr>{"FileActivityType":"9","FileActivityTimeStamp":"2024-01-11T20:47:00.400Z","FileActivityUsersOnPage":[{"DisplayName":"Jackson, Crystal (DOE)","Id":"crystal.jackson@doe.virginia.gov"},{"DisplayName":"Rickey, Melissa (DOE)","Id":"melissa.rickey@doe.virginia.gov"}],"FileActivityNavigationId":null}</vt:lpwstr>
  </property>
  <property fmtid="{D5CDD505-2E9C-101B-9397-08002B2CF9AE}" pid="9" name="_ExtendedDescription">
    <vt:lpwstr/>
  </property>
  <property fmtid="{D5CDD505-2E9C-101B-9397-08002B2CF9AE}" pid="10" name="CloudMigratorVersion">
    <vt:lpwstr>3.38.17.0</vt:lpwstr>
  </property>
  <property fmtid="{D5CDD505-2E9C-101B-9397-08002B2CF9AE}" pid="11" name="TriggerFlowInfo">
    <vt:lpwstr/>
  </property>
  <property fmtid="{D5CDD505-2E9C-101B-9397-08002B2CF9AE}" pid="12" name="MediaServiceImageTags">
    <vt:lpwstr/>
  </property>
</Properties>
</file>