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31"/>
  </p:notesMasterIdLst>
  <p:sldIdLst>
    <p:sldId id="256" r:id="rId5"/>
    <p:sldId id="271" r:id="rId6"/>
    <p:sldId id="267" r:id="rId7"/>
    <p:sldId id="261" r:id="rId8"/>
    <p:sldId id="272" r:id="rId9"/>
    <p:sldId id="304" r:id="rId10"/>
    <p:sldId id="303" r:id="rId11"/>
    <p:sldId id="273" r:id="rId12"/>
    <p:sldId id="274" r:id="rId13"/>
    <p:sldId id="284" r:id="rId14"/>
    <p:sldId id="285" r:id="rId15"/>
    <p:sldId id="289" r:id="rId16"/>
    <p:sldId id="275" r:id="rId17"/>
    <p:sldId id="276" r:id="rId18"/>
    <p:sldId id="287" r:id="rId19"/>
    <p:sldId id="277" r:id="rId20"/>
    <p:sldId id="288" r:id="rId21"/>
    <p:sldId id="278" r:id="rId22"/>
    <p:sldId id="291" r:id="rId23"/>
    <p:sldId id="279" r:id="rId24"/>
    <p:sldId id="280" r:id="rId25"/>
    <p:sldId id="294" r:id="rId26"/>
    <p:sldId id="281" r:id="rId27"/>
    <p:sldId id="292" r:id="rId28"/>
    <p:sldId id="282" r:id="rId29"/>
    <p:sldId id="301"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B61A2B-ED76-D762-7569-9E9FAAB8C043}" name="Bohidar, Victoria (DOE)" initials="VB" userId="S::Victoria.Bohidar@doe.virginia.gov::7395afba-8828-4532-81d3-ad45c894784c" providerId="AD"/>
  <p188:author id="{370AC39A-1675-0090-98ED-DE3B9B1CAE92}" name="Snyder, Donna (DOE)" initials="DS" userId="S::Donna.Snyder@doe.virginia.gov::abebc5df-0845-48d5-af3b-0e964e9131b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4480"/>
    <a:srgbClr val="B0DAFF"/>
    <a:srgbClr val="555555"/>
    <a:srgbClr val="3E5B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B63BFC-DF82-46AC-B9CC-AFDD047D5721}" v="1" dt="2025-04-10T12:50:13.698"/>
    <p1510:client id="{48924988-860E-466B-3245-7309902FFDAF}" v="98" dt="2025-04-11T18:18:58.447"/>
    <p1510:client id="{8F6224AE-4784-58C8-473B-1FD072AE80F8}" v="50" dt="2025-04-10T13:14:04.150"/>
    <p1510:client id="{CBC02A91-0377-1CCA-F2C9-F86974917D9F}" v="9" dt="2025-04-11T11:50:30.1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70128E-993C-4902-8012-4837AFDCDFE9}" type="datetimeFigureOut">
              <a:rPr lang="en-US" smtClean="0"/>
              <a:t>4/29/2025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DDA28-A9E5-470C-8A90-D17729306CEC}" type="slidenum">
              <a:rPr lang="en-US" smtClean="0"/>
              <a:t>‹#›</a:t>
            </a:fld>
            <a:endParaRPr lang="en-US"/>
          </a:p>
        </p:txBody>
      </p:sp>
    </p:spTree>
    <p:extLst>
      <p:ext uri="{BB962C8B-B14F-4D97-AF65-F5344CB8AC3E}">
        <p14:creationId xmlns:p14="http://schemas.microsoft.com/office/powerpoint/2010/main" val="3834701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Set the stage for learning by reviewing the learning goals and agenda for the session.</a:t>
            </a:r>
          </a:p>
        </p:txBody>
      </p:sp>
      <p:sp>
        <p:nvSpPr>
          <p:cNvPr id="4" name="Slide Number Placeholder 3"/>
          <p:cNvSpPr>
            <a:spLocks noGrp="1"/>
          </p:cNvSpPr>
          <p:nvPr>
            <p:ph type="sldNum" sz="quarter" idx="5"/>
          </p:nvPr>
        </p:nvSpPr>
        <p:spPr/>
        <p:txBody>
          <a:bodyPr/>
          <a:lstStyle/>
          <a:p>
            <a:fld id="{40DDDA28-A9E5-470C-8A90-D17729306CEC}" type="slidenum">
              <a:rPr lang="en-US" smtClean="0"/>
              <a:t>2</a:t>
            </a:fld>
            <a:endParaRPr lang="en-US"/>
          </a:p>
        </p:txBody>
      </p:sp>
    </p:spTree>
    <p:extLst>
      <p:ext uri="{BB962C8B-B14F-4D97-AF65-F5344CB8AC3E}">
        <p14:creationId xmlns:p14="http://schemas.microsoft.com/office/powerpoint/2010/main" val="21082879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Grade 5 – Area of a Right Triangle</a:t>
            </a:r>
            <a:endParaRPr lang="en-US"/>
          </a:p>
          <a:p>
            <a:r>
              <a:rPr lang="en-US"/>
              <a:t>Alike and Different</a:t>
            </a:r>
          </a:p>
          <a:p>
            <a:r>
              <a:rPr lang="en-US"/>
              <a:t>Display the slide and ask participants to share ways that the two images are alike. Ask participants to turn and talk with a partner before allowing a few individuals to share with the group.  Participants may share that both images have shaded figures on a grid and the shaded amounts cover the same area.  Participants may share that the image on the right also has a triangle shaded in dark blue.  </a:t>
            </a:r>
          </a:p>
          <a:p>
            <a:endParaRPr lang="en-US"/>
          </a:p>
          <a:p>
            <a:r>
              <a:rPr lang="en-US"/>
              <a:t>After participants have shared their ideas, ask how area is represented in the two figures.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15</a:t>
            </a:fld>
            <a:endParaRPr lang="en-US"/>
          </a:p>
        </p:txBody>
      </p:sp>
    </p:spTree>
    <p:extLst>
      <p:ext uri="{BB962C8B-B14F-4D97-AF65-F5344CB8AC3E}">
        <p14:creationId xmlns:p14="http://schemas.microsoft.com/office/powerpoint/2010/main" val="1508753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Students form general relationships when they see how all area formulas are related to the big idea of base times height. Students who understand where formulas come from tend to remember them and be able to derive them when they are needed.</a:t>
            </a:r>
          </a:p>
          <a:p>
            <a:endParaRPr lang="en-US">
              <a:ea typeface="Calibri"/>
              <a:cs typeface="Calibri"/>
            </a:endParaRPr>
          </a:p>
          <a:p>
            <a:r>
              <a:rPr lang="en-US"/>
              <a:t>As participants engage with the classroom activities for Grade 5, encourage them to brainstorm additional hands-on materials and representations that could be used for investigation.  Suggested materials may include grid paper, color tiles, paper rectangles that can be cut into congruent right triangles, and other array representations.</a:t>
            </a:r>
            <a:endParaRPr lang="en-US">
              <a:ea typeface="Calibri"/>
              <a:cs typeface="Calibri"/>
            </a:endParaRPr>
          </a:p>
          <a:p>
            <a:endParaRPr lang="en-US">
              <a:ea typeface="Calibri"/>
              <a:cs typeface="Calibri"/>
            </a:endParaRPr>
          </a:p>
          <a:p>
            <a:r>
              <a:rPr lang="en-US"/>
              <a:t>Use the area of right triangles lesson to have participants explore the connection between the area of rectangles (and squares) and right triangles with the same dimensions.  It is important to have conversations around how the dimensions of a rectangle are typically referred to as length and width, but they can also be discussed as base and height. It does not matter which dimension is noted as length as long as an adjacent side is noted as the width.  Similarly, it does not matter which dimension is labeled as the base of a rectangle, as long as an adjacent side is labeled as the height.  It is important to help students make the connection that length and width (or base and height) of a rectangle can be found by measuring the length of adjacent sides that form a right angle where they meet.  This is helpful when students are identifying the base and height of right triangles, as the sides of the triangle that represent the base and height are adjacent sides that form a right angle where they meet. </a:t>
            </a:r>
            <a:endParaRPr lang="en-US">
              <a:ea typeface="Calibri"/>
              <a:cs typeface="Calibri"/>
            </a:endParaRPr>
          </a:p>
          <a:p>
            <a:endParaRPr lang="en-US">
              <a:ea typeface="Calibri"/>
              <a:cs typeface="Calibri"/>
            </a:endParaRPr>
          </a:p>
          <a:p>
            <a:r>
              <a:rPr lang="en-US"/>
              <a:t>Another connection that students should make is the connection between dividing by two and multiplying by one-half.  The formula for finding the area of a right triangle is typically represented as  A=12bhA=12bh. However, students in Grade 5 are often more comfortable dividing by two than multiplying by one-half. </a:t>
            </a:r>
            <a:endParaRPr lang="en-US">
              <a:ea typeface="Calibri"/>
              <a:cs typeface="Calibri"/>
            </a:endParaRPr>
          </a:p>
          <a:p>
            <a:endParaRPr lang="en-US"/>
          </a:p>
          <a:p>
            <a:r>
              <a:rPr lang="en-US"/>
              <a:t>Understanding of these connections can be supported by asking questions such as:</a:t>
            </a:r>
          </a:p>
          <a:p>
            <a:pPr marL="171450" indent="-171450">
              <a:buFont typeface="Symbol"/>
              <a:buChar char="•"/>
            </a:pPr>
            <a:r>
              <a:rPr lang="en-US"/>
              <a:t>What do the rectangle and triangle in this example have in common?</a:t>
            </a:r>
          </a:p>
          <a:p>
            <a:pPr marL="171450" indent="-171450">
              <a:buFont typeface="Symbol"/>
              <a:buChar char="•"/>
            </a:pPr>
            <a:r>
              <a:rPr lang="en-US"/>
              <a:t>How are the area of a rectangle and a triangle that have the same base and height related?</a:t>
            </a:r>
          </a:p>
          <a:p>
            <a:pPr marL="171450" indent="-171450">
              <a:buFont typeface="Symbol"/>
              <a:buChar char="•"/>
            </a:pPr>
            <a:r>
              <a:rPr lang="en-US"/>
              <a:t>What does it mean to multiply by one-half?</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16</a:t>
            </a:fld>
            <a:endParaRPr lang="en-US"/>
          </a:p>
        </p:txBody>
      </p:sp>
    </p:spTree>
    <p:extLst>
      <p:ext uri="{BB962C8B-B14F-4D97-AF65-F5344CB8AC3E}">
        <p14:creationId xmlns:p14="http://schemas.microsoft.com/office/powerpoint/2010/main" val="3708046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Grade 5 – Volume of a Rectangular Prism</a:t>
            </a:r>
            <a:endParaRPr lang="en-US"/>
          </a:p>
          <a:p>
            <a:r>
              <a:rPr lang="en-US"/>
              <a:t>Build It – Quick Images</a:t>
            </a:r>
          </a:p>
          <a:p>
            <a:r>
              <a:rPr lang="en-US"/>
              <a:t>You may choose to have a collection of cubes available for participants so that they can build the images on the screen, or you can simply ask participants how many cubes would be needed to build each image.  The slide contains three figures that are animated to individually appear and then disappear when the mouse is clicked. Click to display the first image, and after the image has disappeared ask participants to build the figure with blocks and/or share how many blocks were needed to create the figure. Repeat with the second image. </a:t>
            </a:r>
          </a:p>
          <a:p>
            <a:endParaRPr lang="en-US"/>
          </a:p>
          <a:p>
            <a:r>
              <a:rPr lang="en-US"/>
              <a:t>If participants are not able to determine the total number of blocks in the short amount of time, ask them to share what they are certain that they know about the image. Maybe they know for sure that it was two blocks tall, or that there was a square of four blocks in the front. Maybe someone else saw that there were three layers going front to back. These are critical characteristics that students need to recognize as they develop an understanding of volume of rectangular prisms</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17</a:t>
            </a:fld>
            <a:endParaRPr lang="en-US"/>
          </a:p>
        </p:txBody>
      </p:sp>
    </p:spTree>
    <p:extLst>
      <p:ext uri="{BB962C8B-B14F-4D97-AF65-F5344CB8AC3E}">
        <p14:creationId xmlns:p14="http://schemas.microsoft.com/office/powerpoint/2010/main" val="18589100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Grade 5 – Volume of a Rectangular Prism</a:t>
            </a:r>
            <a:endParaRPr lang="en-US"/>
          </a:p>
          <a:p>
            <a:r>
              <a:rPr lang="en-US"/>
              <a:t>Build It – Quick Images</a:t>
            </a:r>
          </a:p>
          <a:p>
            <a:r>
              <a:rPr lang="en-US"/>
              <a:t>You may choose to have a collection of cubes available for participants so that they can build the images on the screen, or you can simply ask participants how many cubes would be needed to build each image.  The slide contains three figures that are animated to individually appear and then disappear when the mouse is clicked. Click to display the first image, and after the image has disappeared ask participants to build the figure with blocks and/or share how many blocks were needed to create the figure. Repeat with the second image. </a:t>
            </a:r>
          </a:p>
          <a:p>
            <a:endParaRPr lang="en-US"/>
          </a:p>
          <a:p>
            <a:r>
              <a:rPr lang="en-US"/>
              <a:t>If participants are not able to determine the total number of blocks in the short amount of time, ask them to share what they are certain that they know about the image. Maybe they know for sure that it was two blocks tall, or that there was a square of four blocks in the front. Maybe someone else saw that there were three layers going front to back. These are critical characteristics that students need to recognize as they develop an understanding of volume of rectangular prisms. </a:t>
            </a:r>
          </a:p>
          <a:p>
            <a:endParaRPr lang="en-US"/>
          </a:p>
          <a:p>
            <a:r>
              <a:rPr lang="en-US"/>
              <a:t>As participants engage with the Volume of a Rectangular Prism MIP, encourage them to consider other materials and representations that could be used during investigation.  Using hands-on materials, like cubes, when exploring volume helps to give meaning to the unit as well as building an understanding of how a formula is developed. </a:t>
            </a:r>
          </a:p>
          <a:p>
            <a:endParaRPr lang="en-US"/>
          </a:p>
          <a:p>
            <a:r>
              <a:rPr lang="en-US"/>
              <a:t>Also encourage participants to consider the connections they want students to make and the questions they can ask to support students making those connections and developing an understanding of volume of a rectangular prism. Students should make connections between the dimensions of a rectangular prism and the number of layers of cubes it would take to fill the prism. These connections can be supported through questions such as:</a:t>
            </a:r>
          </a:p>
          <a:p>
            <a:pPr marL="285750" indent="-285750">
              <a:buFont typeface="Symbol"/>
              <a:buChar char="•"/>
            </a:pPr>
            <a:r>
              <a:rPr lang="en-US"/>
              <a:t>How can we find the total number of cubes without counting all the cubes?</a:t>
            </a:r>
          </a:p>
          <a:p>
            <a:pPr marL="285750" indent="-285750">
              <a:buFont typeface="Symbol"/>
              <a:buChar char="•"/>
            </a:pPr>
            <a:r>
              <a:rPr lang="en-US"/>
              <a:t>If you know there are six cubes on the front layer of the prism, what do you know about the other layers?  How could you use that information to find the total number of cubes?</a:t>
            </a:r>
          </a:p>
          <a:p>
            <a:pPr marL="285750" indent="-285750">
              <a:buFont typeface="Symbol"/>
              <a:buChar char="•"/>
            </a:pPr>
            <a:r>
              <a:rPr lang="en-US"/>
              <a:t>What dimensions of a rectangular prism do you need to know to determine the volume?</a:t>
            </a:r>
          </a:p>
          <a:p>
            <a:pPr marL="285750" indent="-285750">
              <a:buFont typeface="Symbol"/>
              <a:buChar char="•"/>
            </a:pPr>
            <a:r>
              <a:rPr lang="en-US"/>
              <a:t>Does that strategy or formula always work?  How do you know?</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18</a:t>
            </a:fld>
            <a:endParaRPr lang="en-US"/>
          </a:p>
        </p:txBody>
      </p:sp>
    </p:spTree>
    <p:extLst>
      <p:ext uri="{BB962C8B-B14F-4D97-AF65-F5344CB8AC3E}">
        <p14:creationId xmlns:p14="http://schemas.microsoft.com/office/powerpoint/2010/main" val="30913513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Grade 6 – Circumference and Approximating Pi</a:t>
            </a:r>
            <a:endParaRPr lang="en-US"/>
          </a:p>
          <a:p>
            <a:r>
              <a:rPr lang="en-US"/>
              <a:t>Number Line</a:t>
            </a:r>
          </a:p>
          <a:p>
            <a:r>
              <a:rPr lang="en-US"/>
              <a:t>Display the number line and ask participants to turn and talk to a partner to discuss where the location of the radius would be if the point represents the diameter. Participants should describe that the radius would be located midway between the point and zero because the radius of a circle is half the length of the diameter. Next ask participants to turn and talk to a partner about where the circumference would be located on the number line. </a:t>
            </a:r>
          </a:p>
          <a:p>
            <a:endParaRPr lang="en-US"/>
          </a:p>
          <a:p>
            <a:r>
              <a:rPr lang="en-US"/>
              <a:t>Participants should describe that the circumference would be located further to the right on the number line, approximately three times the distance away from zero than the distance of the original point from zero. Note that this routine may be difficult for Grade 6 students to discuss prior to in class activities that address the relationship between parts of a circle.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19</a:t>
            </a:fld>
            <a:endParaRPr lang="en-US"/>
          </a:p>
        </p:txBody>
      </p:sp>
    </p:spTree>
    <p:extLst>
      <p:ext uri="{BB962C8B-B14F-4D97-AF65-F5344CB8AC3E}">
        <p14:creationId xmlns:p14="http://schemas.microsoft.com/office/powerpoint/2010/main" val="34632372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 participants work through the activities, have them consider additional materials that could be used during the investigation.  While the activities suggest using string or rope and a ruler to find the circumference of various circles, a flexible measuring tape may also be used. </a:t>
            </a:r>
          </a:p>
          <a:p>
            <a:endParaRPr lang="en-US"/>
          </a:p>
          <a:p>
            <a:r>
              <a:rPr lang="en-US"/>
              <a:t>Use the Human Circles Lesson and Going the Distance MIP to have participants explore the relationship between radius, diameter, and circumference of a circle and develop an approximation for pi. Students should make connections that the diameter is twice the length of the radius and that the circumference is approximately three times the length of the diameter.  Connections can be supported through questions such as: </a:t>
            </a:r>
          </a:p>
          <a:p>
            <a:pPr marL="285750" indent="-285750">
              <a:buFont typeface="Symbol"/>
              <a:buChar char="•"/>
            </a:pPr>
            <a:r>
              <a:rPr lang="en-US"/>
              <a:t>What patterns do you notice when you look at the lengths of the radius, diameter, and circumference of the circles?</a:t>
            </a:r>
          </a:p>
          <a:p>
            <a:pPr marL="285750" indent="-285750">
              <a:buFont typeface="Symbol"/>
              <a:buChar char="•"/>
            </a:pPr>
            <a:r>
              <a:rPr lang="en-US"/>
              <a:t>How are the measurements related?</a:t>
            </a:r>
          </a:p>
          <a:p>
            <a:pPr marL="285750" indent="-285750">
              <a:buFont typeface="Symbol"/>
              <a:buChar char="•"/>
            </a:pPr>
            <a:r>
              <a:rPr lang="en-US"/>
              <a:t>Can you estimate the circumference of a circle if you know the length of the diameter or radius? How?</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20</a:t>
            </a:fld>
            <a:endParaRPr lang="en-US"/>
          </a:p>
        </p:txBody>
      </p:sp>
    </p:spTree>
    <p:extLst>
      <p:ext uri="{BB962C8B-B14F-4D97-AF65-F5344CB8AC3E}">
        <p14:creationId xmlns:p14="http://schemas.microsoft.com/office/powerpoint/2010/main" val="34387226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Grade 6 – Area and Perimeter of Triangles and Parallelograms</a:t>
            </a:r>
            <a:endParaRPr lang="en-US"/>
          </a:p>
          <a:p>
            <a:r>
              <a:rPr lang="en-US"/>
              <a:t>Which One Doesn’t Belong?</a:t>
            </a:r>
            <a:endParaRPr lang="en-US">
              <a:ea typeface="Calibri"/>
              <a:cs typeface="Calibri"/>
            </a:endParaRPr>
          </a:p>
          <a:p>
            <a:r>
              <a:rPr lang="en-US"/>
              <a:t>Display the slide and ask participants to look at the four images and determine which image doesn’t belong. Allow for multiple participants to share their reasoning.  Possible answers include:</a:t>
            </a:r>
          </a:p>
          <a:p>
            <a:pPr marL="285750" indent="-285750">
              <a:buFont typeface="Symbol"/>
              <a:buChar char="•"/>
            </a:pPr>
            <a:r>
              <a:rPr lang="en-US"/>
              <a:t>The triangle doesn’t belong because it is the only figure that is not a quadrilateral.</a:t>
            </a:r>
            <a:endParaRPr lang="en-US">
              <a:ea typeface="Calibri"/>
              <a:cs typeface="Calibri"/>
            </a:endParaRPr>
          </a:p>
          <a:p>
            <a:pPr marL="285750" indent="-285750">
              <a:buFont typeface="Symbol"/>
              <a:buChar char="•"/>
            </a:pPr>
            <a:r>
              <a:rPr lang="en-US"/>
              <a:t>The figure on the far right doesn’t belong because it is the only figure that is combined by joining the short sides of the triangles.</a:t>
            </a:r>
          </a:p>
          <a:p>
            <a:pPr marL="285750" indent="-285750">
              <a:buFont typeface="Symbol"/>
              <a:buChar char="•"/>
            </a:pPr>
            <a:r>
              <a:rPr lang="en-US"/>
              <a:t>The triangle doesn’t belong because it is the only figure that is not a parallelogram.</a:t>
            </a:r>
          </a:p>
          <a:p>
            <a:pPr marL="285750" indent="-285750">
              <a:buFont typeface="Symbol"/>
              <a:buChar char="•"/>
            </a:pPr>
            <a:r>
              <a:rPr lang="en-US"/>
              <a:t>The rectangle doesn’t belong because it is the only figure with right angles.</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22</a:t>
            </a:fld>
            <a:endParaRPr lang="en-US"/>
          </a:p>
        </p:txBody>
      </p:sp>
    </p:spTree>
    <p:extLst>
      <p:ext uri="{BB962C8B-B14F-4D97-AF65-F5344CB8AC3E}">
        <p14:creationId xmlns:p14="http://schemas.microsoft.com/office/powerpoint/2010/main" val="1688375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Students form general relationships when they see how all area formulas are related to the big idea of base times height. Students who understand where formulas come from tend to remember them and are able to derive them when they are needed.</a:t>
            </a:r>
          </a:p>
          <a:p>
            <a:endParaRPr lang="en-US"/>
          </a:p>
          <a:p>
            <a:r>
              <a:rPr lang="en-US"/>
              <a:t>As participants explore the Contextual Problems Involving Area and Perimeter activities, encourage them to think about additional materials that could be used for investigation.  Participants may suggest using geoboards for something more concrete than the dot paper included in the lesson. Physically cutting paper parallelograms and rearranging the pieces may be helpful for students that struggle to visualize moving the pieces. Tangrams can also be a useful tool for this exploration as the two smallest triangles can be used to make a parallelogram, a square and a medium triangle. </a:t>
            </a:r>
          </a:p>
          <a:p>
            <a:endParaRPr lang="en-US">
              <a:ea typeface="Calibri"/>
              <a:cs typeface="Calibri"/>
            </a:endParaRPr>
          </a:p>
          <a:p>
            <a:r>
              <a:rPr lang="en-US"/>
              <a:t>Also ask participants to consider the connections they would like students to make and questions that could be asked to support student understanding.  Students should make connections between the base and height of a parallelogram and the length and width of a rectangle. Connections can be supported through questions such as:</a:t>
            </a:r>
          </a:p>
          <a:p>
            <a:pPr marL="171450" indent="-171450">
              <a:buFont typeface="Symbol"/>
              <a:buChar char="•"/>
            </a:pPr>
            <a:r>
              <a:rPr lang="en-US"/>
              <a:t>How are base and height and length and width of a rectangle related? </a:t>
            </a:r>
          </a:p>
          <a:p>
            <a:pPr marL="171450" indent="-171450">
              <a:buFont typeface="Symbol"/>
              <a:buChar char="•"/>
            </a:pPr>
            <a:r>
              <a:rPr lang="en-US"/>
              <a:t>How are the base and height measured in a parallelogram? </a:t>
            </a:r>
          </a:p>
          <a:p>
            <a:pPr marL="171450" indent="-171450">
              <a:buFont typeface="Symbol"/>
              <a:buChar char="•"/>
            </a:pPr>
            <a:r>
              <a:rPr lang="en-US"/>
              <a:t>Is there a difference between </a:t>
            </a:r>
            <a:br>
              <a:rPr lang="en-US">
                <a:cs typeface="+mn-lt"/>
              </a:rPr>
            </a:br>
            <a:r>
              <a:rPr lang="en-US"/>
              <a:t>A</a:t>
            </a:r>
            <a:r>
              <a:rPr lang="en-US" i="1"/>
              <a:t>= </a:t>
            </a:r>
            <a:r>
              <a:rPr lang="en-US" i="1" err="1"/>
              <a:t>lw</a:t>
            </a:r>
            <a:r>
              <a:rPr lang="en-US" i="1"/>
              <a:t> and A = </a:t>
            </a:r>
            <a:r>
              <a:rPr lang="en-US" i="1" err="1"/>
              <a:t>bh</a:t>
            </a:r>
            <a:r>
              <a:rPr lang="en-US" i="1"/>
              <a:t>?</a:t>
            </a:r>
            <a:endParaRPr lang="en-US"/>
          </a:p>
          <a:p>
            <a:pPr marL="171450" indent="-171450">
              <a:buFont typeface="Symbol"/>
              <a:buChar char="•"/>
            </a:pPr>
            <a:r>
              <a:rPr lang="en-US"/>
              <a:t>How are areas of a triangle and a rectangle related?</a:t>
            </a:r>
          </a:p>
          <a:p>
            <a:pPr marL="171450" indent="-171450">
              <a:buFont typeface="Symbol"/>
              <a:buChar char="•"/>
            </a:pPr>
            <a:r>
              <a:rPr lang="en-US"/>
              <a:t>How are areas of parallelograms and rectangles related?</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23</a:t>
            </a:fld>
            <a:endParaRPr lang="en-US"/>
          </a:p>
        </p:txBody>
      </p:sp>
    </p:spTree>
    <p:extLst>
      <p:ext uri="{BB962C8B-B14F-4D97-AF65-F5344CB8AC3E}">
        <p14:creationId xmlns:p14="http://schemas.microsoft.com/office/powerpoint/2010/main" val="7439159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Grade 7 – Volume of Right Cylinders and Surface Area of Right Cylinders and Square-Based Pyramids</a:t>
            </a:r>
            <a:endParaRPr lang="en-US"/>
          </a:p>
          <a:p>
            <a:r>
              <a:rPr lang="en-US"/>
              <a:t>Which One Doesn’t Belong?</a:t>
            </a:r>
          </a:p>
          <a:p>
            <a:r>
              <a:rPr lang="en-US"/>
              <a:t>Display the slide and ask participants to look at the four images and determine which image doesn’t belong. Allow for multiple participants to share their reasoning.  Possible answers include:</a:t>
            </a:r>
          </a:p>
          <a:p>
            <a:pPr marL="285750" indent="-285750">
              <a:buFont typeface="Symbol"/>
              <a:buChar char="•"/>
            </a:pPr>
            <a:r>
              <a:rPr lang="en-US"/>
              <a:t>The upper left net doesn’t belong because the diameter of the base is 10 cm.</a:t>
            </a:r>
          </a:p>
          <a:p>
            <a:pPr marL="285750" indent="-285750">
              <a:buFont typeface="Symbol"/>
              <a:buChar char="•"/>
            </a:pPr>
            <a:r>
              <a:rPr lang="en-US"/>
              <a:t>The upper right cylinder doesn’t belong because it has a measurement of 20 cm.</a:t>
            </a:r>
          </a:p>
          <a:p>
            <a:pPr marL="285750" indent="-285750">
              <a:buFont typeface="Symbol"/>
              <a:buChar char="•"/>
            </a:pPr>
            <a:r>
              <a:rPr lang="en-US"/>
              <a:t>The lower left doesn’t belong because the cylinder is laying on its side.</a:t>
            </a:r>
          </a:p>
          <a:p>
            <a:pPr marL="285750" indent="-285750">
              <a:buFont typeface="Symbol"/>
              <a:buChar char="•"/>
            </a:pPr>
            <a:r>
              <a:rPr lang="en-US"/>
              <a:t>The lower right net doesn’t belong because the height of the cylinder is unknown. </a:t>
            </a:r>
          </a:p>
          <a:p>
            <a:endParaRPr lang="en-US"/>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24</a:t>
            </a:fld>
            <a:endParaRPr lang="en-US"/>
          </a:p>
        </p:txBody>
      </p:sp>
    </p:spTree>
    <p:extLst>
      <p:ext uri="{BB962C8B-B14F-4D97-AF65-F5344CB8AC3E}">
        <p14:creationId xmlns:p14="http://schemas.microsoft.com/office/powerpoint/2010/main" val="14245249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Students form general relationships when they see how all area formulas are related to the big idea of base times height. Students who understand where formulas come from tend to remember them and be able to derive them when they are needed.</a:t>
            </a:r>
          </a:p>
          <a:p>
            <a:endParaRPr lang="en-US"/>
          </a:p>
          <a:p>
            <a:r>
              <a:rPr lang="en-US"/>
              <a:t>As participants explore the Volume and Surface Area of Rectangular Prisms and Cylinders lesson, encourage them to think about additional materials that could be used for exploration.  Using nets that can be folded and unfolded helps students visualize all faces. </a:t>
            </a:r>
          </a:p>
          <a:p>
            <a:endParaRPr lang="en-US"/>
          </a:p>
          <a:p>
            <a:r>
              <a:rPr lang="en-US"/>
              <a:t>Ask participants to consider the connections they would like students to make and questions that could be asked to support student understanding.  Students should make connections between subdividing shapes to determine area to subdividing nets of shapes to determine surface area. Students should also connect the idea that base x height can be used to find the volume of rectangular prisms and cylinders. Connections can be supported through questions such as:</a:t>
            </a:r>
          </a:p>
          <a:p>
            <a:pPr marL="285750" indent="-285750">
              <a:buFont typeface="Symbol"/>
              <a:buChar char="•"/>
            </a:pPr>
            <a:r>
              <a:rPr lang="en-US"/>
              <a:t>How are the formulas </a:t>
            </a:r>
            <a:r>
              <a:rPr lang="en-US" i="1"/>
              <a:t>V = </a:t>
            </a:r>
            <a:r>
              <a:rPr lang="en-US" i="1" err="1"/>
              <a:t>lwh</a:t>
            </a:r>
            <a:r>
              <a:rPr lang="en-US" i="1"/>
              <a:t> and V = </a:t>
            </a:r>
            <a:r>
              <a:rPr lang="en-US" i="1" err="1"/>
              <a:t>Bh</a:t>
            </a:r>
            <a:r>
              <a:rPr lang="en-US" i="1"/>
              <a:t> </a:t>
            </a:r>
            <a:r>
              <a:rPr lang="en-US"/>
              <a:t>similar? </a:t>
            </a:r>
          </a:p>
          <a:p>
            <a:pPr marL="285750" indent="-285750">
              <a:buFont typeface="Symbol"/>
              <a:buChar char="•"/>
            </a:pPr>
            <a:r>
              <a:rPr lang="en-US"/>
              <a:t>How are the formulas </a:t>
            </a:r>
            <a:r>
              <a:rPr lang="en-US" i="1"/>
              <a:t>V = πr2 </a:t>
            </a:r>
            <a:r>
              <a:rPr lang="en-US"/>
              <a:t>and </a:t>
            </a:r>
            <a:r>
              <a:rPr lang="en-US" i="1"/>
              <a:t>V = </a:t>
            </a:r>
            <a:r>
              <a:rPr lang="en-US" i="1" err="1"/>
              <a:t>Bh</a:t>
            </a:r>
            <a:r>
              <a:rPr lang="en-US" i="1"/>
              <a:t> </a:t>
            </a:r>
            <a:r>
              <a:rPr lang="en-US"/>
              <a:t>similar?</a:t>
            </a:r>
          </a:p>
          <a:p>
            <a:pPr marL="285750" indent="-285750">
              <a:buFont typeface="Symbol"/>
              <a:buChar char="•"/>
            </a:pPr>
            <a:r>
              <a:rPr lang="en-US"/>
              <a:t>How are the formulas for finding the volume of a rectangular prism and cylinder similar?</a:t>
            </a:r>
            <a:endParaRPr lang="en-US">
              <a:ea typeface="Calibri"/>
              <a:cs typeface="Calibri"/>
            </a:endParaRPr>
          </a:p>
          <a:p>
            <a:pPr marL="285750" indent="-285750">
              <a:buFont typeface="Symbol"/>
              <a:buChar char="•"/>
            </a:pPr>
            <a:r>
              <a:rPr lang="en-US"/>
              <a:t>How can the net of a solid figure help you to determine the surface area?</a:t>
            </a:r>
            <a:endParaRPr lang="en-US">
              <a:ea typeface="Calibri"/>
              <a:cs typeface="Calibri"/>
            </a:endParaRPr>
          </a:p>
          <a:p>
            <a:pPr marL="285750" indent="-285750">
              <a:buFont typeface="Symbol"/>
              <a:buChar char="•"/>
            </a:pPr>
            <a:r>
              <a:rPr lang="en-US"/>
              <a:t>What dimensions of a rectangular prism do you need to know to determine surface area?</a:t>
            </a:r>
            <a:endParaRPr lang="en-US">
              <a:ea typeface="Calibri"/>
              <a:cs typeface="Calibri"/>
            </a:endParaRPr>
          </a:p>
          <a:p>
            <a:pPr marL="285750" indent="-285750">
              <a:buFont typeface="Symbol"/>
              <a:buChar char="•"/>
            </a:pPr>
            <a:r>
              <a:rPr lang="en-US"/>
              <a:t>What dimensions of a cylinder do you need to know to determine surface area?</a:t>
            </a:r>
            <a:endParaRPr lang="en-US">
              <a:ea typeface="Calibri"/>
              <a:cs typeface="Calibri"/>
            </a:endParaRPr>
          </a:p>
          <a:p>
            <a:pPr marL="285750" indent="-285750">
              <a:buFont typeface="Symbol"/>
              <a:buChar char="•"/>
            </a:pPr>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25</a:t>
            </a:fld>
            <a:endParaRPr lang="en-US"/>
          </a:p>
        </p:txBody>
      </p:sp>
    </p:spTree>
    <p:extLst>
      <p:ext uri="{BB962C8B-B14F-4D97-AF65-F5344CB8AC3E}">
        <p14:creationId xmlns:p14="http://schemas.microsoft.com/office/powerpoint/2010/main" val="884232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students engage in developing formulas, they are building conceptual understanding of the ideas and relationships that are connected to the formulas.  It is less likely that students will confuse formulas when they have developed an understanding of the relationships involved.</a:t>
            </a:r>
          </a:p>
        </p:txBody>
      </p:sp>
      <p:sp>
        <p:nvSpPr>
          <p:cNvPr id="4" name="Slide Number Placeholder 3"/>
          <p:cNvSpPr>
            <a:spLocks noGrp="1"/>
          </p:cNvSpPr>
          <p:nvPr>
            <p:ph type="sldNum" sz="quarter" idx="5"/>
          </p:nvPr>
        </p:nvSpPr>
        <p:spPr/>
        <p:txBody>
          <a:bodyPr/>
          <a:lstStyle/>
          <a:p>
            <a:fld id="{40DDDA28-A9E5-470C-8A90-D17729306CEC}" type="slidenum">
              <a:rPr lang="en-US" smtClean="0"/>
              <a:t>4</a:t>
            </a:fld>
            <a:endParaRPr lang="en-US"/>
          </a:p>
        </p:txBody>
      </p:sp>
    </p:spTree>
    <p:extLst>
      <p:ext uri="{BB962C8B-B14F-4D97-AF65-F5344CB8AC3E}">
        <p14:creationId xmlns:p14="http://schemas.microsoft.com/office/powerpoint/2010/main" val="18984939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Conclusion</a:t>
            </a:r>
            <a:endParaRPr lang="en-US"/>
          </a:p>
          <a:p>
            <a:endParaRPr lang="en-US"/>
          </a:p>
          <a:p>
            <a:r>
              <a:rPr lang="en-US"/>
              <a:t>Facilitate a discussion about the manipulatives and representations used throughout the reasoning routines and classroom activities in this session. Focus on the characteristics of the manipulatives that allowed students to develop the formula. Representations allow students to see components of the formula. Some manipulatives allow students to break apart or rearrange a figure to prove how and why a formula works. </a:t>
            </a:r>
          </a:p>
          <a:p>
            <a:endParaRPr lang="en-US"/>
          </a:p>
          <a:p>
            <a:r>
              <a:rPr lang="en-US"/>
              <a:t>Review the questions that participants noted that would help students develop understanding and make connections.  Questions that can be applied throughout the grade levels include:</a:t>
            </a:r>
          </a:p>
          <a:p>
            <a:pPr marL="285750" indent="-285750">
              <a:buFont typeface="Symbol"/>
              <a:buChar char="•"/>
            </a:pPr>
            <a:r>
              <a:rPr lang="en-US"/>
              <a:t>What can you determine if you know those measurements?</a:t>
            </a:r>
          </a:p>
          <a:p>
            <a:pPr marL="285750" indent="-285750">
              <a:buFont typeface="Symbol"/>
              <a:buChar char="•"/>
            </a:pPr>
            <a:r>
              <a:rPr lang="en-US"/>
              <a:t>How can you use that information to determine ________?</a:t>
            </a:r>
          </a:p>
          <a:p>
            <a:pPr marL="285750" indent="-285750">
              <a:buFont typeface="Symbol"/>
              <a:buChar char="•"/>
            </a:pPr>
            <a:r>
              <a:rPr lang="en-US"/>
              <a:t>Is there another way to use that information?</a:t>
            </a:r>
          </a:p>
          <a:p>
            <a:pPr marL="285750" indent="-285750">
              <a:buFont typeface="Symbol"/>
              <a:buChar char="•"/>
            </a:pPr>
            <a:r>
              <a:rPr lang="en-US"/>
              <a:t>Does that strategy/formula always work? How do you know?</a:t>
            </a:r>
          </a:p>
          <a:p>
            <a:pPr marL="285750" indent="-285750">
              <a:buFont typeface="Symbol"/>
              <a:buChar char="•"/>
            </a:pPr>
            <a:r>
              <a:rPr lang="en-US"/>
              <a:t>How does your strategy or formula relate to this formula?</a:t>
            </a:r>
          </a:p>
          <a:p>
            <a:r>
              <a:rPr lang="en-US"/>
              <a:t>Wrap up the session by revisiting the benefits of students developing formulas:</a:t>
            </a:r>
          </a:p>
          <a:p>
            <a:pPr marL="285750" indent="-285750">
              <a:buFont typeface="Symbol"/>
              <a:buChar char="•"/>
            </a:pPr>
            <a:r>
              <a:rPr lang="en-US"/>
              <a:t>Students build conceptual understanding</a:t>
            </a:r>
          </a:p>
          <a:p>
            <a:pPr marL="285750" indent="-285750">
              <a:buFont typeface="Symbol"/>
              <a:buChar char="•"/>
            </a:pPr>
            <a:r>
              <a:rPr lang="en-US"/>
              <a:t>Students make connections between attributes and formulas</a:t>
            </a:r>
          </a:p>
          <a:p>
            <a:pPr marL="285750" indent="-285750">
              <a:buFont typeface="Symbol"/>
              <a:buChar char="•"/>
            </a:pPr>
            <a:r>
              <a:rPr lang="en-US"/>
              <a:t>Students are less likely to confuse formulas</a:t>
            </a:r>
          </a:p>
          <a:p>
            <a:pPr marL="285750" indent="-285750">
              <a:buFont typeface="Symbol"/>
              <a:buChar char="•"/>
            </a:pPr>
            <a:r>
              <a:rPr lang="en-US"/>
              <a:t>Students have understanding to rely on if a formula is forgotten</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26</a:t>
            </a:fld>
            <a:endParaRPr lang="en-US"/>
          </a:p>
        </p:txBody>
      </p:sp>
    </p:spTree>
    <p:extLst>
      <p:ext uri="{BB962C8B-B14F-4D97-AF65-F5344CB8AC3E}">
        <p14:creationId xmlns:p14="http://schemas.microsoft.com/office/powerpoint/2010/main" val="638673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Review the Investigate and Develop Formulas handout. Have participants share what they notice about the highlighted standards.  Ask participants to share how the standards are similar and how the standards are different. </a:t>
            </a:r>
          </a:p>
        </p:txBody>
      </p:sp>
      <p:sp>
        <p:nvSpPr>
          <p:cNvPr id="4" name="Slide Number Placeholder 3"/>
          <p:cNvSpPr>
            <a:spLocks noGrp="1"/>
          </p:cNvSpPr>
          <p:nvPr>
            <p:ph type="sldNum" sz="quarter" idx="5"/>
          </p:nvPr>
        </p:nvSpPr>
        <p:spPr/>
        <p:txBody>
          <a:bodyPr/>
          <a:lstStyle/>
          <a:p>
            <a:fld id="{40DDDA28-A9E5-470C-8A90-D17729306CEC}" type="slidenum">
              <a:rPr lang="en-US" smtClean="0"/>
              <a:t>5</a:t>
            </a:fld>
            <a:endParaRPr lang="en-US"/>
          </a:p>
        </p:txBody>
      </p:sp>
    </p:spTree>
    <p:extLst>
      <p:ext uri="{BB962C8B-B14F-4D97-AF65-F5344CB8AC3E}">
        <p14:creationId xmlns:p14="http://schemas.microsoft.com/office/powerpoint/2010/main" val="444058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Concepts and Connections Articulation Guide can also be used to highlight the progression of developing formulas as it fits into the larger strand concepts of Area, Perimeter, and Circumference and Surface Area and Volume. </a:t>
            </a:r>
          </a:p>
        </p:txBody>
      </p:sp>
      <p:sp>
        <p:nvSpPr>
          <p:cNvPr id="4" name="Slide Number Placeholder 3"/>
          <p:cNvSpPr>
            <a:spLocks noGrp="1"/>
          </p:cNvSpPr>
          <p:nvPr>
            <p:ph type="sldNum" sz="quarter" idx="5"/>
          </p:nvPr>
        </p:nvSpPr>
        <p:spPr/>
        <p:txBody>
          <a:bodyPr/>
          <a:lstStyle/>
          <a:p>
            <a:fld id="{40DDDA28-A9E5-470C-8A90-D17729306CEC}" type="slidenum">
              <a:rPr lang="en-US" smtClean="0"/>
              <a:t>6</a:t>
            </a:fld>
            <a:endParaRPr lang="en-US"/>
          </a:p>
        </p:txBody>
      </p:sp>
    </p:spTree>
    <p:extLst>
      <p:ext uri="{BB962C8B-B14F-4D97-AF65-F5344CB8AC3E}">
        <p14:creationId xmlns:p14="http://schemas.microsoft.com/office/powerpoint/2010/main" val="1597525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Ask participants to share what classroom instruction needs to look like to address these standards.  Discussion should include the following ideas:</a:t>
            </a:r>
          </a:p>
          <a:p>
            <a:pPr marL="285750" indent="-285750">
              <a:buFont typeface="Symbol"/>
              <a:buChar char="•"/>
            </a:pPr>
            <a:r>
              <a:rPr lang="en-US"/>
              <a:t>Use of hands-on materials and pictorial representations</a:t>
            </a:r>
            <a:endParaRPr lang="en-US">
              <a:ea typeface="Calibri"/>
              <a:cs typeface="Calibri"/>
            </a:endParaRPr>
          </a:p>
          <a:p>
            <a:pPr marL="285750" indent="-285750">
              <a:buFont typeface="Symbol"/>
              <a:buChar char="•"/>
            </a:pPr>
            <a:r>
              <a:rPr lang="en-US"/>
              <a:t>Students having conversations about the relationships that are key to the formula</a:t>
            </a:r>
            <a:endParaRPr lang="en-US">
              <a:ea typeface="Calibri"/>
              <a:cs typeface="Calibri"/>
            </a:endParaRPr>
          </a:p>
          <a:p>
            <a:pPr marL="285750" indent="-285750">
              <a:buFont typeface="Symbol"/>
              <a:buChar char="•"/>
            </a:pPr>
            <a:r>
              <a:rPr lang="en-US"/>
              <a:t>Making connections to previous learning</a:t>
            </a:r>
            <a:endParaRPr lang="en-US">
              <a:ea typeface="Calibri"/>
              <a:cs typeface="Calibri"/>
            </a:endParaRPr>
          </a:p>
          <a:p>
            <a:pPr marL="285750" indent="-285750">
              <a:buFont typeface="Symbol"/>
              <a:buChar char="•"/>
            </a:pPr>
            <a:r>
              <a:rPr lang="en-US"/>
              <a:t>Not providing the formula to the students</a:t>
            </a:r>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8</a:t>
            </a:fld>
            <a:endParaRPr lang="en-US"/>
          </a:p>
        </p:txBody>
      </p:sp>
    </p:spTree>
    <p:extLst>
      <p:ext uri="{BB962C8B-B14F-4D97-AF65-F5344CB8AC3E}">
        <p14:creationId xmlns:p14="http://schemas.microsoft.com/office/powerpoint/2010/main" val="2116358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Ask participants to share what assessment should look like to address these standards. Discussion should include the following ideas:</a:t>
            </a:r>
          </a:p>
          <a:p>
            <a:pPr marL="285750" indent="-285750">
              <a:buFont typeface="Symbol"/>
              <a:buChar char="•"/>
            </a:pPr>
            <a:r>
              <a:rPr lang="en-US"/>
              <a:t>Performance assessment that demonstrates how the formula is derived</a:t>
            </a:r>
            <a:endParaRPr lang="en-US">
              <a:ea typeface="Calibri"/>
              <a:cs typeface="Calibri"/>
            </a:endParaRPr>
          </a:p>
          <a:p>
            <a:pPr marL="285750" indent="-285750">
              <a:buFont typeface="Symbol"/>
              <a:buChar char="•"/>
            </a:pPr>
            <a:r>
              <a:rPr lang="en-US"/>
              <a:t>Open ended questions that ask students to explain how they could determine a formula</a:t>
            </a:r>
          </a:p>
          <a:p>
            <a:pPr marL="285750" indent="-285750">
              <a:buFont typeface="Symbol"/>
              <a:buChar char="•"/>
            </a:pPr>
            <a:r>
              <a:rPr lang="en-US"/>
              <a:t>Questions that ask students to select the correct formula or calculation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9</a:t>
            </a:fld>
            <a:endParaRPr lang="en-US"/>
          </a:p>
        </p:txBody>
      </p:sp>
    </p:spTree>
    <p:extLst>
      <p:ext uri="{BB962C8B-B14F-4D97-AF65-F5344CB8AC3E}">
        <p14:creationId xmlns:p14="http://schemas.microsoft.com/office/powerpoint/2010/main" val="2018289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There are several items in the TestNav8 Mathematics practice items that address these standards. Note that some of these questions include model or pictorial representation and others include a context.  While these items may not necessarily address content at the specific grade level that participants teach, ask them to consider how content at their grade level could be addressed in a similar fashion.</a:t>
            </a:r>
          </a:p>
          <a:p>
            <a:r>
              <a:rPr lang="en-US"/>
              <a:t> </a:t>
            </a:r>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10</a:t>
            </a:fld>
            <a:endParaRPr lang="en-US"/>
          </a:p>
        </p:txBody>
      </p:sp>
    </p:spTree>
    <p:extLst>
      <p:ext uri="{BB962C8B-B14F-4D97-AF65-F5344CB8AC3E}">
        <p14:creationId xmlns:p14="http://schemas.microsoft.com/office/powerpoint/2010/main" val="409895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Classroom Instruction</a:t>
            </a:r>
            <a:endParaRPr lang="en-US"/>
          </a:p>
          <a:p>
            <a:r>
              <a:rPr lang="en-US"/>
              <a:t>Now look a little closer at instructional materials that address these standards.  The following activities are broken into grade level sections.  </a:t>
            </a:r>
          </a:p>
          <a:p>
            <a:br>
              <a:rPr lang="en-US">
                <a:cs typeface="+mn-lt"/>
              </a:rPr>
            </a:br>
            <a:r>
              <a:rPr lang="en-US"/>
              <a:t>Facilitators should determine how deeply to explore the activities at each grade level depending on participants.  Each grade level includes a reasoning routine with multiple representations related to the standard as well as a classroom activity. </a:t>
            </a:r>
            <a:br>
              <a:rPr lang="en-US">
                <a:cs typeface="+mn-lt"/>
              </a:rPr>
            </a:br>
            <a:br>
              <a:rPr lang="en-US">
                <a:cs typeface="+mn-lt"/>
              </a:rPr>
            </a:br>
            <a:r>
              <a:rPr lang="en-US"/>
              <a:t>Facilitators may choose to have participants:</a:t>
            </a:r>
          </a:p>
          <a:p>
            <a:pPr marL="285750" indent="-285750">
              <a:buFont typeface="Symbol"/>
              <a:buChar char="•"/>
            </a:pPr>
            <a:r>
              <a:rPr lang="en-US"/>
              <a:t>Explore activities for each grade level</a:t>
            </a:r>
          </a:p>
          <a:p>
            <a:pPr marL="285750" indent="-285750">
              <a:buFont typeface="Symbol"/>
              <a:buChar char="•"/>
            </a:pPr>
            <a:r>
              <a:rPr lang="en-US"/>
              <a:t>Engage in reasoning routines for all grade levels and explore some activities</a:t>
            </a:r>
          </a:p>
          <a:p>
            <a:pPr marL="285750" indent="-285750">
              <a:buFont typeface="Symbol"/>
              <a:buChar char="•"/>
            </a:pPr>
            <a:r>
              <a:rPr lang="en-US"/>
              <a:t>Engage in one or more specific reasoning routine and coordinating classroom activity</a:t>
            </a:r>
          </a:p>
          <a:p>
            <a:pPr marL="285750" indent="-285750">
              <a:buFont typeface="Symbol"/>
              <a:buChar char="•"/>
            </a:pPr>
            <a:r>
              <a:rPr lang="en-US"/>
              <a:t>Engage in one or more specific reasoning routine and explore all classroom activities through a station model</a:t>
            </a:r>
          </a:p>
          <a:p>
            <a:endParaRPr lang="en-US">
              <a:ea typeface="Calibri"/>
              <a:cs typeface="Calibri"/>
            </a:endParaRPr>
          </a:p>
          <a:p>
            <a:r>
              <a:rPr lang="en-US" b="1"/>
              <a:t>Grade 4 - Perimeter and Area of Rectangles and Squares</a:t>
            </a:r>
            <a:endParaRPr lang="en-US"/>
          </a:p>
          <a:p>
            <a:r>
              <a:rPr lang="en-US"/>
              <a:t>Which One Doesn’t Belong?</a:t>
            </a:r>
          </a:p>
          <a:p>
            <a:r>
              <a:rPr lang="en-US"/>
              <a:t>Display the slide and ask participants to look at the four images and determine which image doesn’t belong. Allow for multiple participants to share their reasoning.  Possible answers include: </a:t>
            </a:r>
          </a:p>
          <a:p>
            <a:pPr marL="171450" indent="-171450">
              <a:buFont typeface="Symbol"/>
              <a:buChar char="•"/>
            </a:pPr>
            <a:r>
              <a:rPr lang="en-US"/>
              <a:t>The yellow rectangle in the upper right does not belong because it only has one row of squares.</a:t>
            </a:r>
            <a:endParaRPr lang="en-US">
              <a:ea typeface="Calibri"/>
              <a:cs typeface="Calibri"/>
            </a:endParaRPr>
          </a:p>
          <a:p>
            <a:pPr marL="171450" indent="-171450">
              <a:buFont typeface="Symbol"/>
              <a:buChar char="•"/>
            </a:pPr>
            <a:r>
              <a:rPr lang="en-US"/>
              <a:t>The green rectangle in the lower left does not belong because it is a square.</a:t>
            </a:r>
            <a:endParaRPr lang="en-US">
              <a:ea typeface="Calibri"/>
              <a:cs typeface="Calibri"/>
            </a:endParaRPr>
          </a:p>
          <a:p>
            <a:pPr marL="171450" indent="-171450">
              <a:buFont typeface="Symbol"/>
              <a:buChar char="•"/>
            </a:pPr>
            <a:r>
              <a:rPr lang="en-US"/>
              <a:t>The blue rectangle in the lower right doesn’t belong because it is the only figure with a vertical orientation.</a:t>
            </a:r>
            <a:endParaRPr lang="en-US">
              <a:ea typeface="Calibri"/>
              <a:cs typeface="Calibri"/>
            </a:endParaRPr>
          </a:p>
          <a:p>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12</a:t>
            </a:fld>
            <a:endParaRPr lang="en-US"/>
          </a:p>
        </p:txBody>
      </p:sp>
    </p:spTree>
    <p:extLst>
      <p:ext uri="{BB962C8B-B14F-4D97-AF65-F5344CB8AC3E}">
        <p14:creationId xmlns:p14="http://schemas.microsoft.com/office/powerpoint/2010/main" val="21299333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After participants have shared their reasoning, ask them to describe how all four figures are similar.  The figures are all made up of smaller squares, they are all rectangles, they all have the same area.  Ask participants to determine the perimeter and area of each figure. As participants share, encourage them to explain the strategies that they used to determine the perimeter and the area. </a:t>
            </a:r>
          </a:p>
          <a:p>
            <a:endParaRPr lang="en-US"/>
          </a:p>
          <a:p>
            <a:r>
              <a:rPr lang="en-US"/>
              <a:t>It is a huge leap for students to move from counting squares inside a rectangle to the conceptual development of a formula.  As students work to develop formulas for determining area of rectangles and squares, help them build connections to the area model for multiplication. </a:t>
            </a:r>
          </a:p>
          <a:p>
            <a:endParaRPr lang="en-US"/>
          </a:p>
          <a:p>
            <a:r>
              <a:rPr lang="en-US"/>
              <a:t>As participants engage with the classroom activities for Grade 4, encourage them to brainstorm additional hands-on materials and representations that could be used for investigation.  Suggested materials may include grid paper, color tiles, geoboards, sticky notes or cut paper squares, and other array representations.</a:t>
            </a:r>
          </a:p>
          <a:p>
            <a:endParaRPr lang="en-US">
              <a:ea typeface="Calibri"/>
              <a:cs typeface="Calibri"/>
            </a:endParaRPr>
          </a:p>
          <a:p>
            <a:r>
              <a:rPr lang="en-US"/>
              <a:t>Also encourage participants to consider the connections they want students to make and the questions they can ask to support students making those connections and developing an understanding of area and perimeter formulas.  Students should make connections between array models for multiplication and area. They should also recognize that there is not a need to measure each side of a square or rectangle to determine perimeter. These connections can be supported through questions such as:</a:t>
            </a:r>
          </a:p>
          <a:p>
            <a:pPr marL="171450" indent="-171450">
              <a:buFont typeface="Symbol"/>
              <a:buChar char="•"/>
            </a:pPr>
            <a:r>
              <a:rPr lang="en-US"/>
              <a:t>Can you find the area without counting each square?</a:t>
            </a:r>
          </a:p>
          <a:p>
            <a:pPr marL="171450" indent="-171450">
              <a:buFont typeface="Symbol"/>
              <a:buChar char="•"/>
            </a:pPr>
            <a:r>
              <a:rPr lang="en-US"/>
              <a:t>Is there a more efficient way to find the total number of squares that make the area?</a:t>
            </a:r>
          </a:p>
          <a:p>
            <a:pPr marL="171450" indent="-171450">
              <a:buFont typeface="Symbol"/>
              <a:buChar char="•"/>
            </a:pPr>
            <a:r>
              <a:rPr lang="en-US"/>
              <a:t>What dimensions of a square do you need to know to determine the perimeter? </a:t>
            </a:r>
            <a:endParaRPr lang="en-US">
              <a:ea typeface="Calibri"/>
              <a:cs typeface="Calibri"/>
            </a:endParaRPr>
          </a:p>
          <a:p>
            <a:pPr marL="171450" indent="-171450">
              <a:buFont typeface="Symbol"/>
              <a:buChar char="•"/>
            </a:pPr>
            <a:r>
              <a:rPr lang="en-US"/>
              <a:t>What dimensions of a rectangle do you need to know to determine the perimeter? How would you use those dimensions?</a:t>
            </a:r>
            <a:endParaRPr lang="en-US">
              <a:ea typeface="Calibri"/>
              <a:cs typeface="Calibri"/>
            </a:endParaRPr>
          </a:p>
          <a:p>
            <a:pPr marL="171450" indent="-171450">
              <a:buFont typeface="Symbol"/>
              <a:buChar char="•"/>
            </a:pPr>
            <a:r>
              <a:rPr lang="en-US"/>
              <a:t>Does that strategy or formula always work?  How do you know?</a:t>
            </a:r>
            <a:endParaRPr lang="en-US">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13</a:t>
            </a:fld>
            <a:endParaRPr lang="en-US"/>
          </a:p>
        </p:txBody>
      </p:sp>
    </p:spTree>
    <p:extLst>
      <p:ext uri="{BB962C8B-B14F-4D97-AF65-F5344CB8AC3E}">
        <p14:creationId xmlns:p14="http://schemas.microsoft.com/office/powerpoint/2010/main" val="6125690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none" baseline="0"/>
            </a:lvl1pPr>
          </a:lstStyle>
          <a:p>
            <a:r>
              <a:rPr lang="en-US"/>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410D7D0-E191-4C83-8A0F-12414189B1E3}"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pic>
        <p:nvPicPr>
          <p:cNvPr id="9" name="Picture 8" descr="Virginia Department of Education Logo">
            <a:extLst>
              <a:ext uri="{FF2B5EF4-FFF2-40B4-BE49-F238E27FC236}">
                <a16:creationId xmlns:a16="http://schemas.microsoft.com/office/drawing/2014/main" id="{E906BC5D-AD27-F662-9404-B2ABC255B9A8}"/>
              </a:ext>
            </a:extLst>
          </p:cNvPr>
          <p:cNvPicPr>
            <a:picLocks noChangeAspect="1"/>
          </p:cNvPicPr>
          <p:nvPr userDrawn="1"/>
        </p:nvPicPr>
        <p:blipFill>
          <a:blip r:embed="rId2" cstate="print">
            <a:alphaModFix amt="20000"/>
            <a:extLst>
              <a:ext uri="{28A0092B-C50C-407E-A947-70E740481C1C}">
                <a14:useLocalDpi xmlns:a14="http://schemas.microsoft.com/office/drawing/2010/main" val="0"/>
              </a:ext>
            </a:extLst>
          </a:blip>
          <a:srcRect/>
          <a:stretch/>
        </p:blipFill>
        <p:spPr>
          <a:xfrm>
            <a:off x="4748713" y="1870364"/>
            <a:ext cx="6809373" cy="4668548"/>
          </a:xfrm>
          <a:prstGeom prst="rect">
            <a:avLst/>
          </a:prstGeom>
        </p:spPr>
      </p:pic>
    </p:spTree>
    <p:extLst>
      <p:ext uri="{BB962C8B-B14F-4D97-AF65-F5344CB8AC3E}">
        <p14:creationId xmlns:p14="http://schemas.microsoft.com/office/powerpoint/2010/main" val="1054030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BD541-267A-DAF0-C4B8-B92F657E07DD}"/>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a:t>Click to edit Master title style</a:t>
            </a:r>
          </a:p>
        </p:txBody>
      </p:sp>
      <p:sp>
        <p:nvSpPr>
          <p:cNvPr id="5" name="Date Placeholder 4"/>
          <p:cNvSpPr>
            <a:spLocks noGrp="1"/>
          </p:cNvSpPr>
          <p:nvPr>
            <p:ph type="dt" sz="half" idx="10"/>
          </p:nvPr>
        </p:nvSpPr>
        <p:spPr/>
        <p:txBody>
          <a:bodyPr/>
          <a:lstStyle/>
          <a:p>
            <a:fld id="{F06C96A5-1280-4BBD-93AB-AD67D678B93B}"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Content Placeholder 2"/>
          <p:cNvSpPr>
            <a:spLocks noGrp="1"/>
          </p:cNvSpPr>
          <p:nvPr>
            <p:ph sz="half" idx="1" hasCustomPrompt="1"/>
          </p:nvPr>
        </p:nvSpPr>
        <p:spPr>
          <a:xfrm>
            <a:off x="838200" y="1548622"/>
            <a:ext cx="5181600" cy="4628341"/>
          </a:xfrm>
        </p:spPr>
        <p:txBody>
          <a:bodyPr lIns="0" tIns="0" rIns="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p:cNvSpPr>
            <a:spLocks noGrp="1"/>
          </p:cNvSpPr>
          <p:nvPr>
            <p:ph sz="half" idx="2" hasCustomPrompt="1"/>
          </p:nvPr>
        </p:nvSpPr>
        <p:spPr>
          <a:xfrm>
            <a:off x="6172200" y="1548622"/>
            <a:ext cx="5181600" cy="4628341"/>
          </a:xfrm>
        </p:spPr>
        <p:txBody>
          <a:bodyPr lIns="0" tIns="0" rIns="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3911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E2590-EA3D-2431-8ECC-6E434A51295E}"/>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none"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hasCustomPrompt="1"/>
          </p:nvPr>
        </p:nvSpPr>
        <p:spPr>
          <a:xfrm>
            <a:off x="839788" y="2505075"/>
            <a:ext cx="5157787" cy="3684588"/>
          </a:xfrm>
        </p:spPr>
        <p:txBody>
          <a:bodyPr lIns="0" r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hasCustomPrompt="1"/>
          </p:nvPr>
        </p:nvSpPr>
        <p:spPr>
          <a:xfrm>
            <a:off x="6172200" y="2505075"/>
            <a:ext cx="5183188" cy="3684588"/>
          </a:xfrm>
        </p:spPr>
        <p:txBody>
          <a:bodyPr lIns="0" tIns="0" rIns="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80D8FE-4F26-421C-BC9E-A31C57605D1F}" type="datetime1">
              <a:rPr lang="en-US" smtClean="0"/>
              <a:t>4/29/2025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44165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B387-EEF6-85E8-878F-7654D7B03C94}"/>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a:t>Click to edit Master title style</a:t>
            </a:r>
          </a:p>
        </p:txBody>
      </p:sp>
      <p:sp>
        <p:nvSpPr>
          <p:cNvPr id="3" name="Text Placeholder 2"/>
          <p:cNvSpPr>
            <a:spLocks noGrp="1"/>
          </p:cNvSpPr>
          <p:nvPr>
            <p:ph type="body" idx="1" hasCustomPrompt="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80D8FE-4F26-421C-BC9E-A31C57605D1F}" type="datetime1">
              <a:rPr lang="en-US" smtClean="0"/>
              <a:t>4/29/2025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32358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5D157-36F0-A5D1-DE89-F14DFFE208CB}"/>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17859DFB-BBD1-424E-8E61-D0F07BC8954A}" type="datetime1">
              <a:rPr lang="en-US" smtClean="0"/>
              <a:t>4/29/2025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1266679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1DC38-4FAD-4906-B701-8C1D07FFDAE2}" type="datetime1">
              <a:rPr lang="en-US" smtClean="0"/>
              <a:t>4/29/2025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431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839788" y="2057400"/>
            <a:ext cx="3932237" cy="3811588"/>
          </a:xfrm>
        </p:spPr>
        <p:txBody>
          <a:bodyPr lIns="0" tIns="0" rIns="0" bIns="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C962E0-DFCC-480B-934F-571908404525}"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611398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hasCustomPrompt="1"/>
          </p:nvPr>
        </p:nvSpPr>
        <p:spPr>
          <a:xfrm>
            <a:off x="839788" y="2057400"/>
            <a:ext cx="3932237" cy="3811588"/>
          </a:xfrm>
        </p:spPr>
        <p:txBody>
          <a:bodyPr lIns="0" tIns="0" rIns="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8677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Picture Placeholder 2"/>
          <p:cNvSpPr>
            <a:spLocks noGrp="1"/>
          </p:cNvSpPr>
          <p:nvPr>
            <p:ph type="pic" idx="13"/>
          </p:nvPr>
        </p:nvSpPr>
        <p:spPr>
          <a:xfrm>
            <a:off x="5183188" y="3451509"/>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Picture Placeholder 2"/>
          <p:cNvSpPr>
            <a:spLocks noGrp="1"/>
          </p:cNvSpPr>
          <p:nvPr>
            <p:ph type="pic" idx="14"/>
          </p:nvPr>
        </p:nvSpPr>
        <p:spPr>
          <a:xfrm>
            <a:off x="8383588" y="3451508"/>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776831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1" y="1130909"/>
            <a:ext cx="10515600" cy="2387600"/>
          </a:xfrm>
        </p:spPr>
        <p:txBody>
          <a:bodyPr anchor="b"/>
          <a:lstStyle>
            <a:lvl1pPr algn="ctr">
              <a:defRPr sz="6000" cap="none" baseline="0"/>
            </a:lvl1pPr>
          </a:lstStyle>
          <a:p>
            <a:r>
              <a:rPr lang="en-US"/>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04C249E-D282-4660-885A-F74A817FB28E}"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TextBox 7">
            <a:extLst>
              <a:ext uri="{FF2B5EF4-FFF2-40B4-BE49-F238E27FC236}">
                <a16:creationId xmlns:a16="http://schemas.microsoft.com/office/drawing/2014/main" id="{A99C0ACC-E19C-9EE2-1424-87882BE6A9BF}"/>
              </a:ext>
            </a:extLst>
          </p:cNvPr>
          <p:cNvSpPr txBox="1"/>
          <p:nvPr userDrawn="1"/>
        </p:nvSpPr>
        <p:spPr>
          <a:xfrm>
            <a:off x="4038600" y="6356350"/>
            <a:ext cx="6097656" cy="369332"/>
          </a:xfrm>
          <a:prstGeom prst="rect">
            <a:avLst/>
          </a:prstGeom>
          <a:noFill/>
        </p:spPr>
        <p:txBody>
          <a:bodyPr wrap="square">
            <a:spAutoFit/>
          </a:bodyPr>
          <a:lstStyle/>
          <a:p>
            <a:r>
              <a:rPr lang="en-US"/>
              <a:t>Virginia Department of Education, 2025</a:t>
            </a:r>
          </a:p>
        </p:txBody>
      </p:sp>
    </p:spTree>
    <p:extLst>
      <p:ext uri="{BB962C8B-B14F-4D97-AF65-F5344CB8AC3E}">
        <p14:creationId xmlns:p14="http://schemas.microsoft.com/office/powerpoint/2010/main" val="2817396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none" baseline="0"/>
            </a:lvl1pPr>
          </a:lstStyle>
          <a:p>
            <a:r>
              <a:rPr lang="en-US"/>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E2D3C0D-AEE8-4C37-B586-2E02B9B135CF}"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pic>
        <p:nvPicPr>
          <p:cNvPr id="10" name="Picture 9" descr="Virginia Department of Education Logo">
            <a:extLst>
              <a:ext uri="{FF2B5EF4-FFF2-40B4-BE49-F238E27FC236}">
                <a16:creationId xmlns:a16="http://schemas.microsoft.com/office/drawing/2014/main" id="{E76F52DC-2E4B-4FD5-C42F-3F0A82DA81A1}"/>
              </a:ext>
            </a:extLst>
          </p:cNvPr>
          <p:cNvPicPr>
            <a:picLocks noChangeAspect="1"/>
          </p:cNvPicPr>
          <p:nvPr userDrawn="1"/>
        </p:nvPicPr>
        <p:blipFill>
          <a:blip r:embed="rId2" cstate="print">
            <a:alphaModFix amt="20000"/>
            <a:extLst>
              <a:ext uri="{28A0092B-C50C-407E-A947-70E740481C1C}">
                <a14:useLocalDpi xmlns:a14="http://schemas.microsoft.com/office/drawing/2010/main" val="0"/>
              </a:ext>
            </a:extLst>
          </a:blip>
          <a:stretch>
            <a:fillRect/>
          </a:stretch>
        </p:blipFill>
        <p:spPr>
          <a:xfrm>
            <a:off x="4710544" y="1513195"/>
            <a:ext cx="6982767" cy="4787427"/>
          </a:xfrm>
          <a:prstGeom prst="rect">
            <a:avLst/>
          </a:prstGeom>
        </p:spPr>
      </p:pic>
    </p:spTree>
    <p:extLst>
      <p:ext uri="{BB962C8B-B14F-4D97-AF65-F5344CB8AC3E}">
        <p14:creationId xmlns:p14="http://schemas.microsoft.com/office/powerpoint/2010/main" val="11581738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bg>
      <p:bgPr>
        <a:gradFill rotWithShape="1">
          <a:gsLst>
            <a:gs pos="0">
              <a:srgbClr val="3E5B91"/>
            </a:gs>
            <a:gs pos="50000">
              <a:srgbClr val="1A4480"/>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10515600" cy="2387600"/>
          </a:xfrm>
        </p:spPr>
        <p:txBody>
          <a:bodyPr anchor="b"/>
          <a:lstStyle>
            <a:lvl1pPr algn="ctr">
              <a:defRPr sz="6000" cap="none" baseline="0"/>
            </a:lvl1pPr>
          </a:lstStyle>
          <a:p>
            <a:r>
              <a:rPr lang="en-US"/>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181799C-EA78-4FD4-8B5A-E18EB096E5C6}"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7849773"/>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BD67D3E-DC23-56D0-E49A-79F87FFEB4C8}"/>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none" baseline="0">
                <a:solidFill>
                  <a:schemeClr val="bg1"/>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2A720E70-56EB-42D6-915F-EA4C717EB9E4}"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Content Placeholder 2"/>
          <p:cNvSpPr>
            <a:spLocks noGrp="1"/>
          </p:cNvSpPr>
          <p:nvPr>
            <p:ph idx="1" hasCustomPrompt="1"/>
          </p:nvPr>
        </p:nvSpPr>
        <p:spPr>
          <a:xfrm>
            <a:off x="838200" y="1458930"/>
            <a:ext cx="10515600" cy="4718033"/>
          </a:xfrm>
        </p:spPr>
        <p:txBody>
          <a:bodyPr lIns="0" tIns="0" rIns="0" bIns="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6124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8566EF1-4ABD-9736-83E3-A0AB60E23EF0}"/>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a:t>Click to edit Master title style</a:t>
            </a:r>
          </a:p>
        </p:txBody>
      </p:sp>
      <p:sp>
        <p:nvSpPr>
          <p:cNvPr id="3" name="Content Placeholder 2"/>
          <p:cNvSpPr>
            <a:spLocks noGrp="1"/>
          </p:cNvSpPr>
          <p:nvPr>
            <p:ph idx="1" hasCustomPrompt="1"/>
          </p:nvPr>
        </p:nvSpPr>
        <p:spPr>
          <a:xfrm>
            <a:off x="838200" y="1458930"/>
            <a:ext cx="10515600" cy="4718033"/>
          </a:xfrm>
        </p:spPr>
        <p:txBody>
          <a:bodyPr lIns="0" tIns="0" rIns="0" bIns="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20E70-56EB-42D6-915F-EA4C717EB9E4}"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TextBox 7">
            <a:extLst>
              <a:ext uri="{FF2B5EF4-FFF2-40B4-BE49-F238E27FC236}">
                <a16:creationId xmlns:a16="http://schemas.microsoft.com/office/drawing/2014/main" id="{2A22BAC3-0801-3127-D0B5-1445ED32620E}"/>
              </a:ext>
            </a:extLst>
          </p:cNvPr>
          <p:cNvSpPr txBox="1"/>
          <p:nvPr userDrawn="1"/>
        </p:nvSpPr>
        <p:spPr>
          <a:xfrm>
            <a:off x="4114800" y="6356350"/>
            <a:ext cx="6102626" cy="369332"/>
          </a:xfrm>
          <a:prstGeom prst="rect">
            <a:avLst/>
          </a:prstGeom>
          <a:noFill/>
        </p:spPr>
        <p:txBody>
          <a:bodyPr wrap="square">
            <a:spAutoFit/>
          </a:bodyPr>
          <a:lstStyle/>
          <a:p>
            <a:r>
              <a:rPr lang="en-US"/>
              <a:t>Virginia Department of Education, 2025</a:t>
            </a:r>
          </a:p>
        </p:txBody>
      </p:sp>
    </p:spTree>
    <p:extLst>
      <p:ext uri="{BB962C8B-B14F-4D97-AF65-F5344CB8AC3E}">
        <p14:creationId xmlns:p14="http://schemas.microsoft.com/office/powerpoint/2010/main" val="4088696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TextBox 7">
            <a:extLst>
              <a:ext uri="{FF2B5EF4-FFF2-40B4-BE49-F238E27FC236}">
                <a16:creationId xmlns:a16="http://schemas.microsoft.com/office/drawing/2014/main" id="{9ED1159B-2C62-638A-CB70-3D58CD163C97}"/>
              </a:ext>
            </a:extLst>
          </p:cNvPr>
          <p:cNvSpPr txBox="1"/>
          <p:nvPr userDrawn="1"/>
        </p:nvSpPr>
        <p:spPr>
          <a:xfrm>
            <a:off x="4038600" y="6352143"/>
            <a:ext cx="6097656" cy="369332"/>
          </a:xfrm>
          <a:prstGeom prst="rect">
            <a:avLst/>
          </a:prstGeom>
          <a:noFill/>
        </p:spPr>
        <p:txBody>
          <a:bodyPr wrap="square">
            <a:spAutoFit/>
          </a:bodyPr>
          <a:lstStyle/>
          <a:p>
            <a:r>
              <a:rPr lang="en-US"/>
              <a:t>Virginia Department of Education, 2025</a:t>
            </a:r>
          </a:p>
        </p:txBody>
      </p:sp>
    </p:spTree>
    <p:extLst>
      <p:ext uri="{BB962C8B-B14F-4D97-AF65-F5344CB8AC3E}">
        <p14:creationId xmlns:p14="http://schemas.microsoft.com/office/powerpoint/2010/main" val="336961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Section Header">
    <p:bg>
      <p:bgPr>
        <a:gradFill flip="none" rotWithShape="1">
          <a:gsLst>
            <a:gs pos="0">
              <a:schemeClr val="tx1"/>
            </a:gs>
            <a:gs pos="50000">
              <a:srgbClr val="1A4480"/>
            </a:gs>
            <a:gs pos="100000">
              <a:srgbClr val="3E5B91"/>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569919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0B6B-6944-E12E-832D-39E6B070307C}"/>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none" baseline="0">
                <a:solidFill>
                  <a:schemeClr val="bg1"/>
                </a:solidFill>
              </a:defRPr>
            </a:lvl1pPr>
          </a:lstStyle>
          <a:p>
            <a:r>
              <a:rPr lang="en-US"/>
              <a:t>Click to edit Master title style</a:t>
            </a:r>
          </a:p>
        </p:txBody>
      </p:sp>
      <p:sp>
        <p:nvSpPr>
          <p:cNvPr id="3" name="Content Placeholder 2"/>
          <p:cNvSpPr>
            <a:spLocks noGrp="1"/>
          </p:cNvSpPr>
          <p:nvPr>
            <p:ph sz="half" idx="1" hasCustomPrompt="1"/>
          </p:nvPr>
        </p:nvSpPr>
        <p:spPr>
          <a:xfrm>
            <a:off x="838200" y="1548622"/>
            <a:ext cx="5181600" cy="4628341"/>
          </a:xfrm>
        </p:spPr>
        <p:txBody>
          <a:bodyPr lIns="0" tIns="0" rIns="0" bIns="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hasCustomPrompt="1"/>
          </p:nvPr>
        </p:nvSpPr>
        <p:spPr>
          <a:xfrm>
            <a:off x="6172200" y="1548622"/>
            <a:ext cx="5181600" cy="4628341"/>
          </a:xfrm>
        </p:spPr>
        <p:txBody>
          <a:bodyPr lIns="0" tIns="0" rIns="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06C96A5-1280-4BBD-93AB-AD67D678B93B}"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595260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F71C4-ABB1-43BF-A1B6-165F4DBACD94}" type="datetime1">
              <a:rPr lang="en-US" smtClean="0"/>
              <a:t>4/29/2025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02BAA-C61A-4A39-BDF1-4340D572B82C}" type="slidenum">
              <a:rPr lang="en-US" smtClean="0"/>
              <a:t>‹#›</a:t>
            </a:fld>
            <a:endParaRPr lang="en-US"/>
          </a:p>
        </p:txBody>
      </p:sp>
    </p:spTree>
    <p:extLst>
      <p:ext uri="{BB962C8B-B14F-4D97-AF65-F5344CB8AC3E}">
        <p14:creationId xmlns:p14="http://schemas.microsoft.com/office/powerpoint/2010/main" val="2468087798"/>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84" r:id="rId3"/>
    <p:sldLayoutId id="2147483686" r:id="rId4"/>
    <p:sldLayoutId id="2147483674" r:id="rId5"/>
    <p:sldLayoutId id="2147483687" r:id="rId6"/>
    <p:sldLayoutId id="2147483675" r:id="rId7"/>
    <p:sldLayoutId id="2147483691" r:id="rId8"/>
    <p:sldLayoutId id="2147483676" r:id="rId9"/>
    <p:sldLayoutId id="2147483689" r:id="rId10"/>
    <p:sldLayoutId id="2147483677" r:id="rId11"/>
    <p:sldLayoutId id="2147483690" r:id="rId12"/>
    <p:sldLayoutId id="2147483678" r:id="rId13"/>
    <p:sldLayoutId id="2147483679" r:id="rId14"/>
    <p:sldLayoutId id="2147483680" r:id="rId15"/>
    <p:sldLayoutId id="2147483681" r:id="rId16"/>
    <p:sldLayoutId id="2147483688"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rgbClr val="555555"/>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Calibri" panose="020F0502020204030204" pitchFamily="34" charset="0"/>
        <a:buChar char="-"/>
        <a:defRPr sz="2400" kern="1200">
          <a:solidFill>
            <a:srgbClr val="555555"/>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65000"/>
        <a:buFont typeface="Courier New" panose="02070309020205020404" pitchFamily="49" charset="0"/>
        <a:buChar char="o"/>
        <a:defRPr sz="2000" kern="1200">
          <a:solidFill>
            <a:srgbClr val="555555"/>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rgbClr val="555555"/>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Calibri" panose="020F0502020204030204" pitchFamily="34" charset="0"/>
        <a:buChar char="-"/>
        <a:defRPr sz="18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6286877" cy="2387600"/>
          </a:xfrm>
        </p:spPr>
        <p:txBody>
          <a:bodyPr>
            <a:normAutofit/>
          </a:bodyPr>
          <a:lstStyle/>
          <a:p>
            <a:r>
              <a:rPr lang="en-US"/>
              <a:t>Focus on Mathematics </a:t>
            </a:r>
          </a:p>
        </p:txBody>
      </p:sp>
      <p:sp>
        <p:nvSpPr>
          <p:cNvPr id="3" name="Subtitle 2"/>
          <p:cNvSpPr>
            <a:spLocks noGrp="1"/>
          </p:cNvSpPr>
          <p:nvPr>
            <p:ph type="subTitle" idx="1"/>
          </p:nvPr>
        </p:nvSpPr>
        <p:spPr/>
        <p:txBody>
          <a:bodyPr vert="horz" lIns="91440" tIns="45720" rIns="91440" bIns="45720" rtlCol="0" anchor="t">
            <a:normAutofit/>
          </a:bodyPr>
          <a:lstStyle/>
          <a:p>
            <a:r>
              <a:rPr lang="en-US"/>
              <a:t>Developing Formulas to Strengthen Student Understanding</a:t>
            </a:r>
          </a:p>
        </p:txBody>
      </p:sp>
      <p:sp>
        <p:nvSpPr>
          <p:cNvPr id="4" name="Slide Number Placeholder 3"/>
          <p:cNvSpPr>
            <a:spLocks noGrp="1"/>
          </p:cNvSpPr>
          <p:nvPr>
            <p:ph type="sldNum" sz="quarter" idx="12"/>
          </p:nvPr>
        </p:nvSpPr>
        <p:spPr/>
        <p:txBody>
          <a:bodyPr/>
          <a:lstStyle/>
          <a:p>
            <a:fld id="{B2102BAA-C61A-4A39-BDF1-4340D572B82C}" type="slidenum">
              <a:rPr lang="en-US" smtClean="0"/>
              <a:t>1</a:t>
            </a:fld>
            <a:endParaRPr lang="en-US"/>
          </a:p>
        </p:txBody>
      </p:sp>
    </p:spTree>
    <p:extLst>
      <p:ext uri="{BB962C8B-B14F-4D97-AF65-F5344CB8AC3E}">
        <p14:creationId xmlns:p14="http://schemas.microsoft.com/office/powerpoint/2010/main" val="631499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E4BB9-E65E-44FC-5856-0BDCB3B4B89C}"/>
              </a:ext>
            </a:extLst>
          </p:cNvPr>
          <p:cNvSpPr>
            <a:spLocks noGrp="1"/>
          </p:cNvSpPr>
          <p:nvPr>
            <p:ph type="title"/>
          </p:nvPr>
        </p:nvSpPr>
        <p:spPr/>
        <p:txBody>
          <a:bodyPr/>
          <a:lstStyle/>
          <a:p>
            <a:r>
              <a:rPr lang="en-US"/>
              <a:t>Examples from TestNav8 Practice Items</a:t>
            </a:r>
          </a:p>
        </p:txBody>
      </p:sp>
      <p:pic>
        <p:nvPicPr>
          <p:cNvPr id="5" name="Content Placeholder 4">
            <a:extLst>
              <a:ext uri="{FF2B5EF4-FFF2-40B4-BE49-F238E27FC236}">
                <a16:creationId xmlns:a16="http://schemas.microsoft.com/office/drawing/2014/main" id="{3BCABC1D-F5FB-1C01-E29E-1B92E63D327D}"/>
              </a:ext>
            </a:extLst>
          </p:cNvPr>
          <p:cNvPicPr>
            <a:picLocks noGrp="1" noChangeAspect="1"/>
          </p:cNvPicPr>
          <p:nvPr>
            <p:ph idx="1"/>
          </p:nvPr>
        </p:nvPicPr>
        <p:blipFill>
          <a:blip r:embed="rId3"/>
          <a:stretch/>
        </p:blipFill>
        <p:spPr>
          <a:xfrm>
            <a:off x="434647" y="1458913"/>
            <a:ext cx="9858863" cy="4718050"/>
          </a:xfrm>
        </p:spPr>
      </p:pic>
      <p:sp>
        <p:nvSpPr>
          <p:cNvPr id="3" name="Slide Number Placeholder 2">
            <a:extLst>
              <a:ext uri="{FF2B5EF4-FFF2-40B4-BE49-F238E27FC236}">
                <a16:creationId xmlns:a16="http://schemas.microsoft.com/office/drawing/2014/main" id="{4B71B7A5-60AC-8922-1FC2-2E81BBB84047}"/>
              </a:ext>
            </a:extLst>
          </p:cNvPr>
          <p:cNvSpPr>
            <a:spLocks noGrp="1"/>
          </p:cNvSpPr>
          <p:nvPr>
            <p:ph type="sldNum" sz="quarter" idx="12"/>
          </p:nvPr>
        </p:nvSpPr>
        <p:spPr/>
        <p:txBody>
          <a:bodyPr/>
          <a:lstStyle/>
          <a:p>
            <a:fld id="{B2102BAA-C61A-4A39-BDF1-4340D572B82C}" type="slidenum">
              <a:rPr lang="en-US" smtClean="0"/>
              <a:t>10</a:t>
            </a:fld>
            <a:endParaRPr lang="en-US"/>
          </a:p>
        </p:txBody>
      </p:sp>
      <p:pic>
        <p:nvPicPr>
          <p:cNvPr id="6" name="Picture 5">
            <a:extLst>
              <a:ext uri="{FF2B5EF4-FFF2-40B4-BE49-F238E27FC236}">
                <a16:creationId xmlns:a16="http://schemas.microsoft.com/office/drawing/2014/main" id="{31C42E32-324D-5E57-7938-16E4F6A95EC7}"/>
              </a:ext>
            </a:extLst>
          </p:cNvPr>
          <p:cNvPicPr>
            <a:picLocks noChangeAspect="1"/>
          </p:cNvPicPr>
          <p:nvPr/>
        </p:nvPicPr>
        <p:blipFill>
          <a:blip r:embed="rId4"/>
          <a:stretch>
            <a:fillRect/>
          </a:stretch>
        </p:blipFill>
        <p:spPr>
          <a:xfrm>
            <a:off x="5972927" y="1919288"/>
            <a:ext cx="5800725" cy="3467100"/>
          </a:xfrm>
          <a:prstGeom prst="rect">
            <a:avLst/>
          </a:prstGeom>
        </p:spPr>
      </p:pic>
    </p:spTree>
    <p:extLst>
      <p:ext uri="{BB962C8B-B14F-4D97-AF65-F5344CB8AC3E}">
        <p14:creationId xmlns:p14="http://schemas.microsoft.com/office/powerpoint/2010/main" val="2046698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3899E-9488-D865-575C-8FC6197487B6}"/>
              </a:ext>
            </a:extLst>
          </p:cNvPr>
          <p:cNvSpPr>
            <a:spLocks noGrp="1"/>
          </p:cNvSpPr>
          <p:nvPr>
            <p:ph type="title"/>
          </p:nvPr>
        </p:nvSpPr>
        <p:spPr/>
        <p:txBody>
          <a:bodyPr>
            <a:normAutofit/>
          </a:bodyPr>
          <a:lstStyle/>
          <a:p>
            <a:r>
              <a:rPr lang="en-US"/>
              <a:t>Examples from TestNav8 Practice Items</a:t>
            </a:r>
            <a:endParaRPr lang="en-US">
              <a:solidFill>
                <a:srgbClr val="000000"/>
              </a:solidFill>
            </a:endParaRPr>
          </a:p>
        </p:txBody>
      </p:sp>
      <p:pic>
        <p:nvPicPr>
          <p:cNvPr id="5" name="Content Placeholder 4">
            <a:extLst>
              <a:ext uri="{FF2B5EF4-FFF2-40B4-BE49-F238E27FC236}">
                <a16:creationId xmlns:a16="http://schemas.microsoft.com/office/drawing/2014/main" id="{1FAAC232-565F-28B2-E647-9B8C48688425}"/>
              </a:ext>
            </a:extLst>
          </p:cNvPr>
          <p:cNvPicPr>
            <a:picLocks noGrp="1" noChangeAspect="1"/>
          </p:cNvPicPr>
          <p:nvPr>
            <p:ph idx="1"/>
          </p:nvPr>
        </p:nvPicPr>
        <p:blipFill>
          <a:blip r:embed="rId2"/>
          <a:stretch>
            <a:fillRect/>
          </a:stretch>
        </p:blipFill>
        <p:spPr>
          <a:xfrm>
            <a:off x="3270042" y="1458913"/>
            <a:ext cx="5651915" cy="4718050"/>
          </a:xfrm>
        </p:spPr>
      </p:pic>
      <p:sp>
        <p:nvSpPr>
          <p:cNvPr id="3" name="Slide Number Placeholder 2">
            <a:extLst>
              <a:ext uri="{FF2B5EF4-FFF2-40B4-BE49-F238E27FC236}">
                <a16:creationId xmlns:a16="http://schemas.microsoft.com/office/drawing/2014/main" id="{EAF3076E-4F9D-F94E-66FC-38C1A8BC4FF3}"/>
              </a:ext>
            </a:extLst>
          </p:cNvPr>
          <p:cNvSpPr>
            <a:spLocks noGrp="1"/>
          </p:cNvSpPr>
          <p:nvPr>
            <p:ph type="sldNum" sz="quarter" idx="12"/>
          </p:nvPr>
        </p:nvSpPr>
        <p:spPr/>
        <p:txBody>
          <a:bodyPr/>
          <a:lstStyle/>
          <a:p>
            <a:fld id="{B2102BAA-C61A-4A39-BDF1-4340D572B82C}" type="slidenum">
              <a:rPr lang="en-US" smtClean="0"/>
              <a:t>11</a:t>
            </a:fld>
            <a:endParaRPr lang="en-US"/>
          </a:p>
        </p:txBody>
      </p:sp>
    </p:spTree>
    <p:extLst>
      <p:ext uri="{BB962C8B-B14F-4D97-AF65-F5344CB8AC3E}">
        <p14:creationId xmlns:p14="http://schemas.microsoft.com/office/powerpoint/2010/main" val="2876673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DFDE2-F14B-E8C8-D432-A69BDC59D5C1}"/>
              </a:ext>
            </a:extLst>
          </p:cNvPr>
          <p:cNvSpPr>
            <a:spLocks noGrp="1"/>
          </p:cNvSpPr>
          <p:nvPr>
            <p:ph type="title"/>
          </p:nvPr>
        </p:nvSpPr>
        <p:spPr/>
        <p:txBody>
          <a:bodyPr/>
          <a:lstStyle/>
          <a:p>
            <a:r>
              <a:rPr lang="en-US"/>
              <a:t>Which One Doesn’t Belong?</a:t>
            </a:r>
          </a:p>
        </p:txBody>
      </p:sp>
      <p:sp>
        <p:nvSpPr>
          <p:cNvPr id="3" name="Slide Number Placeholder 2">
            <a:extLst>
              <a:ext uri="{FF2B5EF4-FFF2-40B4-BE49-F238E27FC236}">
                <a16:creationId xmlns:a16="http://schemas.microsoft.com/office/drawing/2014/main" id="{7C3B7895-9242-9C51-12CA-85C017F256B9}"/>
              </a:ext>
            </a:extLst>
          </p:cNvPr>
          <p:cNvSpPr>
            <a:spLocks noGrp="1"/>
          </p:cNvSpPr>
          <p:nvPr>
            <p:ph type="sldNum" sz="quarter" idx="12"/>
          </p:nvPr>
        </p:nvSpPr>
        <p:spPr/>
        <p:txBody>
          <a:bodyPr/>
          <a:lstStyle/>
          <a:p>
            <a:fld id="{B2102BAA-C61A-4A39-BDF1-4340D572B82C}" type="slidenum">
              <a:rPr lang="en-US" smtClean="0"/>
              <a:t>12</a:t>
            </a:fld>
            <a:endParaRPr lang="en-US"/>
          </a:p>
        </p:txBody>
      </p:sp>
      <p:graphicFrame>
        <p:nvGraphicFramePr>
          <p:cNvPr id="5" name="Table 4">
            <a:extLst>
              <a:ext uri="{FF2B5EF4-FFF2-40B4-BE49-F238E27FC236}">
                <a16:creationId xmlns:a16="http://schemas.microsoft.com/office/drawing/2014/main" id="{9A569EED-E554-7AE2-0634-3D2C2A0E5E14}"/>
              </a:ext>
            </a:extLst>
          </p:cNvPr>
          <p:cNvGraphicFramePr>
            <a:graphicFrameLocks noGrp="1"/>
          </p:cNvGraphicFramePr>
          <p:nvPr>
            <p:extLst>
              <p:ext uri="{D42A27DB-BD31-4B8C-83A1-F6EECF244321}">
                <p14:modId xmlns:p14="http://schemas.microsoft.com/office/powerpoint/2010/main" val="676874081"/>
              </p:ext>
            </p:extLst>
          </p:nvPr>
        </p:nvGraphicFramePr>
        <p:xfrm>
          <a:off x="1178610" y="1601470"/>
          <a:ext cx="9603524" cy="4754880"/>
        </p:xfrm>
        <a:graphic>
          <a:graphicData uri="http://schemas.openxmlformats.org/drawingml/2006/table">
            <a:tbl>
              <a:tblPr firstRow="1" bandRow="1">
                <a:tableStyleId>{5C22544A-7EE6-4342-B048-85BDC9FD1C3A}</a:tableStyleId>
              </a:tblPr>
              <a:tblGrid>
                <a:gridCol w="342983">
                  <a:extLst>
                    <a:ext uri="{9D8B030D-6E8A-4147-A177-3AD203B41FA5}">
                      <a16:colId xmlns:a16="http://schemas.microsoft.com/office/drawing/2014/main" val="1772874099"/>
                    </a:ext>
                  </a:extLst>
                </a:gridCol>
                <a:gridCol w="342983">
                  <a:extLst>
                    <a:ext uri="{9D8B030D-6E8A-4147-A177-3AD203B41FA5}">
                      <a16:colId xmlns:a16="http://schemas.microsoft.com/office/drawing/2014/main" val="376252921"/>
                    </a:ext>
                  </a:extLst>
                </a:gridCol>
                <a:gridCol w="342983">
                  <a:extLst>
                    <a:ext uri="{9D8B030D-6E8A-4147-A177-3AD203B41FA5}">
                      <a16:colId xmlns:a16="http://schemas.microsoft.com/office/drawing/2014/main" val="316845551"/>
                    </a:ext>
                  </a:extLst>
                </a:gridCol>
                <a:gridCol w="342983">
                  <a:extLst>
                    <a:ext uri="{9D8B030D-6E8A-4147-A177-3AD203B41FA5}">
                      <a16:colId xmlns:a16="http://schemas.microsoft.com/office/drawing/2014/main" val="2649051374"/>
                    </a:ext>
                  </a:extLst>
                </a:gridCol>
                <a:gridCol w="342983">
                  <a:extLst>
                    <a:ext uri="{9D8B030D-6E8A-4147-A177-3AD203B41FA5}">
                      <a16:colId xmlns:a16="http://schemas.microsoft.com/office/drawing/2014/main" val="2677360176"/>
                    </a:ext>
                  </a:extLst>
                </a:gridCol>
                <a:gridCol w="342983">
                  <a:extLst>
                    <a:ext uri="{9D8B030D-6E8A-4147-A177-3AD203B41FA5}">
                      <a16:colId xmlns:a16="http://schemas.microsoft.com/office/drawing/2014/main" val="35999058"/>
                    </a:ext>
                  </a:extLst>
                </a:gridCol>
                <a:gridCol w="342983">
                  <a:extLst>
                    <a:ext uri="{9D8B030D-6E8A-4147-A177-3AD203B41FA5}">
                      <a16:colId xmlns:a16="http://schemas.microsoft.com/office/drawing/2014/main" val="3945164167"/>
                    </a:ext>
                  </a:extLst>
                </a:gridCol>
                <a:gridCol w="342983">
                  <a:extLst>
                    <a:ext uri="{9D8B030D-6E8A-4147-A177-3AD203B41FA5}">
                      <a16:colId xmlns:a16="http://schemas.microsoft.com/office/drawing/2014/main" val="270865776"/>
                    </a:ext>
                  </a:extLst>
                </a:gridCol>
                <a:gridCol w="342983">
                  <a:extLst>
                    <a:ext uri="{9D8B030D-6E8A-4147-A177-3AD203B41FA5}">
                      <a16:colId xmlns:a16="http://schemas.microsoft.com/office/drawing/2014/main" val="262748838"/>
                    </a:ext>
                  </a:extLst>
                </a:gridCol>
                <a:gridCol w="342983">
                  <a:extLst>
                    <a:ext uri="{9D8B030D-6E8A-4147-A177-3AD203B41FA5}">
                      <a16:colId xmlns:a16="http://schemas.microsoft.com/office/drawing/2014/main" val="605258243"/>
                    </a:ext>
                  </a:extLst>
                </a:gridCol>
                <a:gridCol w="342983">
                  <a:extLst>
                    <a:ext uri="{9D8B030D-6E8A-4147-A177-3AD203B41FA5}">
                      <a16:colId xmlns:a16="http://schemas.microsoft.com/office/drawing/2014/main" val="170021507"/>
                    </a:ext>
                  </a:extLst>
                </a:gridCol>
                <a:gridCol w="342983">
                  <a:extLst>
                    <a:ext uri="{9D8B030D-6E8A-4147-A177-3AD203B41FA5}">
                      <a16:colId xmlns:a16="http://schemas.microsoft.com/office/drawing/2014/main" val="3430740785"/>
                    </a:ext>
                  </a:extLst>
                </a:gridCol>
                <a:gridCol w="342983">
                  <a:extLst>
                    <a:ext uri="{9D8B030D-6E8A-4147-A177-3AD203B41FA5}">
                      <a16:colId xmlns:a16="http://schemas.microsoft.com/office/drawing/2014/main" val="3441633828"/>
                    </a:ext>
                  </a:extLst>
                </a:gridCol>
                <a:gridCol w="342983">
                  <a:extLst>
                    <a:ext uri="{9D8B030D-6E8A-4147-A177-3AD203B41FA5}">
                      <a16:colId xmlns:a16="http://schemas.microsoft.com/office/drawing/2014/main" val="1183827206"/>
                    </a:ext>
                  </a:extLst>
                </a:gridCol>
                <a:gridCol w="342983">
                  <a:extLst>
                    <a:ext uri="{9D8B030D-6E8A-4147-A177-3AD203B41FA5}">
                      <a16:colId xmlns:a16="http://schemas.microsoft.com/office/drawing/2014/main" val="4275086625"/>
                    </a:ext>
                  </a:extLst>
                </a:gridCol>
                <a:gridCol w="342983">
                  <a:extLst>
                    <a:ext uri="{9D8B030D-6E8A-4147-A177-3AD203B41FA5}">
                      <a16:colId xmlns:a16="http://schemas.microsoft.com/office/drawing/2014/main" val="2575664361"/>
                    </a:ext>
                  </a:extLst>
                </a:gridCol>
                <a:gridCol w="342983">
                  <a:extLst>
                    <a:ext uri="{9D8B030D-6E8A-4147-A177-3AD203B41FA5}">
                      <a16:colId xmlns:a16="http://schemas.microsoft.com/office/drawing/2014/main" val="2852529225"/>
                    </a:ext>
                  </a:extLst>
                </a:gridCol>
                <a:gridCol w="342983">
                  <a:extLst>
                    <a:ext uri="{9D8B030D-6E8A-4147-A177-3AD203B41FA5}">
                      <a16:colId xmlns:a16="http://schemas.microsoft.com/office/drawing/2014/main" val="4186603381"/>
                    </a:ext>
                  </a:extLst>
                </a:gridCol>
                <a:gridCol w="342983">
                  <a:extLst>
                    <a:ext uri="{9D8B030D-6E8A-4147-A177-3AD203B41FA5}">
                      <a16:colId xmlns:a16="http://schemas.microsoft.com/office/drawing/2014/main" val="3629049290"/>
                    </a:ext>
                  </a:extLst>
                </a:gridCol>
                <a:gridCol w="342983">
                  <a:extLst>
                    <a:ext uri="{9D8B030D-6E8A-4147-A177-3AD203B41FA5}">
                      <a16:colId xmlns:a16="http://schemas.microsoft.com/office/drawing/2014/main" val="1440828665"/>
                    </a:ext>
                  </a:extLst>
                </a:gridCol>
                <a:gridCol w="342983">
                  <a:extLst>
                    <a:ext uri="{9D8B030D-6E8A-4147-A177-3AD203B41FA5}">
                      <a16:colId xmlns:a16="http://schemas.microsoft.com/office/drawing/2014/main" val="1566034949"/>
                    </a:ext>
                  </a:extLst>
                </a:gridCol>
                <a:gridCol w="342983">
                  <a:extLst>
                    <a:ext uri="{9D8B030D-6E8A-4147-A177-3AD203B41FA5}">
                      <a16:colId xmlns:a16="http://schemas.microsoft.com/office/drawing/2014/main" val="1384378066"/>
                    </a:ext>
                  </a:extLst>
                </a:gridCol>
                <a:gridCol w="342983">
                  <a:extLst>
                    <a:ext uri="{9D8B030D-6E8A-4147-A177-3AD203B41FA5}">
                      <a16:colId xmlns:a16="http://schemas.microsoft.com/office/drawing/2014/main" val="412921718"/>
                    </a:ext>
                  </a:extLst>
                </a:gridCol>
                <a:gridCol w="342983">
                  <a:extLst>
                    <a:ext uri="{9D8B030D-6E8A-4147-A177-3AD203B41FA5}">
                      <a16:colId xmlns:a16="http://schemas.microsoft.com/office/drawing/2014/main" val="2626114251"/>
                    </a:ext>
                  </a:extLst>
                </a:gridCol>
                <a:gridCol w="342983">
                  <a:extLst>
                    <a:ext uri="{9D8B030D-6E8A-4147-A177-3AD203B41FA5}">
                      <a16:colId xmlns:a16="http://schemas.microsoft.com/office/drawing/2014/main" val="3674262972"/>
                    </a:ext>
                  </a:extLst>
                </a:gridCol>
                <a:gridCol w="342983">
                  <a:extLst>
                    <a:ext uri="{9D8B030D-6E8A-4147-A177-3AD203B41FA5}">
                      <a16:colId xmlns:a16="http://schemas.microsoft.com/office/drawing/2014/main" val="2084789771"/>
                    </a:ext>
                  </a:extLst>
                </a:gridCol>
                <a:gridCol w="342983">
                  <a:extLst>
                    <a:ext uri="{9D8B030D-6E8A-4147-A177-3AD203B41FA5}">
                      <a16:colId xmlns:a16="http://schemas.microsoft.com/office/drawing/2014/main" val="1000421202"/>
                    </a:ext>
                  </a:extLst>
                </a:gridCol>
                <a:gridCol w="342983">
                  <a:extLst>
                    <a:ext uri="{9D8B030D-6E8A-4147-A177-3AD203B41FA5}">
                      <a16:colId xmlns:a16="http://schemas.microsoft.com/office/drawing/2014/main" val="3988415103"/>
                    </a:ext>
                  </a:extLst>
                </a:gridCol>
              </a:tblGrid>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81901536"/>
                  </a:ext>
                </a:extLst>
              </a:tr>
              <a:tr h="260773">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4706128"/>
                  </a:ext>
                </a:extLst>
              </a:tr>
              <a:tr h="260773">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234806"/>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3841825"/>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7828923"/>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9541593"/>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0381449"/>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0859447"/>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51805643"/>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67868821"/>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69957807"/>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01958795"/>
                  </a:ext>
                </a:extLst>
              </a:tr>
              <a:tr h="260773">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8377536"/>
                  </a:ext>
                </a:extLst>
              </a:tr>
            </a:tbl>
          </a:graphicData>
        </a:graphic>
      </p:graphicFrame>
    </p:spTree>
    <p:extLst>
      <p:ext uri="{BB962C8B-B14F-4D97-AF65-F5344CB8AC3E}">
        <p14:creationId xmlns:p14="http://schemas.microsoft.com/office/powerpoint/2010/main" val="3401633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638B6-8C64-49F3-FB0F-5B2EA0D1D19A}"/>
              </a:ext>
            </a:extLst>
          </p:cNvPr>
          <p:cNvSpPr>
            <a:spLocks noGrp="1"/>
          </p:cNvSpPr>
          <p:nvPr>
            <p:ph type="title"/>
          </p:nvPr>
        </p:nvSpPr>
        <p:spPr/>
        <p:txBody>
          <a:bodyPr>
            <a:normAutofit fontScale="90000"/>
          </a:bodyPr>
          <a:lstStyle/>
          <a:p>
            <a:r>
              <a:rPr lang="en-US"/>
              <a:t>4.MG.3a - Area and Perimeter of Rectangles and Squares</a:t>
            </a:r>
          </a:p>
        </p:txBody>
      </p:sp>
      <p:sp>
        <p:nvSpPr>
          <p:cNvPr id="4" name="Content Placeholder 3">
            <a:extLst>
              <a:ext uri="{FF2B5EF4-FFF2-40B4-BE49-F238E27FC236}">
                <a16:creationId xmlns:a16="http://schemas.microsoft.com/office/drawing/2014/main" id="{76E89D39-174E-2C50-4ACD-120120CB239B}"/>
              </a:ext>
            </a:extLst>
          </p:cNvPr>
          <p:cNvSpPr>
            <a:spLocks noGrp="1"/>
          </p:cNvSpPr>
          <p:nvPr>
            <p:ph idx="1"/>
          </p:nvPr>
        </p:nvSpPr>
        <p:spPr>
          <a:xfrm>
            <a:off x="838200" y="1458930"/>
            <a:ext cx="6011985" cy="4718033"/>
          </a:xfrm>
        </p:spPr>
        <p:txBody>
          <a:bodyPr vert="horz" lIns="0" tIns="0" rIns="0" bIns="0" rtlCol="0" anchor="t">
            <a:noAutofit/>
          </a:bodyPr>
          <a:lstStyle/>
          <a:p>
            <a:endParaRPr lang="en-US">
              <a:ea typeface="+mn-lt"/>
              <a:cs typeface="+mn-lt"/>
            </a:endParaRPr>
          </a:p>
          <a:p>
            <a:r>
              <a:rPr lang="en-US">
                <a:ea typeface="+mn-lt"/>
                <a:cs typeface="+mn-lt"/>
              </a:rPr>
              <a:t>What materials can be used for investigation? </a:t>
            </a:r>
            <a:endParaRPr lang="en-US"/>
          </a:p>
          <a:p>
            <a:r>
              <a:rPr lang="en-US">
                <a:ea typeface="+mn-lt"/>
                <a:cs typeface="+mn-lt"/>
              </a:rPr>
              <a:t>What connections do you want students to make?</a:t>
            </a:r>
          </a:p>
          <a:p>
            <a:r>
              <a:rPr lang="en-US">
                <a:ea typeface="+mn-lt"/>
                <a:cs typeface="+mn-lt"/>
              </a:rPr>
              <a:t>What questions can you ask to support understanding?</a:t>
            </a:r>
            <a:endParaRPr lang="en-US"/>
          </a:p>
        </p:txBody>
      </p:sp>
      <p:sp>
        <p:nvSpPr>
          <p:cNvPr id="3" name="Slide Number Placeholder 2">
            <a:extLst>
              <a:ext uri="{FF2B5EF4-FFF2-40B4-BE49-F238E27FC236}">
                <a16:creationId xmlns:a16="http://schemas.microsoft.com/office/drawing/2014/main" id="{FC510313-9B3E-88D2-0978-7D26FC08EF22}"/>
              </a:ext>
            </a:extLst>
          </p:cNvPr>
          <p:cNvSpPr>
            <a:spLocks noGrp="1"/>
          </p:cNvSpPr>
          <p:nvPr>
            <p:ph type="sldNum" sz="quarter" idx="12"/>
          </p:nvPr>
        </p:nvSpPr>
        <p:spPr/>
        <p:txBody>
          <a:bodyPr/>
          <a:lstStyle/>
          <a:p>
            <a:fld id="{B2102BAA-C61A-4A39-BDF1-4340D572B82C}" type="slidenum">
              <a:rPr lang="en-US" smtClean="0"/>
              <a:t>13</a:t>
            </a:fld>
            <a:endParaRPr lang="en-US"/>
          </a:p>
        </p:txBody>
      </p:sp>
      <p:grpSp>
        <p:nvGrpSpPr>
          <p:cNvPr id="5" name="Group 4">
            <a:extLst>
              <a:ext uri="{FF2B5EF4-FFF2-40B4-BE49-F238E27FC236}">
                <a16:creationId xmlns:a16="http://schemas.microsoft.com/office/drawing/2014/main" id="{E178B888-0917-68A3-1571-64EFF8104D4E}"/>
              </a:ext>
            </a:extLst>
          </p:cNvPr>
          <p:cNvGrpSpPr/>
          <p:nvPr/>
        </p:nvGrpSpPr>
        <p:grpSpPr>
          <a:xfrm>
            <a:off x="6785708" y="2861365"/>
            <a:ext cx="4765826" cy="1262105"/>
            <a:chOff x="3235791" y="3209110"/>
            <a:chExt cx="4765826" cy="1262105"/>
          </a:xfrm>
        </p:grpSpPr>
        <p:sp>
          <p:nvSpPr>
            <p:cNvPr id="39" name="Cube 38">
              <a:extLst>
                <a:ext uri="{FF2B5EF4-FFF2-40B4-BE49-F238E27FC236}">
                  <a16:creationId xmlns:a16="http://schemas.microsoft.com/office/drawing/2014/main" id="{A2BFF520-C1AD-CBCA-BABA-5BBE57C9914F}"/>
                </a:ext>
              </a:extLst>
            </p:cNvPr>
            <p:cNvSpPr/>
            <p:nvPr/>
          </p:nvSpPr>
          <p:spPr>
            <a:xfrm>
              <a:off x="3946039" y="3210687"/>
              <a:ext cx="1295400" cy="546100"/>
            </a:xfrm>
            <a:prstGeom prst="cube">
              <a:avLst>
                <a:gd name="adj" fmla="val 67308"/>
              </a:avLst>
            </a:prstGeom>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Cube 39">
              <a:extLst>
                <a:ext uri="{FF2B5EF4-FFF2-40B4-BE49-F238E27FC236}">
                  <a16:creationId xmlns:a16="http://schemas.microsoft.com/office/drawing/2014/main" id="{D3B30922-2779-FF3E-785B-593D4113D981}"/>
                </a:ext>
              </a:extLst>
            </p:cNvPr>
            <p:cNvSpPr/>
            <p:nvPr/>
          </p:nvSpPr>
          <p:spPr>
            <a:xfrm>
              <a:off x="4866789" y="3210687"/>
              <a:ext cx="1295400" cy="546100"/>
            </a:xfrm>
            <a:prstGeom prst="cube">
              <a:avLst>
                <a:gd name="adj" fmla="val 67308"/>
              </a:avLst>
            </a:prstGeom>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Cube 40">
              <a:extLst>
                <a:ext uri="{FF2B5EF4-FFF2-40B4-BE49-F238E27FC236}">
                  <a16:creationId xmlns:a16="http://schemas.microsoft.com/office/drawing/2014/main" id="{2CDE4976-7CF8-F021-DC98-877393133DEB}"/>
                </a:ext>
              </a:extLst>
            </p:cNvPr>
            <p:cNvSpPr/>
            <p:nvPr/>
          </p:nvSpPr>
          <p:spPr>
            <a:xfrm>
              <a:off x="5791817" y="3209110"/>
              <a:ext cx="1295400" cy="546100"/>
            </a:xfrm>
            <a:prstGeom prst="cube">
              <a:avLst>
                <a:gd name="adj" fmla="val 67308"/>
              </a:avLst>
            </a:prstGeom>
            <a:solidFill>
              <a:srgbClr val="00B05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ube 41">
              <a:extLst>
                <a:ext uri="{FF2B5EF4-FFF2-40B4-BE49-F238E27FC236}">
                  <a16:creationId xmlns:a16="http://schemas.microsoft.com/office/drawing/2014/main" id="{DB0DFF42-5ABB-4EAC-B65B-491432704304}"/>
                </a:ext>
              </a:extLst>
            </p:cNvPr>
            <p:cNvSpPr/>
            <p:nvPr/>
          </p:nvSpPr>
          <p:spPr>
            <a:xfrm>
              <a:off x="6706217" y="3209110"/>
              <a:ext cx="1295400" cy="546100"/>
            </a:xfrm>
            <a:prstGeom prst="cube">
              <a:avLst>
                <a:gd name="adj" fmla="val 67308"/>
              </a:avLst>
            </a:prstGeom>
            <a:solidFill>
              <a:srgbClr val="00B05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Cube 42">
              <a:extLst>
                <a:ext uri="{FF2B5EF4-FFF2-40B4-BE49-F238E27FC236}">
                  <a16:creationId xmlns:a16="http://schemas.microsoft.com/office/drawing/2014/main" id="{351F0903-3F7E-DDFB-C6F6-55FE92ED06D4}"/>
                </a:ext>
              </a:extLst>
            </p:cNvPr>
            <p:cNvSpPr/>
            <p:nvPr/>
          </p:nvSpPr>
          <p:spPr>
            <a:xfrm>
              <a:off x="3602522" y="3558388"/>
              <a:ext cx="1295400" cy="546100"/>
            </a:xfrm>
            <a:prstGeom prst="cube">
              <a:avLst>
                <a:gd name="adj" fmla="val 67308"/>
              </a:avLst>
            </a:prstGeom>
            <a:solidFill>
              <a:srgbClr val="C0000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Cube 43">
              <a:extLst>
                <a:ext uri="{FF2B5EF4-FFF2-40B4-BE49-F238E27FC236}">
                  <a16:creationId xmlns:a16="http://schemas.microsoft.com/office/drawing/2014/main" id="{DD67615F-BEFF-C3ED-D560-7F4B28B69617}"/>
                </a:ext>
              </a:extLst>
            </p:cNvPr>
            <p:cNvSpPr/>
            <p:nvPr/>
          </p:nvSpPr>
          <p:spPr>
            <a:xfrm>
              <a:off x="4523272" y="3558388"/>
              <a:ext cx="1295400" cy="546100"/>
            </a:xfrm>
            <a:prstGeom prst="cube">
              <a:avLst>
                <a:gd name="adj" fmla="val 67308"/>
              </a:avLst>
            </a:prstGeom>
            <a:solidFill>
              <a:srgbClr val="FFFF0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Cube 44">
              <a:extLst>
                <a:ext uri="{FF2B5EF4-FFF2-40B4-BE49-F238E27FC236}">
                  <a16:creationId xmlns:a16="http://schemas.microsoft.com/office/drawing/2014/main" id="{0A96ACD1-4A8B-C701-9956-2212A5F5F2DC}"/>
                </a:ext>
              </a:extLst>
            </p:cNvPr>
            <p:cNvSpPr/>
            <p:nvPr/>
          </p:nvSpPr>
          <p:spPr>
            <a:xfrm>
              <a:off x="5448300" y="3556811"/>
              <a:ext cx="1295400" cy="546100"/>
            </a:xfrm>
            <a:prstGeom prst="cube">
              <a:avLst>
                <a:gd name="adj" fmla="val 67308"/>
              </a:avLst>
            </a:prstGeom>
            <a:solidFill>
              <a:srgbClr val="C0000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Cube 45">
              <a:extLst>
                <a:ext uri="{FF2B5EF4-FFF2-40B4-BE49-F238E27FC236}">
                  <a16:creationId xmlns:a16="http://schemas.microsoft.com/office/drawing/2014/main" id="{99A7E819-AC12-5A9E-EB70-81E08024AB0D}"/>
                </a:ext>
              </a:extLst>
            </p:cNvPr>
            <p:cNvSpPr/>
            <p:nvPr/>
          </p:nvSpPr>
          <p:spPr>
            <a:xfrm>
              <a:off x="6362700" y="3556811"/>
              <a:ext cx="1295400" cy="546100"/>
            </a:xfrm>
            <a:prstGeom prst="cube">
              <a:avLst>
                <a:gd name="adj" fmla="val 67308"/>
              </a:avLst>
            </a:prstGeom>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Cube 46">
              <a:extLst>
                <a:ext uri="{FF2B5EF4-FFF2-40B4-BE49-F238E27FC236}">
                  <a16:creationId xmlns:a16="http://schemas.microsoft.com/office/drawing/2014/main" id="{1A51A852-B97B-895E-F56D-5578DACB1715}"/>
                </a:ext>
              </a:extLst>
            </p:cNvPr>
            <p:cNvSpPr/>
            <p:nvPr/>
          </p:nvSpPr>
          <p:spPr>
            <a:xfrm>
              <a:off x="3235791" y="3925115"/>
              <a:ext cx="1295400" cy="546100"/>
            </a:xfrm>
            <a:prstGeom prst="cube">
              <a:avLst>
                <a:gd name="adj" fmla="val 67308"/>
              </a:avLst>
            </a:prstGeom>
            <a:solidFill>
              <a:srgbClr val="C0000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Cube 47">
              <a:extLst>
                <a:ext uri="{FF2B5EF4-FFF2-40B4-BE49-F238E27FC236}">
                  <a16:creationId xmlns:a16="http://schemas.microsoft.com/office/drawing/2014/main" id="{3C7B7366-0DCF-B540-A302-2B9BE5ACC081}"/>
                </a:ext>
              </a:extLst>
            </p:cNvPr>
            <p:cNvSpPr/>
            <p:nvPr/>
          </p:nvSpPr>
          <p:spPr>
            <a:xfrm>
              <a:off x="4156541" y="3925115"/>
              <a:ext cx="1295400" cy="546100"/>
            </a:xfrm>
            <a:prstGeom prst="cube">
              <a:avLst>
                <a:gd name="adj" fmla="val 67308"/>
              </a:avLst>
            </a:prstGeom>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Cube 48">
              <a:extLst>
                <a:ext uri="{FF2B5EF4-FFF2-40B4-BE49-F238E27FC236}">
                  <a16:creationId xmlns:a16="http://schemas.microsoft.com/office/drawing/2014/main" id="{662EA592-155A-3227-DACF-5F0B9A4125E5}"/>
                </a:ext>
              </a:extLst>
            </p:cNvPr>
            <p:cNvSpPr/>
            <p:nvPr/>
          </p:nvSpPr>
          <p:spPr>
            <a:xfrm>
              <a:off x="5081569" y="3923538"/>
              <a:ext cx="1295400" cy="546100"/>
            </a:xfrm>
            <a:prstGeom prst="cube">
              <a:avLst>
                <a:gd name="adj" fmla="val 67308"/>
              </a:avLst>
            </a:prstGeom>
            <a:solidFill>
              <a:srgbClr val="00B05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Cube 49">
              <a:extLst>
                <a:ext uri="{FF2B5EF4-FFF2-40B4-BE49-F238E27FC236}">
                  <a16:creationId xmlns:a16="http://schemas.microsoft.com/office/drawing/2014/main" id="{E0419BE8-2C9F-B641-626E-E5F40880E273}"/>
                </a:ext>
              </a:extLst>
            </p:cNvPr>
            <p:cNvSpPr/>
            <p:nvPr/>
          </p:nvSpPr>
          <p:spPr>
            <a:xfrm>
              <a:off x="5995969" y="3923538"/>
              <a:ext cx="1295400" cy="546100"/>
            </a:xfrm>
            <a:prstGeom prst="cube">
              <a:avLst>
                <a:gd name="adj" fmla="val 67308"/>
              </a:avLst>
            </a:prstGeom>
            <a:solidFill>
              <a:srgbClr val="FFFF0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40898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EB8FC-2355-872F-76A8-011C7DE3FB3C}"/>
              </a:ext>
            </a:extLst>
          </p:cNvPr>
          <p:cNvSpPr>
            <a:spLocks noGrp="1"/>
          </p:cNvSpPr>
          <p:nvPr>
            <p:ph type="title"/>
          </p:nvPr>
        </p:nvSpPr>
        <p:spPr/>
        <p:txBody>
          <a:bodyPr>
            <a:normAutofit fontScale="90000"/>
          </a:bodyPr>
          <a:lstStyle/>
          <a:p>
            <a:r>
              <a:rPr lang="en-US"/>
              <a:t>4.MG.3d - Relationship Between Area and Perimeter</a:t>
            </a:r>
          </a:p>
        </p:txBody>
      </p:sp>
      <p:sp>
        <p:nvSpPr>
          <p:cNvPr id="4" name="Content Placeholder 3">
            <a:extLst>
              <a:ext uri="{FF2B5EF4-FFF2-40B4-BE49-F238E27FC236}">
                <a16:creationId xmlns:a16="http://schemas.microsoft.com/office/drawing/2014/main" id="{7A95D340-5443-5A36-7599-AA31C1FF4069}"/>
              </a:ext>
            </a:extLst>
          </p:cNvPr>
          <p:cNvSpPr>
            <a:spLocks noGrp="1"/>
          </p:cNvSpPr>
          <p:nvPr>
            <p:ph idx="1"/>
          </p:nvPr>
        </p:nvSpPr>
        <p:spPr>
          <a:xfrm>
            <a:off x="838200" y="1458930"/>
            <a:ext cx="5914293" cy="4718033"/>
          </a:xfrm>
        </p:spPr>
        <p:txBody>
          <a:bodyPr vert="horz" lIns="0" tIns="0" rIns="0" bIns="0" rtlCol="0" anchor="t">
            <a:noAutofit/>
          </a:bodyPr>
          <a:lstStyle/>
          <a:p>
            <a:endParaRPr lang="en-US" sz="3000"/>
          </a:p>
          <a:p>
            <a:r>
              <a:rPr lang="en-US" sz="3000"/>
              <a:t>What materials can be used for investigation? </a:t>
            </a:r>
            <a:endParaRPr lang="en-US" sz="3000">
              <a:solidFill>
                <a:srgbClr val="003C71"/>
              </a:solidFill>
            </a:endParaRPr>
          </a:p>
          <a:p>
            <a:r>
              <a:rPr lang="en-US" sz="3000"/>
              <a:t>What connections do you want students to make?</a:t>
            </a:r>
            <a:endParaRPr lang="en-US" sz="3000">
              <a:solidFill>
                <a:srgbClr val="003C71"/>
              </a:solidFill>
            </a:endParaRPr>
          </a:p>
          <a:p>
            <a:r>
              <a:rPr lang="en-US" sz="3000"/>
              <a:t>What questions can you ask to support understanding?</a:t>
            </a:r>
            <a:endParaRPr lang="en-US"/>
          </a:p>
        </p:txBody>
      </p:sp>
      <p:sp>
        <p:nvSpPr>
          <p:cNvPr id="3" name="Slide Number Placeholder 2">
            <a:extLst>
              <a:ext uri="{FF2B5EF4-FFF2-40B4-BE49-F238E27FC236}">
                <a16:creationId xmlns:a16="http://schemas.microsoft.com/office/drawing/2014/main" id="{5BE8AB67-5427-803B-CAA7-2185A5C7A876}"/>
              </a:ext>
            </a:extLst>
          </p:cNvPr>
          <p:cNvSpPr>
            <a:spLocks noGrp="1"/>
          </p:cNvSpPr>
          <p:nvPr>
            <p:ph type="sldNum" sz="quarter" idx="12"/>
          </p:nvPr>
        </p:nvSpPr>
        <p:spPr/>
        <p:txBody>
          <a:bodyPr/>
          <a:lstStyle/>
          <a:p>
            <a:fld id="{B2102BAA-C61A-4A39-BDF1-4340D572B82C}" type="slidenum">
              <a:rPr lang="en-US" smtClean="0"/>
              <a:t>14</a:t>
            </a:fld>
            <a:endParaRPr lang="en-US"/>
          </a:p>
        </p:txBody>
      </p:sp>
      <p:graphicFrame>
        <p:nvGraphicFramePr>
          <p:cNvPr id="5" name="Table 4">
            <a:extLst>
              <a:ext uri="{FF2B5EF4-FFF2-40B4-BE49-F238E27FC236}">
                <a16:creationId xmlns:a16="http://schemas.microsoft.com/office/drawing/2014/main" id="{AC6BF343-BB3D-A359-EE85-F2CC0437AF95}"/>
              </a:ext>
            </a:extLst>
          </p:cNvPr>
          <p:cNvGraphicFramePr>
            <a:graphicFrameLocks noGrp="1"/>
          </p:cNvGraphicFramePr>
          <p:nvPr>
            <p:extLst>
              <p:ext uri="{D42A27DB-BD31-4B8C-83A1-F6EECF244321}">
                <p14:modId xmlns:p14="http://schemas.microsoft.com/office/powerpoint/2010/main" val="3192260788"/>
              </p:ext>
            </p:extLst>
          </p:nvPr>
        </p:nvGraphicFramePr>
        <p:xfrm>
          <a:off x="7445397" y="2011362"/>
          <a:ext cx="2330406" cy="3657600"/>
        </p:xfrm>
        <a:graphic>
          <a:graphicData uri="http://schemas.openxmlformats.org/drawingml/2006/table">
            <a:tbl>
              <a:tblPr firstRow="1" bandRow="1">
                <a:tableStyleId>{5C22544A-7EE6-4342-B048-85BDC9FD1C3A}</a:tableStyleId>
              </a:tblPr>
              <a:tblGrid>
                <a:gridCol w="388401">
                  <a:extLst>
                    <a:ext uri="{9D8B030D-6E8A-4147-A177-3AD203B41FA5}">
                      <a16:colId xmlns:a16="http://schemas.microsoft.com/office/drawing/2014/main" val="1772874099"/>
                    </a:ext>
                  </a:extLst>
                </a:gridCol>
                <a:gridCol w="388401">
                  <a:extLst>
                    <a:ext uri="{9D8B030D-6E8A-4147-A177-3AD203B41FA5}">
                      <a16:colId xmlns:a16="http://schemas.microsoft.com/office/drawing/2014/main" val="376252921"/>
                    </a:ext>
                  </a:extLst>
                </a:gridCol>
                <a:gridCol w="388401">
                  <a:extLst>
                    <a:ext uri="{9D8B030D-6E8A-4147-A177-3AD203B41FA5}">
                      <a16:colId xmlns:a16="http://schemas.microsoft.com/office/drawing/2014/main" val="1872769403"/>
                    </a:ext>
                  </a:extLst>
                </a:gridCol>
                <a:gridCol w="388401">
                  <a:extLst>
                    <a:ext uri="{9D8B030D-6E8A-4147-A177-3AD203B41FA5}">
                      <a16:colId xmlns:a16="http://schemas.microsoft.com/office/drawing/2014/main" val="170021507"/>
                    </a:ext>
                  </a:extLst>
                </a:gridCol>
                <a:gridCol w="388401">
                  <a:extLst>
                    <a:ext uri="{9D8B030D-6E8A-4147-A177-3AD203B41FA5}">
                      <a16:colId xmlns:a16="http://schemas.microsoft.com/office/drawing/2014/main" val="1000421202"/>
                    </a:ext>
                  </a:extLst>
                </a:gridCol>
                <a:gridCol w="388401">
                  <a:extLst>
                    <a:ext uri="{9D8B030D-6E8A-4147-A177-3AD203B41FA5}">
                      <a16:colId xmlns:a16="http://schemas.microsoft.com/office/drawing/2014/main" val="3988415103"/>
                    </a:ext>
                  </a:extLst>
                </a:gridCol>
              </a:tblGrid>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1901536"/>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20000"/>
                        <a:lumOff val="8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4706128"/>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20000"/>
                        <a:lumOff val="8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234806"/>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20000"/>
                        <a:lumOff val="8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3841825"/>
                  </a:ext>
                </a:extLst>
              </a:tr>
              <a:tr h="357619">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20000"/>
                        <a:lumOff val="8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7828923"/>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20000"/>
                        <a:lumOff val="8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9541593"/>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20000"/>
                        <a:lumOff val="8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381449"/>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20000"/>
                        <a:lumOff val="8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859447"/>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tx1">
                        <a:lumMod val="20000"/>
                        <a:lumOff val="80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1805643"/>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7868821"/>
                  </a:ext>
                </a:extLst>
              </a:tr>
            </a:tbl>
          </a:graphicData>
        </a:graphic>
      </p:graphicFrame>
    </p:spTree>
    <p:extLst>
      <p:ext uri="{BB962C8B-B14F-4D97-AF65-F5344CB8AC3E}">
        <p14:creationId xmlns:p14="http://schemas.microsoft.com/office/powerpoint/2010/main" val="2320839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87A53-4197-D105-F540-D61FCA82588C}"/>
              </a:ext>
            </a:extLst>
          </p:cNvPr>
          <p:cNvSpPr>
            <a:spLocks noGrp="1"/>
          </p:cNvSpPr>
          <p:nvPr>
            <p:ph type="title"/>
          </p:nvPr>
        </p:nvSpPr>
        <p:spPr/>
        <p:txBody>
          <a:bodyPr/>
          <a:lstStyle/>
          <a:p>
            <a:r>
              <a:rPr lang="en-US"/>
              <a:t>Alike and Different</a:t>
            </a:r>
          </a:p>
        </p:txBody>
      </p:sp>
      <p:sp>
        <p:nvSpPr>
          <p:cNvPr id="3" name="Slide Number Placeholder 2">
            <a:extLst>
              <a:ext uri="{FF2B5EF4-FFF2-40B4-BE49-F238E27FC236}">
                <a16:creationId xmlns:a16="http://schemas.microsoft.com/office/drawing/2014/main" id="{65AA8F88-4125-9C28-1DA7-E416FF6F950C}"/>
              </a:ext>
            </a:extLst>
          </p:cNvPr>
          <p:cNvSpPr>
            <a:spLocks noGrp="1"/>
          </p:cNvSpPr>
          <p:nvPr>
            <p:ph type="sldNum" sz="quarter" idx="12"/>
          </p:nvPr>
        </p:nvSpPr>
        <p:spPr/>
        <p:txBody>
          <a:bodyPr/>
          <a:lstStyle/>
          <a:p>
            <a:fld id="{B2102BAA-C61A-4A39-BDF1-4340D572B82C}" type="slidenum">
              <a:rPr lang="en-US" smtClean="0"/>
              <a:t>15</a:t>
            </a:fld>
            <a:endParaRPr lang="en-US"/>
          </a:p>
        </p:txBody>
      </p:sp>
      <p:graphicFrame>
        <p:nvGraphicFramePr>
          <p:cNvPr id="7" name="Table 6">
            <a:extLst>
              <a:ext uri="{FF2B5EF4-FFF2-40B4-BE49-F238E27FC236}">
                <a16:creationId xmlns:a16="http://schemas.microsoft.com/office/drawing/2014/main" id="{2C58AB04-5859-8252-9957-1FB6D70536AD}"/>
              </a:ext>
            </a:extLst>
          </p:cNvPr>
          <p:cNvGraphicFramePr>
            <a:graphicFrameLocks noGrp="1"/>
          </p:cNvGraphicFramePr>
          <p:nvPr>
            <p:extLst>
              <p:ext uri="{D42A27DB-BD31-4B8C-83A1-F6EECF244321}">
                <p14:modId xmlns:p14="http://schemas.microsoft.com/office/powerpoint/2010/main" val="1937203539"/>
              </p:ext>
            </p:extLst>
          </p:nvPr>
        </p:nvGraphicFramePr>
        <p:xfrm>
          <a:off x="2918510" y="1841518"/>
          <a:ext cx="2330406" cy="3657600"/>
        </p:xfrm>
        <a:graphic>
          <a:graphicData uri="http://schemas.openxmlformats.org/drawingml/2006/table">
            <a:tbl>
              <a:tblPr firstRow="1" bandRow="1">
                <a:tableStyleId>{5C22544A-7EE6-4342-B048-85BDC9FD1C3A}</a:tableStyleId>
              </a:tblPr>
              <a:tblGrid>
                <a:gridCol w="388401">
                  <a:extLst>
                    <a:ext uri="{9D8B030D-6E8A-4147-A177-3AD203B41FA5}">
                      <a16:colId xmlns:a16="http://schemas.microsoft.com/office/drawing/2014/main" val="1772874099"/>
                    </a:ext>
                  </a:extLst>
                </a:gridCol>
                <a:gridCol w="388401">
                  <a:extLst>
                    <a:ext uri="{9D8B030D-6E8A-4147-A177-3AD203B41FA5}">
                      <a16:colId xmlns:a16="http://schemas.microsoft.com/office/drawing/2014/main" val="376252921"/>
                    </a:ext>
                  </a:extLst>
                </a:gridCol>
                <a:gridCol w="388401">
                  <a:extLst>
                    <a:ext uri="{9D8B030D-6E8A-4147-A177-3AD203B41FA5}">
                      <a16:colId xmlns:a16="http://schemas.microsoft.com/office/drawing/2014/main" val="1872769403"/>
                    </a:ext>
                  </a:extLst>
                </a:gridCol>
                <a:gridCol w="388401">
                  <a:extLst>
                    <a:ext uri="{9D8B030D-6E8A-4147-A177-3AD203B41FA5}">
                      <a16:colId xmlns:a16="http://schemas.microsoft.com/office/drawing/2014/main" val="170021507"/>
                    </a:ext>
                  </a:extLst>
                </a:gridCol>
                <a:gridCol w="388401">
                  <a:extLst>
                    <a:ext uri="{9D8B030D-6E8A-4147-A177-3AD203B41FA5}">
                      <a16:colId xmlns:a16="http://schemas.microsoft.com/office/drawing/2014/main" val="1000421202"/>
                    </a:ext>
                  </a:extLst>
                </a:gridCol>
                <a:gridCol w="388401">
                  <a:extLst>
                    <a:ext uri="{9D8B030D-6E8A-4147-A177-3AD203B41FA5}">
                      <a16:colId xmlns:a16="http://schemas.microsoft.com/office/drawing/2014/main" val="3988415103"/>
                    </a:ext>
                  </a:extLst>
                </a:gridCol>
              </a:tblGrid>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1901536"/>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4706128"/>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234806"/>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3841825"/>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7828923"/>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9541593"/>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381449"/>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859447"/>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1805643"/>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7868821"/>
                  </a:ext>
                </a:extLst>
              </a:tr>
            </a:tbl>
          </a:graphicData>
        </a:graphic>
      </p:graphicFrame>
      <p:graphicFrame>
        <p:nvGraphicFramePr>
          <p:cNvPr id="8" name="Table 7">
            <a:extLst>
              <a:ext uri="{FF2B5EF4-FFF2-40B4-BE49-F238E27FC236}">
                <a16:creationId xmlns:a16="http://schemas.microsoft.com/office/drawing/2014/main" id="{6DC26187-497A-447B-13D3-EF66AB0ABC7E}"/>
              </a:ext>
            </a:extLst>
          </p:cNvPr>
          <p:cNvGraphicFramePr>
            <a:graphicFrameLocks noGrp="1"/>
          </p:cNvGraphicFramePr>
          <p:nvPr>
            <p:extLst>
              <p:ext uri="{D42A27DB-BD31-4B8C-83A1-F6EECF244321}">
                <p14:modId xmlns:p14="http://schemas.microsoft.com/office/powerpoint/2010/main" val="1004567444"/>
              </p:ext>
            </p:extLst>
          </p:nvPr>
        </p:nvGraphicFramePr>
        <p:xfrm>
          <a:off x="6639610" y="1841518"/>
          <a:ext cx="2330406" cy="3657600"/>
        </p:xfrm>
        <a:graphic>
          <a:graphicData uri="http://schemas.openxmlformats.org/drawingml/2006/table">
            <a:tbl>
              <a:tblPr firstRow="1" bandRow="1">
                <a:tableStyleId>{5C22544A-7EE6-4342-B048-85BDC9FD1C3A}</a:tableStyleId>
              </a:tblPr>
              <a:tblGrid>
                <a:gridCol w="388401">
                  <a:extLst>
                    <a:ext uri="{9D8B030D-6E8A-4147-A177-3AD203B41FA5}">
                      <a16:colId xmlns:a16="http://schemas.microsoft.com/office/drawing/2014/main" val="1772874099"/>
                    </a:ext>
                  </a:extLst>
                </a:gridCol>
                <a:gridCol w="388401">
                  <a:extLst>
                    <a:ext uri="{9D8B030D-6E8A-4147-A177-3AD203B41FA5}">
                      <a16:colId xmlns:a16="http://schemas.microsoft.com/office/drawing/2014/main" val="376252921"/>
                    </a:ext>
                  </a:extLst>
                </a:gridCol>
                <a:gridCol w="388401">
                  <a:extLst>
                    <a:ext uri="{9D8B030D-6E8A-4147-A177-3AD203B41FA5}">
                      <a16:colId xmlns:a16="http://schemas.microsoft.com/office/drawing/2014/main" val="1872769403"/>
                    </a:ext>
                  </a:extLst>
                </a:gridCol>
                <a:gridCol w="388401">
                  <a:extLst>
                    <a:ext uri="{9D8B030D-6E8A-4147-A177-3AD203B41FA5}">
                      <a16:colId xmlns:a16="http://schemas.microsoft.com/office/drawing/2014/main" val="170021507"/>
                    </a:ext>
                  </a:extLst>
                </a:gridCol>
                <a:gridCol w="388401">
                  <a:extLst>
                    <a:ext uri="{9D8B030D-6E8A-4147-A177-3AD203B41FA5}">
                      <a16:colId xmlns:a16="http://schemas.microsoft.com/office/drawing/2014/main" val="1000421202"/>
                    </a:ext>
                  </a:extLst>
                </a:gridCol>
                <a:gridCol w="388401">
                  <a:extLst>
                    <a:ext uri="{9D8B030D-6E8A-4147-A177-3AD203B41FA5}">
                      <a16:colId xmlns:a16="http://schemas.microsoft.com/office/drawing/2014/main" val="3988415103"/>
                    </a:ext>
                  </a:extLst>
                </a:gridCol>
              </a:tblGrid>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1901536"/>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4706128"/>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234806"/>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3841825"/>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67828923"/>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9541593"/>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381449"/>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0859447"/>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1805643"/>
                  </a:ext>
                </a:extLst>
              </a:tr>
              <a:tr h="260773">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endParaRPr lang="en-US"/>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7868821"/>
                  </a:ext>
                </a:extLst>
              </a:tr>
            </a:tbl>
          </a:graphicData>
        </a:graphic>
      </p:graphicFrame>
      <p:sp>
        <p:nvSpPr>
          <p:cNvPr id="9" name="Right Triangle 8">
            <a:extLst>
              <a:ext uri="{FF2B5EF4-FFF2-40B4-BE49-F238E27FC236}">
                <a16:creationId xmlns:a16="http://schemas.microsoft.com/office/drawing/2014/main" id="{4DAC1CDD-D65D-9818-583D-145C5147C888}"/>
              </a:ext>
            </a:extLst>
          </p:cNvPr>
          <p:cNvSpPr/>
          <p:nvPr/>
        </p:nvSpPr>
        <p:spPr>
          <a:xfrm>
            <a:off x="7023100" y="2184400"/>
            <a:ext cx="1562100" cy="2590800"/>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5929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47800-E54C-E406-3CF7-69C8289C8BBB}"/>
              </a:ext>
            </a:extLst>
          </p:cNvPr>
          <p:cNvSpPr>
            <a:spLocks noGrp="1"/>
          </p:cNvSpPr>
          <p:nvPr>
            <p:ph type="title"/>
          </p:nvPr>
        </p:nvSpPr>
        <p:spPr/>
        <p:txBody>
          <a:bodyPr/>
          <a:lstStyle/>
          <a:p>
            <a:r>
              <a:rPr lang="en-US"/>
              <a:t>5.MG.2a - Area of a Right Triangle</a:t>
            </a:r>
          </a:p>
        </p:txBody>
      </p:sp>
      <p:sp>
        <p:nvSpPr>
          <p:cNvPr id="4" name="Content Placeholder 3">
            <a:extLst>
              <a:ext uri="{FF2B5EF4-FFF2-40B4-BE49-F238E27FC236}">
                <a16:creationId xmlns:a16="http://schemas.microsoft.com/office/drawing/2014/main" id="{B8E10242-8C00-CF57-D051-9B2A1A8A4519}"/>
              </a:ext>
            </a:extLst>
          </p:cNvPr>
          <p:cNvSpPr>
            <a:spLocks noGrp="1"/>
          </p:cNvSpPr>
          <p:nvPr>
            <p:ph idx="1"/>
          </p:nvPr>
        </p:nvSpPr>
        <p:spPr>
          <a:xfrm>
            <a:off x="838200" y="1458930"/>
            <a:ext cx="6353908" cy="4718033"/>
          </a:xfrm>
        </p:spPr>
        <p:txBody>
          <a:bodyPr vert="horz" lIns="0" tIns="0" rIns="0" bIns="0" rtlCol="0" anchor="t">
            <a:noAutofit/>
          </a:bodyPr>
          <a:lstStyle/>
          <a:p>
            <a:endParaRPr lang="en-US"/>
          </a:p>
          <a:p>
            <a:r>
              <a:rPr lang="en-US" sz="3200"/>
              <a:t>What materials can be used for investigation? </a:t>
            </a:r>
            <a:endParaRPr lang="en-US" sz="3200">
              <a:solidFill>
                <a:srgbClr val="003C71"/>
              </a:solidFill>
            </a:endParaRPr>
          </a:p>
          <a:p>
            <a:r>
              <a:rPr lang="en-US" sz="3200"/>
              <a:t>What connections do you want students to make?</a:t>
            </a:r>
            <a:endParaRPr lang="en-US" sz="3200">
              <a:solidFill>
                <a:srgbClr val="003C71"/>
              </a:solidFill>
            </a:endParaRPr>
          </a:p>
          <a:p>
            <a:r>
              <a:rPr lang="en-US" sz="3200"/>
              <a:t>What questions can you ask to support understanding?</a:t>
            </a:r>
          </a:p>
          <a:p>
            <a:endParaRPr lang="en-US">
              <a:highlight>
                <a:srgbClr val="FFFF00"/>
              </a:highlight>
            </a:endParaRPr>
          </a:p>
        </p:txBody>
      </p:sp>
      <p:sp>
        <p:nvSpPr>
          <p:cNvPr id="3" name="Slide Number Placeholder 2">
            <a:extLst>
              <a:ext uri="{FF2B5EF4-FFF2-40B4-BE49-F238E27FC236}">
                <a16:creationId xmlns:a16="http://schemas.microsoft.com/office/drawing/2014/main" id="{1C5AC5B5-850C-31B5-DF75-7AD409A728EB}"/>
              </a:ext>
            </a:extLst>
          </p:cNvPr>
          <p:cNvSpPr>
            <a:spLocks noGrp="1"/>
          </p:cNvSpPr>
          <p:nvPr>
            <p:ph type="sldNum" sz="quarter" idx="12"/>
          </p:nvPr>
        </p:nvSpPr>
        <p:spPr/>
        <p:txBody>
          <a:bodyPr/>
          <a:lstStyle/>
          <a:p>
            <a:fld id="{B2102BAA-C61A-4A39-BDF1-4340D572B82C}" type="slidenum">
              <a:rPr lang="en-US" smtClean="0"/>
              <a:t>16</a:t>
            </a:fld>
            <a:endParaRPr lang="en-US"/>
          </a:p>
        </p:txBody>
      </p:sp>
      <p:grpSp>
        <p:nvGrpSpPr>
          <p:cNvPr id="40" name="Group 39">
            <a:extLst>
              <a:ext uri="{FF2B5EF4-FFF2-40B4-BE49-F238E27FC236}">
                <a16:creationId xmlns:a16="http://schemas.microsoft.com/office/drawing/2014/main" id="{9AD0B4BF-220B-4227-DAF3-2EB069EBCB22}"/>
              </a:ext>
            </a:extLst>
          </p:cNvPr>
          <p:cNvGrpSpPr/>
          <p:nvPr/>
        </p:nvGrpSpPr>
        <p:grpSpPr>
          <a:xfrm>
            <a:off x="7578697" y="2168379"/>
            <a:ext cx="2918896" cy="2122123"/>
            <a:chOff x="4738258" y="2367938"/>
            <a:chExt cx="2918896" cy="2122123"/>
          </a:xfrm>
        </p:grpSpPr>
        <p:grpSp>
          <p:nvGrpSpPr>
            <p:cNvPr id="6" name="Group 5">
              <a:extLst>
                <a:ext uri="{FF2B5EF4-FFF2-40B4-BE49-F238E27FC236}">
                  <a16:creationId xmlns:a16="http://schemas.microsoft.com/office/drawing/2014/main" id="{3B31553D-2FC4-ECA5-BEE6-5A52A9D32858}"/>
                </a:ext>
              </a:extLst>
            </p:cNvPr>
            <p:cNvGrpSpPr/>
            <p:nvPr/>
          </p:nvGrpSpPr>
          <p:grpSpPr>
            <a:xfrm rot="20312967">
              <a:off x="4740274" y="2370418"/>
              <a:ext cx="2114571" cy="2119643"/>
              <a:chOff x="5769117" y="561315"/>
              <a:chExt cx="4633315" cy="4644428"/>
            </a:xfrm>
          </p:grpSpPr>
          <p:sp>
            <p:nvSpPr>
              <p:cNvPr id="12" name="Rectangle 11">
                <a:extLst>
                  <a:ext uri="{FF2B5EF4-FFF2-40B4-BE49-F238E27FC236}">
                    <a16:creationId xmlns:a16="http://schemas.microsoft.com/office/drawing/2014/main" id="{894A3F11-BE90-F946-C150-F4944247FE1F}"/>
                  </a:ext>
                </a:extLst>
              </p:cNvPr>
              <p:cNvSpPr/>
              <p:nvPr/>
            </p:nvSpPr>
            <p:spPr>
              <a:xfrm>
                <a:off x="5769117" y="561315"/>
                <a:ext cx="4633315" cy="4644428"/>
              </a:xfrm>
              <a:prstGeom prst="rect">
                <a:avLst/>
              </a:prstGeom>
              <a:noFill/>
              <a:ln w="38100">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5DFB20A6-4C10-BEEC-CEE3-44A237595472}"/>
                  </a:ext>
                </a:extLst>
              </p:cNvPr>
              <p:cNvSpPr/>
              <p:nvPr/>
            </p:nvSpPr>
            <p:spPr>
              <a:xfrm>
                <a:off x="5979264" y="808783"/>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0CEAC686-FAAB-B4A4-01ED-C28D5858551D}"/>
                  </a:ext>
                </a:extLst>
              </p:cNvPr>
              <p:cNvSpPr/>
              <p:nvPr/>
            </p:nvSpPr>
            <p:spPr>
              <a:xfrm>
                <a:off x="7026998" y="808783"/>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01DADE9-01CA-7189-4C9A-2BE53533C1E0}"/>
                  </a:ext>
                </a:extLst>
              </p:cNvPr>
              <p:cNvSpPr/>
              <p:nvPr/>
            </p:nvSpPr>
            <p:spPr>
              <a:xfrm>
                <a:off x="9066566" y="808783"/>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F72D41C5-09ED-CEF8-90A2-D652398085ED}"/>
                  </a:ext>
                </a:extLst>
              </p:cNvPr>
              <p:cNvSpPr/>
              <p:nvPr/>
            </p:nvSpPr>
            <p:spPr>
              <a:xfrm>
                <a:off x="8035980" y="808783"/>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46205D06-6F82-14AC-5F3D-E658B4DB3E9B}"/>
                  </a:ext>
                </a:extLst>
              </p:cNvPr>
              <p:cNvSpPr/>
              <p:nvPr/>
            </p:nvSpPr>
            <p:spPr>
              <a:xfrm>
                <a:off x="10055382" y="808783"/>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82CB8DFB-B281-C170-CF11-17325ED2932C}"/>
                  </a:ext>
                </a:extLst>
              </p:cNvPr>
              <p:cNvSpPr/>
              <p:nvPr/>
            </p:nvSpPr>
            <p:spPr>
              <a:xfrm>
                <a:off x="5986816" y="1839368"/>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AEFDBCF3-9F6F-A3DF-8AE5-B3CD35D269C6}"/>
                  </a:ext>
                </a:extLst>
              </p:cNvPr>
              <p:cNvSpPr/>
              <p:nvPr/>
            </p:nvSpPr>
            <p:spPr>
              <a:xfrm>
                <a:off x="7034550" y="1839368"/>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09A6B1AF-145D-F5AA-6C0E-EE2F5754CF2D}"/>
                  </a:ext>
                </a:extLst>
              </p:cNvPr>
              <p:cNvSpPr/>
              <p:nvPr/>
            </p:nvSpPr>
            <p:spPr>
              <a:xfrm>
                <a:off x="9074118" y="1839368"/>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30B9421F-5FE7-1AD3-CD9E-62FD670EA5E9}"/>
                  </a:ext>
                </a:extLst>
              </p:cNvPr>
              <p:cNvSpPr/>
              <p:nvPr/>
            </p:nvSpPr>
            <p:spPr>
              <a:xfrm>
                <a:off x="8043532" y="1839368"/>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902D13E6-781F-71A5-A7BD-5752390AFD9C}"/>
                  </a:ext>
                </a:extLst>
              </p:cNvPr>
              <p:cNvSpPr/>
              <p:nvPr/>
            </p:nvSpPr>
            <p:spPr>
              <a:xfrm>
                <a:off x="10062934" y="1839368"/>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DAC11698-92EA-236A-7EBA-72693E71B5D0}"/>
                  </a:ext>
                </a:extLst>
              </p:cNvPr>
              <p:cNvSpPr/>
              <p:nvPr/>
            </p:nvSpPr>
            <p:spPr>
              <a:xfrm>
                <a:off x="5986816" y="2796836"/>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89812B3-8D4C-EED1-FEC6-B564A22BC6CC}"/>
                  </a:ext>
                </a:extLst>
              </p:cNvPr>
              <p:cNvSpPr/>
              <p:nvPr/>
            </p:nvSpPr>
            <p:spPr>
              <a:xfrm>
                <a:off x="7034550" y="2796836"/>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99E6756B-BE95-8B50-E003-F1E955B4E669}"/>
                  </a:ext>
                </a:extLst>
              </p:cNvPr>
              <p:cNvSpPr/>
              <p:nvPr/>
            </p:nvSpPr>
            <p:spPr>
              <a:xfrm>
                <a:off x="9074118" y="2796836"/>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A010FA82-71AA-B5AE-C892-0CDA67285849}"/>
                  </a:ext>
                </a:extLst>
              </p:cNvPr>
              <p:cNvSpPr/>
              <p:nvPr/>
            </p:nvSpPr>
            <p:spPr>
              <a:xfrm>
                <a:off x="8043532" y="2796836"/>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996A3B49-72ED-5F68-7221-6AEACFCD32BB}"/>
                  </a:ext>
                </a:extLst>
              </p:cNvPr>
              <p:cNvSpPr/>
              <p:nvPr/>
            </p:nvSpPr>
            <p:spPr>
              <a:xfrm>
                <a:off x="10062934" y="2796836"/>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482F6CA9-D6A6-71A3-C9D2-D1F6F4208A2D}"/>
                  </a:ext>
                </a:extLst>
              </p:cNvPr>
              <p:cNvSpPr/>
              <p:nvPr/>
            </p:nvSpPr>
            <p:spPr>
              <a:xfrm>
                <a:off x="5964181" y="3792029"/>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80ED9C74-4403-AE33-B9F9-6E07B3B98203}"/>
                  </a:ext>
                </a:extLst>
              </p:cNvPr>
              <p:cNvSpPr/>
              <p:nvPr/>
            </p:nvSpPr>
            <p:spPr>
              <a:xfrm>
                <a:off x="7011915" y="3792029"/>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B8461AD1-3510-A2E3-646F-E5AD1A44DCAC}"/>
                  </a:ext>
                </a:extLst>
              </p:cNvPr>
              <p:cNvSpPr/>
              <p:nvPr/>
            </p:nvSpPr>
            <p:spPr>
              <a:xfrm>
                <a:off x="9051483" y="3792029"/>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41297A08-4D31-0FF0-0016-0BBB54F68562}"/>
                  </a:ext>
                </a:extLst>
              </p:cNvPr>
              <p:cNvSpPr/>
              <p:nvPr/>
            </p:nvSpPr>
            <p:spPr>
              <a:xfrm>
                <a:off x="8020897" y="3792029"/>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798BCE46-343A-38C7-93AA-D871F07EB401}"/>
                  </a:ext>
                </a:extLst>
              </p:cNvPr>
              <p:cNvSpPr/>
              <p:nvPr/>
            </p:nvSpPr>
            <p:spPr>
              <a:xfrm>
                <a:off x="10040299" y="3792029"/>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925B2257-EEB2-4F6D-2A7A-3DC6D91F3B49}"/>
                  </a:ext>
                </a:extLst>
              </p:cNvPr>
              <p:cNvSpPr/>
              <p:nvPr/>
            </p:nvSpPr>
            <p:spPr>
              <a:xfrm>
                <a:off x="5943897" y="4749497"/>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F9EFB7C2-49DE-3D6C-AF90-CABE7C867D34}"/>
                  </a:ext>
                </a:extLst>
              </p:cNvPr>
              <p:cNvSpPr/>
              <p:nvPr/>
            </p:nvSpPr>
            <p:spPr>
              <a:xfrm>
                <a:off x="6991631" y="4749497"/>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313AE523-AF03-E9DA-0831-3481848DA585}"/>
                  </a:ext>
                </a:extLst>
              </p:cNvPr>
              <p:cNvSpPr/>
              <p:nvPr/>
            </p:nvSpPr>
            <p:spPr>
              <a:xfrm>
                <a:off x="9031199" y="4749497"/>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CF5C0CB3-7CBA-A97C-9E10-4C0DD5AF555E}"/>
                  </a:ext>
                </a:extLst>
              </p:cNvPr>
              <p:cNvSpPr/>
              <p:nvPr/>
            </p:nvSpPr>
            <p:spPr>
              <a:xfrm>
                <a:off x="8000613" y="4749497"/>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8D815D7F-8C57-F572-58C8-B975D11F3067}"/>
                  </a:ext>
                </a:extLst>
              </p:cNvPr>
              <p:cNvSpPr/>
              <p:nvPr/>
            </p:nvSpPr>
            <p:spPr>
              <a:xfrm>
                <a:off x="10020015" y="4749497"/>
                <a:ext cx="99588" cy="9958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Flowchart: Connector 6">
              <a:extLst>
                <a:ext uri="{FF2B5EF4-FFF2-40B4-BE49-F238E27FC236}">
                  <a16:creationId xmlns:a16="http://schemas.microsoft.com/office/drawing/2014/main" id="{D20C7A56-272B-9515-81E3-49B357756998}"/>
                </a:ext>
              </a:extLst>
            </p:cNvPr>
            <p:cNvSpPr/>
            <p:nvPr/>
          </p:nvSpPr>
          <p:spPr>
            <a:xfrm rot="19646394">
              <a:off x="7086490" y="2367938"/>
              <a:ext cx="264736" cy="603250"/>
            </a:xfrm>
            <a:prstGeom prst="flowChartConnector">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Connector 7">
              <a:extLst>
                <a:ext uri="{FF2B5EF4-FFF2-40B4-BE49-F238E27FC236}">
                  <a16:creationId xmlns:a16="http://schemas.microsoft.com/office/drawing/2014/main" id="{AF6C3D7B-48D2-5544-F2F4-18EEA0E5DDD8}"/>
                </a:ext>
              </a:extLst>
            </p:cNvPr>
            <p:cNvSpPr/>
            <p:nvPr/>
          </p:nvSpPr>
          <p:spPr>
            <a:xfrm rot="17557888">
              <a:off x="7201608" y="2503509"/>
              <a:ext cx="264736" cy="603250"/>
            </a:xfrm>
            <a:prstGeom prst="flowChartConnector">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2B2A7F07-4E80-034A-FFFE-A35E6B60A510}"/>
                </a:ext>
              </a:extLst>
            </p:cNvPr>
            <p:cNvSpPr/>
            <p:nvPr/>
          </p:nvSpPr>
          <p:spPr>
            <a:xfrm rot="20836612">
              <a:off x="7293103" y="2730778"/>
              <a:ext cx="264736" cy="603250"/>
            </a:xfrm>
            <a:prstGeom prst="flowChartConnector">
              <a:avLst/>
            </a:prstGeom>
            <a:no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82DD7F3C-58FD-7E32-3F12-2E3AAC2CF0C2}"/>
                </a:ext>
              </a:extLst>
            </p:cNvPr>
            <p:cNvSpPr/>
            <p:nvPr/>
          </p:nvSpPr>
          <p:spPr>
            <a:xfrm rot="1569573">
              <a:off x="7392418" y="2843910"/>
              <a:ext cx="264736" cy="603250"/>
            </a:xfrm>
            <a:prstGeom prst="flowChartConnector">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1DAACF16-43E2-3DCD-EEEF-F19A64F84852}"/>
                </a:ext>
              </a:extLst>
            </p:cNvPr>
            <p:cNvSpPr/>
            <p:nvPr/>
          </p:nvSpPr>
          <p:spPr>
            <a:xfrm rot="20326681">
              <a:off x="4738258" y="2647380"/>
              <a:ext cx="1046046" cy="1449485"/>
            </a:xfrm>
            <a:prstGeom prst="roundRect">
              <a:avLst>
                <a:gd name="adj" fmla="val 8431"/>
              </a:avLst>
            </a:prstGeom>
            <a:no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Rounded Corners 38">
              <a:extLst>
                <a:ext uri="{FF2B5EF4-FFF2-40B4-BE49-F238E27FC236}">
                  <a16:creationId xmlns:a16="http://schemas.microsoft.com/office/drawing/2014/main" id="{6A9A1572-BD95-7E83-E34A-E00FC4A5D4D4}"/>
                </a:ext>
              </a:extLst>
            </p:cNvPr>
            <p:cNvSpPr/>
            <p:nvPr/>
          </p:nvSpPr>
          <p:spPr>
            <a:xfrm rot="795265">
              <a:off x="5229058" y="2480933"/>
              <a:ext cx="72530" cy="1787877"/>
            </a:xfrm>
            <a:prstGeom prst="roundRect">
              <a:avLst>
                <a:gd name="adj" fmla="val 50000"/>
              </a:avLst>
            </a:prstGeom>
            <a:no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65860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D6621-6D70-E15A-347B-20E6521A2ED6}"/>
              </a:ext>
            </a:extLst>
          </p:cNvPr>
          <p:cNvSpPr>
            <a:spLocks noGrp="1"/>
          </p:cNvSpPr>
          <p:nvPr>
            <p:ph type="title"/>
          </p:nvPr>
        </p:nvSpPr>
        <p:spPr/>
        <p:txBody>
          <a:bodyPr/>
          <a:lstStyle/>
          <a:p>
            <a:r>
              <a:rPr lang="en-US"/>
              <a:t>Build It – Quick Images</a:t>
            </a:r>
          </a:p>
        </p:txBody>
      </p:sp>
      <p:sp>
        <p:nvSpPr>
          <p:cNvPr id="3" name="Slide Number Placeholder 2">
            <a:extLst>
              <a:ext uri="{FF2B5EF4-FFF2-40B4-BE49-F238E27FC236}">
                <a16:creationId xmlns:a16="http://schemas.microsoft.com/office/drawing/2014/main" id="{9B021485-08B3-71C4-B36C-EF8CF7BCD119}"/>
              </a:ext>
            </a:extLst>
          </p:cNvPr>
          <p:cNvSpPr>
            <a:spLocks noGrp="1"/>
          </p:cNvSpPr>
          <p:nvPr>
            <p:ph type="sldNum" sz="quarter" idx="12"/>
          </p:nvPr>
        </p:nvSpPr>
        <p:spPr/>
        <p:txBody>
          <a:bodyPr/>
          <a:lstStyle/>
          <a:p>
            <a:fld id="{B2102BAA-C61A-4A39-BDF1-4340D572B82C}" type="slidenum">
              <a:rPr lang="en-US" smtClean="0"/>
              <a:t>17</a:t>
            </a:fld>
            <a:endParaRPr lang="en-US"/>
          </a:p>
        </p:txBody>
      </p:sp>
      <p:grpSp>
        <p:nvGrpSpPr>
          <p:cNvPr id="45" name="Group 44">
            <a:extLst>
              <a:ext uri="{FF2B5EF4-FFF2-40B4-BE49-F238E27FC236}">
                <a16:creationId xmlns:a16="http://schemas.microsoft.com/office/drawing/2014/main" id="{1B7A61D1-2660-432E-38D8-4B6FF1F24552}"/>
              </a:ext>
            </a:extLst>
          </p:cNvPr>
          <p:cNvGrpSpPr/>
          <p:nvPr/>
        </p:nvGrpSpPr>
        <p:grpSpPr>
          <a:xfrm>
            <a:off x="6972300" y="2139580"/>
            <a:ext cx="4381500" cy="3616289"/>
            <a:chOff x="3530600" y="1890534"/>
            <a:chExt cx="4381500" cy="3616289"/>
          </a:xfrm>
        </p:grpSpPr>
        <p:sp>
          <p:nvSpPr>
            <p:cNvPr id="5" name="Cube 4">
              <a:extLst>
                <a:ext uri="{FF2B5EF4-FFF2-40B4-BE49-F238E27FC236}">
                  <a16:creationId xmlns:a16="http://schemas.microsoft.com/office/drawing/2014/main" id="{3550D970-7C96-B2E9-9575-1426DA6428F6}"/>
                </a:ext>
              </a:extLst>
            </p:cNvPr>
            <p:cNvSpPr/>
            <p:nvPr/>
          </p:nvSpPr>
          <p:spPr>
            <a:xfrm>
              <a:off x="3797300" y="4218134"/>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be 5">
              <a:extLst>
                <a:ext uri="{FF2B5EF4-FFF2-40B4-BE49-F238E27FC236}">
                  <a16:creationId xmlns:a16="http://schemas.microsoft.com/office/drawing/2014/main" id="{A0AD3E0A-D149-03C0-0540-A143C0EED4B7}"/>
                </a:ext>
              </a:extLst>
            </p:cNvPr>
            <p:cNvSpPr/>
            <p:nvPr/>
          </p:nvSpPr>
          <p:spPr>
            <a:xfrm>
              <a:off x="4572000" y="4218134"/>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ube 6">
              <a:extLst>
                <a:ext uri="{FF2B5EF4-FFF2-40B4-BE49-F238E27FC236}">
                  <a16:creationId xmlns:a16="http://schemas.microsoft.com/office/drawing/2014/main" id="{4D361430-39FF-25FC-DFC6-59FFA0F967E6}"/>
                </a:ext>
              </a:extLst>
            </p:cNvPr>
            <p:cNvSpPr/>
            <p:nvPr/>
          </p:nvSpPr>
          <p:spPr>
            <a:xfrm>
              <a:off x="5346700" y="4218134"/>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ube 7">
              <a:extLst>
                <a:ext uri="{FF2B5EF4-FFF2-40B4-BE49-F238E27FC236}">
                  <a16:creationId xmlns:a16="http://schemas.microsoft.com/office/drawing/2014/main" id="{DE13DA3E-FAA1-AB60-8A38-40F3B2905112}"/>
                </a:ext>
              </a:extLst>
            </p:cNvPr>
            <p:cNvSpPr/>
            <p:nvPr/>
          </p:nvSpPr>
          <p:spPr>
            <a:xfrm>
              <a:off x="6121400" y="4218134"/>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ube 8">
              <a:extLst>
                <a:ext uri="{FF2B5EF4-FFF2-40B4-BE49-F238E27FC236}">
                  <a16:creationId xmlns:a16="http://schemas.microsoft.com/office/drawing/2014/main" id="{CCC79267-BBB2-46FF-6721-19274C99FBEB}"/>
                </a:ext>
              </a:extLst>
            </p:cNvPr>
            <p:cNvSpPr/>
            <p:nvPr/>
          </p:nvSpPr>
          <p:spPr>
            <a:xfrm>
              <a:off x="6896100" y="4218134"/>
              <a:ext cx="1016000" cy="1016000"/>
            </a:xfrm>
            <a:prstGeom prst="cube">
              <a:avLst/>
            </a:prstGeom>
            <a:solidFill>
              <a:srgbClr val="FFFF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ube 9">
              <a:extLst>
                <a:ext uri="{FF2B5EF4-FFF2-40B4-BE49-F238E27FC236}">
                  <a16:creationId xmlns:a16="http://schemas.microsoft.com/office/drawing/2014/main" id="{03462460-FD3F-04F1-703F-822D75FDA72D}"/>
                </a:ext>
              </a:extLst>
            </p:cNvPr>
            <p:cNvSpPr/>
            <p:nvPr/>
          </p:nvSpPr>
          <p:spPr>
            <a:xfrm>
              <a:off x="3530600" y="4490823"/>
              <a:ext cx="1016000" cy="1016000"/>
            </a:xfrm>
            <a:prstGeom prst="cube">
              <a:avLst/>
            </a:prstGeom>
            <a:solidFill>
              <a:srgbClr val="FFFF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ube 10">
              <a:extLst>
                <a:ext uri="{FF2B5EF4-FFF2-40B4-BE49-F238E27FC236}">
                  <a16:creationId xmlns:a16="http://schemas.microsoft.com/office/drawing/2014/main" id="{1208D082-F89B-307A-F8C5-28C7BEAC6257}"/>
                </a:ext>
              </a:extLst>
            </p:cNvPr>
            <p:cNvSpPr/>
            <p:nvPr/>
          </p:nvSpPr>
          <p:spPr>
            <a:xfrm>
              <a:off x="4305300" y="4490823"/>
              <a:ext cx="1016000" cy="1016000"/>
            </a:xfrm>
            <a:prstGeom prst="cube">
              <a:avLst/>
            </a:prstGeom>
            <a:solidFill>
              <a:srgbClr val="C000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ube 11">
              <a:extLst>
                <a:ext uri="{FF2B5EF4-FFF2-40B4-BE49-F238E27FC236}">
                  <a16:creationId xmlns:a16="http://schemas.microsoft.com/office/drawing/2014/main" id="{741BA15E-8009-739A-F97D-DCA7D3420BA7}"/>
                </a:ext>
              </a:extLst>
            </p:cNvPr>
            <p:cNvSpPr/>
            <p:nvPr/>
          </p:nvSpPr>
          <p:spPr>
            <a:xfrm>
              <a:off x="5080000" y="4490823"/>
              <a:ext cx="1016000" cy="1016000"/>
            </a:xfrm>
            <a:prstGeom prst="cube">
              <a:avLst/>
            </a:prstGeom>
            <a:solidFill>
              <a:srgbClr val="00B05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ube 12">
              <a:extLst>
                <a:ext uri="{FF2B5EF4-FFF2-40B4-BE49-F238E27FC236}">
                  <a16:creationId xmlns:a16="http://schemas.microsoft.com/office/drawing/2014/main" id="{E6E0D03E-DC26-5FBF-33DC-AE1ED4962D47}"/>
                </a:ext>
              </a:extLst>
            </p:cNvPr>
            <p:cNvSpPr/>
            <p:nvPr/>
          </p:nvSpPr>
          <p:spPr>
            <a:xfrm>
              <a:off x="5854700" y="4490823"/>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ube 13">
              <a:extLst>
                <a:ext uri="{FF2B5EF4-FFF2-40B4-BE49-F238E27FC236}">
                  <a16:creationId xmlns:a16="http://schemas.microsoft.com/office/drawing/2014/main" id="{6FCDC2CE-4DE8-6014-0167-ABDABF1C7237}"/>
                </a:ext>
              </a:extLst>
            </p:cNvPr>
            <p:cNvSpPr/>
            <p:nvPr/>
          </p:nvSpPr>
          <p:spPr>
            <a:xfrm>
              <a:off x="6629400" y="4490823"/>
              <a:ext cx="1016000" cy="1016000"/>
            </a:xfrm>
            <a:prstGeom prst="cube">
              <a:avLst/>
            </a:prstGeom>
            <a:solidFill>
              <a:schemeClr val="accent1">
                <a:lumMod val="60000"/>
                <a:lumOff val="40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ube 14">
              <a:extLst>
                <a:ext uri="{FF2B5EF4-FFF2-40B4-BE49-F238E27FC236}">
                  <a16:creationId xmlns:a16="http://schemas.microsoft.com/office/drawing/2014/main" id="{3D2550AF-C799-F862-D4E2-1B94A8302361}"/>
                </a:ext>
              </a:extLst>
            </p:cNvPr>
            <p:cNvSpPr/>
            <p:nvPr/>
          </p:nvSpPr>
          <p:spPr>
            <a:xfrm>
              <a:off x="3797300" y="3437445"/>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be 15">
              <a:extLst>
                <a:ext uri="{FF2B5EF4-FFF2-40B4-BE49-F238E27FC236}">
                  <a16:creationId xmlns:a16="http://schemas.microsoft.com/office/drawing/2014/main" id="{8101D1F9-AF63-1602-E994-E9D657557E35}"/>
                </a:ext>
              </a:extLst>
            </p:cNvPr>
            <p:cNvSpPr/>
            <p:nvPr/>
          </p:nvSpPr>
          <p:spPr>
            <a:xfrm>
              <a:off x="4572000" y="3437445"/>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ube 16">
              <a:extLst>
                <a:ext uri="{FF2B5EF4-FFF2-40B4-BE49-F238E27FC236}">
                  <a16:creationId xmlns:a16="http://schemas.microsoft.com/office/drawing/2014/main" id="{DAFE7840-BE33-511A-2443-4B3ACB51F7D5}"/>
                </a:ext>
              </a:extLst>
            </p:cNvPr>
            <p:cNvSpPr/>
            <p:nvPr/>
          </p:nvSpPr>
          <p:spPr>
            <a:xfrm>
              <a:off x="5346700" y="3437445"/>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ube 17">
              <a:extLst>
                <a:ext uri="{FF2B5EF4-FFF2-40B4-BE49-F238E27FC236}">
                  <a16:creationId xmlns:a16="http://schemas.microsoft.com/office/drawing/2014/main" id="{999E00D9-70F7-21B7-9924-90AA2E662F98}"/>
                </a:ext>
              </a:extLst>
            </p:cNvPr>
            <p:cNvSpPr/>
            <p:nvPr/>
          </p:nvSpPr>
          <p:spPr>
            <a:xfrm>
              <a:off x="6121400" y="3437445"/>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ube 18">
              <a:extLst>
                <a:ext uri="{FF2B5EF4-FFF2-40B4-BE49-F238E27FC236}">
                  <a16:creationId xmlns:a16="http://schemas.microsoft.com/office/drawing/2014/main" id="{810D6F5F-ADC6-D4F4-656B-75610CC0C124}"/>
                </a:ext>
              </a:extLst>
            </p:cNvPr>
            <p:cNvSpPr/>
            <p:nvPr/>
          </p:nvSpPr>
          <p:spPr>
            <a:xfrm>
              <a:off x="6896100" y="3437445"/>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ube 19">
              <a:extLst>
                <a:ext uri="{FF2B5EF4-FFF2-40B4-BE49-F238E27FC236}">
                  <a16:creationId xmlns:a16="http://schemas.microsoft.com/office/drawing/2014/main" id="{BE98FD08-6AA2-A9D3-72F9-87243CF9C1B8}"/>
                </a:ext>
              </a:extLst>
            </p:cNvPr>
            <p:cNvSpPr/>
            <p:nvPr/>
          </p:nvSpPr>
          <p:spPr>
            <a:xfrm>
              <a:off x="3530600" y="3710134"/>
              <a:ext cx="1016000" cy="1016000"/>
            </a:xfrm>
            <a:prstGeom prst="cube">
              <a:avLst/>
            </a:prstGeom>
            <a:solidFill>
              <a:schemeClr val="accent1">
                <a:lumMod val="60000"/>
                <a:lumOff val="40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ube 20">
              <a:extLst>
                <a:ext uri="{FF2B5EF4-FFF2-40B4-BE49-F238E27FC236}">
                  <a16:creationId xmlns:a16="http://schemas.microsoft.com/office/drawing/2014/main" id="{3073DEBC-08D0-8043-C973-1ED2ADD03A42}"/>
                </a:ext>
              </a:extLst>
            </p:cNvPr>
            <p:cNvSpPr/>
            <p:nvPr/>
          </p:nvSpPr>
          <p:spPr>
            <a:xfrm>
              <a:off x="4305300" y="3710134"/>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ube 21">
              <a:extLst>
                <a:ext uri="{FF2B5EF4-FFF2-40B4-BE49-F238E27FC236}">
                  <a16:creationId xmlns:a16="http://schemas.microsoft.com/office/drawing/2014/main" id="{DE867C9C-4558-A1F1-DDDF-064E38CF7B07}"/>
                </a:ext>
              </a:extLst>
            </p:cNvPr>
            <p:cNvSpPr/>
            <p:nvPr/>
          </p:nvSpPr>
          <p:spPr>
            <a:xfrm>
              <a:off x="5080000" y="3710134"/>
              <a:ext cx="1016000" cy="1016000"/>
            </a:xfrm>
            <a:prstGeom prst="cube">
              <a:avLst/>
            </a:prstGeom>
            <a:solidFill>
              <a:schemeClr val="accent2">
                <a:lumMod val="75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ube 22">
              <a:extLst>
                <a:ext uri="{FF2B5EF4-FFF2-40B4-BE49-F238E27FC236}">
                  <a16:creationId xmlns:a16="http://schemas.microsoft.com/office/drawing/2014/main" id="{888D97A0-E160-4DBE-ED83-97BB15DF962D}"/>
                </a:ext>
              </a:extLst>
            </p:cNvPr>
            <p:cNvSpPr/>
            <p:nvPr/>
          </p:nvSpPr>
          <p:spPr>
            <a:xfrm>
              <a:off x="5854700" y="3710134"/>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Cube 23">
              <a:extLst>
                <a:ext uri="{FF2B5EF4-FFF2-40B4-BE49-F238E27FC236}">
                  <a16:creationId xmlns:a16="http://schemas.microsoft.com/office/drawing/2014/main" id="{52D7026E-37A1-2EF0-8036-784398C83FE9}"/>
                </a:ext>
              </a:extLst>
            </p:cNvPr>
            <p:cNvSpPr/>
            <p:nvPr/>
          </p:nvSpPr>
          <p:spPr>
            <a:xfrm>
              <a:off x="6629400" y="3710134"/>
              <a:ext cx="1016000" cy="1016000"/>
            </a:xfrm>
            <a:prstGeom prst="cube">
              <a:avLst/>
            </a:prstGeom>
            <a:solidFill>
              <a:srgbClr val="00B05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Cube 24">
              <a:extLst>
                <a:ext uri="{FF2B5EF4-FFF2-40B4-BE49-F238E27FC236}">
                  <a16:creationId xmlns:a16="http://schemas.microsoft.com/office/drawing/2014/main" id="{A1968C19-84A7-35B0-A388-097F1CEA1E41}"/>
                </a:ext>
              </a:extLst>
            </p:cNvPr>
            <p:cNvSpPr/>
            <p:nvPr/>
          </p:nvSpPr>
          <p:spPr>
            <a:xfrm>
              <a:off x="3797300" y="2648311"/>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ube 25">
              <a:extLst>
                <a:ext uri="{FF2B5EF4-FFF2-40B4-BE49-F238E27FC236}">
                  <a16:creationId xmlns:a16="http://schemas.microsoft.com/office/drawing/2014/main" id="{D52E8481-1FB6-E9D7-0B75-D37A365C32BC}"/>
                </a:ext>
              </a:extLst>
            </p:cNvPr>
            <p:cNvSpPr/>
            <p:nvPr/>
          </p:nvSpPr>
          <p:spPr>
            <a:xfrm>
              <a:off x="4572000" y="2648311"/>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ube 26">
              <a:extLst>
                <a:ext uri="{FF2B5EF4-FFF2-40B4-BE49-F238E27FC236}">
                  <a16:creationId xmlns:a16="http://schemas.microsoft.com/office/drawing/2014/main" id="{769B9539-DB2D-6432-E564-F3B80728A87D}"/>
                </a:ext>
              </a:extLst>
            </p:cNvPr>
            <p:cNvSpPr/>
            <p:nvPr/>
          </p:nvSpPr>
          <p:spPr>
            <a:xfrm>
              <a:off x="5346700" y="2648311"/>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Cube 27">
              <a:extLst>
                <a:ext uri="{FF2B5EF4-FFF2-40B4-BE49-F238E27FC236}">
                  <a16:creationId xmlns:a16="http://schemas.microsoft.com/office/drawing/2014/main" id="{79616470-9831-C290-135E-56C184ED37FD}"/>
                </a:ext>
              </a:extLst>
            </p:cNvPr>
            <p:cNvSpPr/>
            <p:nvPr/>
          </p:nvSpPr>
          <p:spPr>
            <a:xfrm>
              <a:off x="6121400" y="2648311"/>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ube 28">
              <a:extLst>
                <a:ext uri="{FF2B5EF4-FFF2-40B4-BE49-F238E27FC236}">
                  <a16:creationId xmlns:a16="http://schemas.microsoft.com/office/drawing/2014/main" id="{E6834A8B-A506-2AD7-40F0-497EBF58E6BF}"/>
                </a:ext>
              </a:extLst>
            </p:cNvPr>
            <p:cNvSpPr/>
            <p:nvPr/>
          </p:nvSpPr>
          <p:spPr>
            <a:xfrm>
              <a:off x="6896100" y="2648311"/>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ube 29">
              <a:extLst>
                <a:ext uri="{FF2B5EF4-FFF2-40B4-BE49-F238E27FC236}">
                  <a16:creationId xmlns:a16="http://schemas.microsoft.com/office/drawing/2014/main" id="{D32D0F2B-31DC-ED3A-0E1F-EDB01599A070}"/>
                </a:ext>
              </a:extLst>
            </p:cNvPr>
            <p:cNvSpPr/>
            <p:nvPr/>
          </p:nvSpPr>
          <p:spPr>
            <a:xfrm>
              <a:off x="3530600" y="2921000"/>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ube 30">
              <a:extLst>
                <a:ext uri="{FF2B5EF4-FFF2-40B4-BE49-F238E27FC236}">
                  <a16:creationId xmlns:a16="http://schemas.microsoft.com/office/drawing/2014/main" id="{69F10E7D-8970-1FED-6787-6B249D7137B6}"/>
                </a:ext>
              </a:extLst>
            </p:cNvPr>
            <p:cNvSpPr/>
            <p:nvPr/>
          </p:nvSpPr>
          <p:spPr>
            <a:xfrm>
              <a:off x="4305300" y="2921000"/>
              <a:ext cx="1016000" cy="1016000"/>
            </a:xfrm>
            <a:prstGeom prst="cube">
              <a:avLst/>
            </a:prstGeom>
            <a:solidFill>
              <a:schemeClr val="accent1">
                <a:lumMod val="60000"/>
                <a:lumOff val="40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ube 31">
              <a:extLst>
                <a:ext uri="{FF2B5EF4-FFF2-40B4-BE49-F238E27FC236}">
                  <a16:creationId xmlns:a16="http://schemas.microsoft.com/office/drawing/2014/main" id="{BF93E92A-6252-9BBF-10D7-B2B089D63744}"/>
                </a:ext>
              </a:extLst>
            </p:cNvPr>
            <p:cNvSpPr/>
            <p:nvPr/>
          </p:nvSpPr>
          <p:spPr>
            <a:xfrm>
              <a:off x="5080000" y="2921000"/>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Cube 32">
              <a:extLst>
                <a:ext uri="{FF2B5EF4-FFF2-40B4-BE49-F238E27FC236}">
                  <a16:creationId xmlns:a16="http://schemas.microsoft.com/office/drawing/2014/main" id="{710E2849-A8BC-68C3-960E-B66A7E39CEB8}"/>
                </a:ext>
              </a:extLst>
            </p:cNvPr>
            <p:cNvSpPr/>
            <p:nvPr/>
          </p:nvSpPr>
          <p:spPr>
            <a:xfrm>
              <a:off x="5854700" y="2921000"/>
              <a:ext cx="1016000" cy="1016000"/>
            </a:xfrm>
            <a:prstGeom prst="cube">
              <a:avLst/>
            </a:prstGeom>
            <a:solidFill>
              <a:srgbClr val="C000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Cube 33">
              <a:extLst>
                <a:ext uri="{FF2B5EF4-FFF2-40B4-BE49-F238E27FC236}">
                  <a16:creationId xmlns:a16="http://schemas.microsoft.com/office/drawing/2014/main" id="{14D598F3-9C88-41CC-D3AF-B58F393FA2C4}"/>
                </a:ext>
              </a:extLst>
            </p:cNvPr>
            <p:cNvSpPr/>
            <p:nvPr/>
          </p:nvSpPr>
          <p:spPr>
            <a:xfrm>
              <a:off x="6629400" y="2921000"/>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Cube 34">
              <a:extLst>
                <a:ext uri="{FF2B5EF4-FFF2-40B4-BE49-F238E27FC236}">
                  <a16:creationId xmlns:a16="http://schemas.microsoft.com/office/drawing/2014/main" id="{94BA82BA-8FDC-B23D-1980-59587F950180}"/>
                </a:ext>
              </a:extLst>
            </p:cNvPr>
            <p:cNvSpPr/>
            <p:nvPr/>
          </p:nvSpPr>
          <p:spPr>
            <a:xfrm>
              <a:off x="3797300" y="1890534"/>
              <a:ext cx="1016000" cy="1016000"/>
            </a:xfrm>
            <a:prstGeom prst="cube">
              <a:avLst/>
            </a:prstGeom>
            <a:solidFill>
              <a:schemeClr val="accent1">
                <a:lumMod val="60000"/>
                <a:lumOff val="40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ube 35">
              <a:extLst>
                <a:ext uri="{FF2B5EF4-FFF2-40B4-BE49-F238E27FC236}">
                  <a16:creationId xmlns:a16="http://schemas.microsoft.com/office/drawing/2014/main" id="{4701F5A6-F062-A21A-E3D5-BA91237CD831}"/>
                </a:ext>
              </a:extLst>
            </p:cNvPr>
            <p:cNvSpPr/>
            <p:nvPr/>
          </p:nvSpPr>
          <p:spPr>
            <a:xfrm>
              <a:off x="4572000" y="1890534"/>
              <a:ext cx="1016000" cy="1016000"/>
            </a:xfrm>
            <a:prstGeom prst="cube">
              <a:avLst/>
            </a:prstGeom>
            <a:solidFill>
              <a:srgbClr val="C000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Cube 36">
              <a:extLst>
                <a:ext uri="{FF2B5EF4-FFF2-40B4-BE49-F238E27FC236}">
                  <a16:creationId xmlns:a16="http://schemas.microsoft.com/office/drawing/2014/main" id="{0C82FD70-8D0B-F911-5CB0-852BD80C3924}"/>
                </a:ext>
              </a:extLst>
            </p:cNvPr>
            <p:cNvSpPr/>
            <p:nvPr/>
          </p:nvSpPr>
          <p:spPr>
            <a:xfrm>
              <a:off x="5346700" y="1890534"/>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Cube 37">
              <a:extLst>
                <a:ext uri="{FF2B5EF4-FFF2-40B4-BE49-F238E27FC236}">
                  <a16:creationId xmlns:a16="http://schemas.microsoft.com/office/drawing/2014/main" id="{49253148-C1DA-7449-9A24-7187492C9EDA}"/>
                </a:ext>
              </a:extLst>
            </p:cNvPr>
            <p:cNvSpPr/>
            <p:nvPr/>
          </p:nvSpPr>
          <p:spPr>
            <a:xfrm>
              <a:off x="6121400" y="1890534"/>
              <a:ext cx="1016000" cy="1016000"/>
            </a:xfrm>
            <a:prstGeom prst="cube">
              <a:avLst/>
            </a:prstGeom>
            <a:solidFill>
              <a:srgbClr val="FFFF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Cube 38">
              <a:extLst>
                <a:ext uri="{FF2B5EF4-FFF2-40B4-BE49-F238E27FC236}">
                  <a16:creationId xmlns:a16="http://schemas.microsoft.com/office/drawing/2014/main" id="{C788CEE0-0A45-E8E0-06DB-4DAFB56156AE}"/>
                </a:ext>
              </a:extLst>
            </p:cNvPr>
            <p:cNvSpPr/>
            <p:nvPr/>
          </p:nvSpPr>
          <p:spPr>
            <a:xfrm>
              <a:off x="6896100" y="1890534"/>
              <a:ext cx="1016000" cy="1016000"/>
            </a:xfrm>
            <a:prstGeom prst="cube">
              <a:avLst/>
            </a:prstGeom>
            <a:solidFill>
              <a:schemeClr val="accent1">
                <a:lumMod val="60000"/>
                <a:lumOff val="40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Cube 39">
              <a:extLst>
                <a:ext uri="{FF2B5EF4-FFF2-40B4-BE49-F238E27FC236}">
                  <a16:creationId xmlns:a16="http://schemas.microsoft.com/office/drawing/2014/main" id="{9377AF70-9F25-B47E-39F0-0ACBB80E3FC4}"/>
                </a:ext>
              </a:extLst>
            </p:cNvPr>
            <p:cNvSpPr/>
            <p:nvPr/>
          </p:nvSpPr>
          <p:spPr>
            <a:xfrm>
              <a:off x="3530600" y="2163223"/>
              <a:ext cx="1016000" cy="1016000"/>
            </a:xfrm>
            <a:prstGeom prst="cube">
              <a:avLst/>
            </a:prstGeom>
            <a:solidFill>
              <a:schemeClr val="accent2">
                <a:lumMod val="75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Cube 40">
              <a:extLst>
                <a:ext uri="{FF2B5EF4-FFF2-40B4-BE49-F238E27FC236}">
                  <a16:creationId xmlns:a16="http://schemas.microsoft.com/office/drawing/2014/main" id="{644C8675-DFB4-B201-69B1-B61E2428A6D6}"/>
                </a:ext>
              </a:extLst>
            </p:cNvPr>
            <p:cNvSpPr/>
            <p:nvPr/>
          </p:nvSpPr>
          <p:spPr>
            <a:xfrm>
              <a:off x="4305300" y="2163223"/>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ube 41">
              <a:extLst>
                <a:ext uri="{FF2B5EF4-FFF2-40B4-BE49-F238E27FC236}">
                  <a16:creationId xmlns:a16="http://schemas.microsoft.com/office/drawing/2014/main" id="{F452FF9C-5E58-9653-2FBB-134B771B1D50}"/>
                </a:ext>
              </a:extLst>
            </p:cNvPr>
            <p:cNvSpPr/>
            <p:nvPr/>
          </p:nvSpPr>
          <p:spPr>
            <a:xfrm>
              <a:off x="5080000" y="2163223"/>
              <a:ext cx="1016000" cy="1016000"/>
            </a:xfrm>
            <a:prstGeom prst="cube">
              <a:avLst/>
            </a:prstGeom>
            <a:solidFill>
              <a:srgbClr val="00B05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Cube 42">
              <a:extLst>
                <a:ext uri="{FF2B5EF4-FFF2-40B4-BE49-F238E27FC236}">
                  <a16:creationId xmlns:a16="http://schemas.microsoft.com/office/drawing/2014/main" id="{F283CD5A-8D6C-337A-FB70-AC5FD4B8D4FC}"/>
                </a:ext>
              </a:extLst>
            </p:cNvPr>
            <p:cNvSpPr/>
            <p:nvPr/>
          </p:nvSpPr>
          <p:spPr>
            <a:xfrm>
              <a:off x="5854700" y="2163223"/>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Cube 43">
              <a:extLst>
                <a:ext uri="{FF2B5EF4-FFF2-40B4-BE49-F238E27FC236}">
                  <a16:creationId xmlns:a16="http://schemas.microsoft.com/office/drawing/2014/main" id="{79ADC9C4-4D12-53AF-243E-1900DAA68130}"/>
                </a:ext>
              </a:extLst>
            </p:cNvPr>
            <p:cNvSpPr/>
            <p:nvPr/>
          </p:nvSpPr>
          <p:spPr>
            <a:xfrm>
              <a:off x="6629400" y="2163223"/>
              <a:ext cx="1016000" cy="1016000"/>
            </a:xfrm>
            <a:prstGeom prst="cube">
              <a:avLst/>
            </a:prstGeom>
            <a:solidFill>
              <a:schemeClr val="accent2">
                <a:lumMod val="75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1C6469A5-7254-AFE4-FE4A-C1BE950F61C6}"/>
              </a:ext>
            </a:extLst>
          </p:cNvPr>
          <p:cNvGrpSpPr/>
          <p:nvPr/>
        </p:nvGrpSpPr>
        <p:grpSpPr>
          <a:xfrm>
            <a:off x="3881120" y="2926771"/>
            <a:ext cx="2336800" cy="2310407"/>
            <a:chOff x="6503749" y="1504836"/>
            <a:chExt cx="2336800" cy="2310407"/>
          </a:xfrm>
        </p:grpSpPr>
        <p:sp>
          <p:nvSpPr>
            <p:cNvPr id="48" name="Cube 47">
              <a:extLst>
                <a:ext uri="{FF2B5EF4-FFF2-40B4-BE49-F238E27FC236}">
                  <a16:creationId xmlns:a16="http://schemas.microsoft.com/office/drawing/2014/main" id="{69C60613-A782-9BEB-B772-28F318252299}"/>
                </a:ext>
              </a:extLst>
            </p:cNvPr>
            <p:cNvSpPr/>
            <p:nvPr/>
          </p:nvSpPr>
          <p:spPr>
            <a:xfrm>
              <a:off x="6999049" y="2262613"/>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Cube 48">
              <a:extLst>
                <a:ext uri="{FF2B5EF4-FFF2-40B4-BE49-F238E27FC236}">
                  <a16:creationId xmlns:a16="http://schemas.microsoft.com/office/drawing/2014/main" id="{B30B0BED-72FC-3AB5-446A-EC52B864CCFC}"/>
                </a:ext>
              </a:extLst>
            </p:cNvPr>
            <p:cNvSpPr/>
            <p:nvPr/>
          </p:nvSpPr>
          <p:spPr>
            <a:xfrm>
              <a:off x="7824549" y="2262613"/>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Cube 49">
              <a:extLst>
                <a:ext uri="{FF2B5EF4-FFF2-40B4-BE49-F238E27FC236}">
                  <a16:creationId xmlns:a16="http://schemas.microsoft.com/office/drawing/2014/main" id="{375DAC9A-B5A0-48F1-5A05-083094075BC5}"/>
                </a:ext>
              </a:extLst>
            </p:cNvPr>
            <p:cNvSpPr/>
            <p:nvPr/>
          </p:nvSpPr>
          <p:spPr>
            <a:xfrm>
              <a:off x="7042229" y="1504836"/>
              <a:ext cx="1016000" cy="1016000"/>
            </a:xfrm>
            <a:prstGeom prst="cube">
              <a:avLst/>
            </a:prstGeom>
            <a:solidFill>
              <a:srgbClr val="FFFF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Cube 50">
              <a:extLst>
                <a:ext uri="{FF2B5EF4-FFF2-40B4-BE49-F238E27FC236}">
                  <a16:creationId xmlns:a16="http://schemas.microsoft.com/office/drawing/2014/main" id="{6C8ED070-3EEF-17A0-8848-37A7FC0CF369}"/>
                </a:ext>
              </a:extLst>
            </p:cNvPr>
            <p:cNvSpPr/>
            <p:nvPr/>
          </p:nvSpPr>
          <p:spPr>
            <a:xfrm>
              <a:off x="7824549" y="1504836"/>
              <a:ext cx="1016000" cy="1016000"/>
            </a:xfrm>
            <a:prstGeom prst="cube">
              <a:avLst/>
            </a:prstGeom>
            <a:solidFill>
              <a:schemeClr val="accent1">
                <a:lumMod val="60000"/>
                <a:lumOff val="40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Cube 51">
              <a:extLst>
                <a:ext uri="{FF2B5EF4-FFF2-40B4-BE49-F238E27FC236}">
                  <a16:creationId xmlns:a16="http://schemas.microsoft.com/office/drawing/2014/main" id="{3D13C03D-A4E2-BF4E-2DCB-CAEDF0AE721A}"/>
                </a:ext>
              </a:extLst>
            </p:cNvPr>
            <p:cNvSpPr/>
            <p:nvPr/>
          </p:nvSpPr>
          <p:spPr>
            <a:xfrm>
              <a:off x="6757749" y="2531797"/>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Cube 52">
              <a:extLst>
                <a:ext uri="{FF2B5EF4-FFF2-40B4-BE49-F238E27FC236}">
                  <a16:creationId xmlns:a16="http://schemas.microsoft.com/office/drawing/2014/main" id="{ADB0890A-DC2D-8AE3-67E8-09A09B99D9A9}"/>
                </a:ext>
              </a:extLst>
            </p:cNvPr>
            <p:cNvSpPr/>
            <p:nvPr/>
          </p:nvSpPr>
          <p:spPr>
            <a:xfrm>
              <a:off x="7545149" y="2539254"/>
              <a:ext cx="1016000" cy="1016000"/>
            </a:xfrm>
            <a:prstGeom prst="cube">
              <a:avLst/>
            </a:prstGeom>
            <a:solidFill>
              <a:srgbClr val="FFFF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Cube 53">
              <a:extLst>
                <a:ext uri="{FF2B5EF4-FFF2-40B4-BE49-F238E27FC236}">
                  <a16:creationId xmlns:a16="http://schemas.microsoft.com/office/drawing/2014/main" id="{8665B0C1-3C57-873C-5790-AB64DD38A6CA}"/>
                </a:ext>
              </a:extLst>
            </p:cNvPr>
            <p:cNvSpPr/>
            <p:nvPr/>
          </p:nvSpPr>
          <p:spPr>
            <a:xfrm>
              <a:off x="6503749" y="2799243"/>
              <a:ext cx="1016000" cy="1016000"/>
            </a:xfrm>
            <a:prstGeom prst="cube">
              <a:avLst/>
            </a:prstGeom>
            <a:solidFill>
              <a:schemeClr val="accent2">
                <a:lumMod val="75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Cube 54">
              <a:extLst>
                <a:ext uri="{FF2B5EF4-FFF2-40B4-BE49-F238E27FC236}">
                  <a16:creationId xmlns:a16="http://schemas.microsoft.com/office/drawing/2014/main" id="{82CAD99E-B36D-8F33-C1DE-5904EABC677C}"/>
                </a:ext>
              </a:extLst>
            </p:cNvPr>
            <p:cNvSpPr/>
            <p:nvPr/>
          </p:nvSpPr>
          <p:spPr>
            <a:xfrm>
              <a:off x="7278449" y="2799243"/>
              <a:ext cx="1016000" cy="1016000"/>
            </a:xfrm>
            <a:prstGeom prst="cube">
              <a:avLst/>
            </a:prstGeom>
            <a:solidFill>
              <a:schemeClr val="accent1">
                <a:lumMod val="60000"/>
                <a:lumOff val="40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Cube 55">
              <a:extLst>
                <a:ext uri="{FF2B5EF4-FFF2-40B4-BE49-F238E27FC236}">
                  <a16:creationId xmlns:a16="http://schemas.microsoft.com/office/drawing/2014/main" id="{DE0BD6D5-4A7C-414A-F93E-24443481BD39}"/>
                </a:ext>
              </a:extLst>
            </p:cNvPr>
            <p:cNvSpPr/>
            <p:nvPr/>
          </p:nvSpPr>
          <p:spPr>
            <a:xfrm>
              <a:off x="6772989" y="1758728"/>
              <a:ext cx="1016000" cy="1016000"/>
            </a:xfrm>
            <a:prstGeom prst="cube">
              <a:avLst/>
            </a:prstGeom>
            <a:solidFill>
              <a:schemeClr val="accent2">
                <a:lumMod val="75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Cube 56">
              <a:extLst>
                <a:ext uri="{FF2B5EF4-FFF2-40B4-BE49-F238E27FC236}">
                  <a16:creationId xmlns:a16="http://schemas.microsoft.com/office/drawing/2014/main" id="{13ABE8B5-A95F-CA96-DC41-09EFDCFAC609}"/>
                </a:ext>
              </a:extLst>
            </p:cNvPr>
            <p:cNvSpPr/>
            <p:nvPr/>
          </p:nvSpPr>
          <p:spPr>
            <a:xfrm>
              <a:off x="7545149" y="1758565"/>
              <a:ext cx="1016000" cy="1016000"/>
            </a:xfrm>
            <a:prstGeom prst="cube">
              <a:avLst/>
            </a:prstGeom>
            <a:solidFill>
              <a:srgbClr val="C000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Cube 57">
              <a:extLst>
                <a:ext uri="{FF2B5EF4-FFF2-40B4-BE49-F238E27FC236}">
                  <a16:creationId xmlns:a16="http://schemas.microsoft.com/office/drawing/2014/main" id="{0DA4C762-0BA0-B100-2A31-2649CEC81738}"/>
                </a:ext>
              </a:extLst>
            </p:cNvPr>
            <p:cNvSpPr/>
            <p:nvPr/>
          </p:nvSpPr>
          <p:spPr>
            <a:xfrm>
              <a:off x="6503749" y="2018554"/>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Cube 58">
              <a:extLst>
                <a:ext uri="{FF2B5EF4-FFF2-40B4-BE49-F238E27FC236}">
                  <a16:creationId xmlns:a16="http://schemas.microsoft.com/office/drawing/2014/main" id="{DEB61C18-7336-1602-AFDE-5B3D5603339F}"/>
                </a:ext>
              </a:extLst>
            </p:cNvPr>
            <p:cNvSpPr/>
            <p:nvPr/>
          </p:nvSpPr>
          <p:spPr>
            <a:xfrm>
              <a:off x="7278449" y="2018554"/>
              <a:ext cx="1016000" cy="1016000"/>
            </a:xfrm>
            <a:prstGeom prst="cube">
              <a:avLst/>
            </a:prstGeom>
            <a:solidFill>
              <a:srgbClr val="00B05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 name="Group 59">
            <a:extLst>
              <a:ext uri="{FF2B5EF4-FFF2-40B4-BE49-F238E27FC236}">
                <a16:creationId xmlns:a16="http://schemas.microsoft.com/office/drawing/2014/main" id="{1A6A6625-99F6-2A7D-9714-194AB21B9359}"/>
              </a:ext>
            </a:extLst>
          </p:cNvPr>
          <p:cNvGrpSpPr/>
          <p:nvPr/>
        </p:nvGrpSpPr>
        <p:grpSpPr>
          <a:xfrm>
            <a:off x="496054" y="4078484"/>
            <a:ext cx="2565400" cy="1016000"/>
            <a:chOff x="1204970" y="1862142"/>
            <a:chExt cx="2565400" cy="1016000"/>
          </a:xfrm>
        </p:grpSpPr>
        <p:sp>
          <p:nvSpPr>
            <p:cNvPr id="61" name="Cube 60">
              <a:extLst>
                <a:ext uri="{FF2B5EF4-FFF2-40B4-BE49-F238E27FC236}">
                  <a16:creationId xmlns:a16="http://schemas.microsoft.com/office/drawing/2014/main" id="{65112C01-73C6-0833-EEBF-DEA03B288E46}"/>
                </a:ext>
              </a:extLst>
            </p:cNvPr>
            <p:cNvSpPr/>
            <p:nvPr/>
          </p:nvSpPr>
          <p:spPr>
            <a:xfrm>
              <a:off x="1204970" y="1862142"/>
              <a:ext cx="1016000" cy="1016000"/>
            </a:xfrm>
            <a:prstGeom prst="cube">
              <a:avLst/>
            </a:prstGeom>
            <a:solidFill>
              <a:schemeClr val="accent2">
                <a:lumMod val="75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Cube 61">
              <a:extLst>
                <a:ext uri="{FF2B5EF4-FFF2-40B4-BE49-F238E27FC236}">
                  <a16:creationId xmlns:a16="http://schemas.microsoft.com/office/drawing/2014/main" id="{D71B1E56-8466-E125-FE14-5C724A0D3DE5}"/>
                </a:ext>
              </a:extLst>
            </p:cNvPr>
            <p:cNvSpPr/>
            <p:nvPr/>
          </p:nvSpPr>
          <p:spPr>
            <a:xfrm>
              <a:off x="1979670" y="1862142"/>
              <a:ext cx="1016000" cy="1016000"/>
            </a:xfrm>
            <a:prstGeom prst="cube">
              <a:avLst/>
            </a:prstGeom>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Cube 62">
              <a:extLst>
                <a:ext uri="{FF2B5EF4-FFF2-40B4-BE49-F238E27FC236}">
                  <a16:creationId xmlns:a16="http://schemas.microsoft.com/office/drawing/2014/main" id="{FD057EDC-F4B3-E481-C797-E2CF843850FB}"/>
                </a:ext>
              </a:extLst>
            </p:cNvPr>
            <p:cNvSpPr/>
            <p:nvPr/>
          </p:nvSpPr>
          <p:spPr>
            <a:xfrm>
              <a:off x="2754370" y="1862142"/>
              <a:ext cx="1016000" cy="1016000"/>
            </a:xfrm>
            <a:prstGeom prst="cube">
              <a:avLst/>
            </a:prstGeom>
            <a:solidFill>
              <a:srgbClr val="00B05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91569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par>
                                <p:cTn id="7" presetID="1" presetClass="exit" presetSubtype="0" fill="hold" nodeType="withEffect">
                                  <p:stCondLst>
                                    <p:cond delay="750"/>
                                  </p:stCondLst>
                                  <p:childTnLst>
                                    <p:set>
                                      <p:cBhvr>
                                        <p:cTn id="8" dur="1" fill="hold">
                                          <p:stCondLst>
                                            <p:cond delay="0"/>
                                          </p:stCondLst>
                                        </p:cTn>
                                        <p:tgtEl>
                                          <p:spTgt spid="60"/>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7"/>
                                        </p:tgtEl>
                                        <p:attrNameLst>
                                          <p:attrName>style.visibility</p:attrName>
                                        </p:attrNameLst>
                                      </p:cBhvr>
                                      <p:to>
                                        <p:strVal val="visible"/>
                                      </p:to>
                                    </p:set>
                                  </p:childTnLst>
                                </p:cTn>
                              </p:par>
                              <p:par>
                                <p:cTn id="13" presetID="1" presetClass="exit" presetSubtype="0" fill="hold" nodeType="withEffect">
                                  <p:stCondLst>
                                    <p:cond delay="750"/>
                                  </p:stCondLst>
                                  <p:childTnLst>
                                    <p:set>
                                      <p:cBhvr>
                                        <p:cTn id="14" dur="1" fill="hold">
                                          <p:stCondLst>
                                            <p:cond delay="0"/>
                                          </p:stCondLst>
                                        </p:cTn>
                                        <p:tgtEl>
                                          <p:spTgt spid="47"/>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par>
                                <p:cTn id="19" presetID="1" presetClass="exit" presetSubtype="0" fill="hold" nodeType="withEffect">
                                  <p:stCondLst>
                                    <p:cond delay="1000"/>
                                  </p:stCondLst>
                                  <p:childTnLst>
                                    <p:set>
                                      <p:cBhvr>
                                        <p:cTn id="20" dur="1" fill="hold">
                                          <p:stCondLst>
                                            <p:cond delay="0"/>
                                          </p:stCondLst>
                                        </p:cTn>
                                        <p:tgtEl>
                                          <p:spTgt spid="4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C26C8-A1EB-A744-FBD9-D6E1C60E6B4B}"/>
              </a:ext>
            </a:extLst>
          </p:cNvPr>
          <p:cNvSpPr>
            <a:spLocks noGrp="1"/>
          </p:cNvSpPr>
          <p:nvPr>
            <p:ph type="title"/>
          </p:nvPr>
        </p:nvSpPr>
        <p:spPr/>
        <p:txBody>
          <a:bodyPr/>
          <a:lstStyle/>
          <a:p>
            <a:r>
              <a:rPr lang="en-US"/>
              <a:t>5.MG.2d - Volume of a Rectangular Prism</a:t>
            </a:r>
          </a:p>
        </p:txBody>
      </p:sp>
      <p:sp>
        <p:nvSpPr>
          <p:cNvPr id="4" name="Content Placeholder 3">
            <a:extLst>
              <a:ext uri="{FF2B5EF4-FFF2-40B4-BE49-F238E27FC236}">
                <a16:creationId xmlns:a16="http://schemas.microsoft.com/office/drawing/2014/main" id="{34CCA29F-D638-8895-39C7-4BCA33BF2927}"/>
              </a:ext>
            </a:extLst>
          </p:cNvPr>
          <p:cNvSpPr>
            <a:spLocks noGrp="1"/>
          </p:cNvSpPr>
          <p:nvPr>
            <p:ph idx="1"/>
          </p:nvPr>
        </p:nvSpPr>
        <p:spPr>
          <a:xfrm>
            <a:off x="838200" y="1458930"/>
            <a:ext cx="5905419" cy="4718033"/>
          </a:xfrm>
        </p:spPr>
        <p:txBody>
          <a:bodyPr vert="horz" lIns="0" tIns="0" rIns="0" bIns="0" rtlCol="0" anchor="t">
            <a:noAutofit/>
          </a:bodyPr>
          <a:lstStyle/>
          <a:p>
            <a:endParaRPr lang="en-US"/>
          </a:p>
          <a:p>
            <a:r>
              <a:rPr lang="en-US" sz="2800"/>
              <a:t>What materials can be used for investigation? </a:t>
            </a:r>
            <a:endParaRPr lang="en-US" sz="2800">
              <a:solidFill>
                <a:srgbClr val="003C71"/>
              </a:solidFill>
            </a:endParaRPr>
          </a:p>
          <a:p>
            <a:r>
              <a:rPr lang="en-US" sz="2800"/>
              <a:t>What connections do you want students to make?</a:t>
            </a:r>
            <a:endParaRPr lang="en-US" sz="2800">
              <a:solidFill>
                <a:srgbClr val="003C71"/>
              </a:solidFill>
            </a:endParaRPr>
          </a:p>
          <a:p>
            <a:r>
              <a:rPr lang="en-US" sz="2800"/>
              <a:t>What questions can you ask to support understanding?</a:t>
            </a:r>
          </a:p>
          <a:p>
            <a:endParaRPr lang="en-US"/>
          </a:p>
        </p:txBody>
      </p:sp>
      <p:sp>
        <p:nvSpPr>
          <p:cNvPr id="3" name="Slide Number Placeholder 2">
            <a:extLst>
              <a:ext uri="{FF2B5EF4-FFF2-40B4-BE49-F238E27FC236}">
                <a16:creationId xmlns:a16="http://schemas.microsoft.com/office/drawing/2014/main" id="{38D82494-2415-883E-7F82-C3B27DD07F0D}"/>
              </a:ext>
            </a:extLst>
          </p:cNvPr>
          <p:cNvSpPr>
            <a:spLocks noGrp="1"/>
          </p:cNvSpPr>
          <p:nvPr>
            <p:ph type="sldNum" sz="quarter" idx="12"/>
          </p:nvPr>
        </p:nvSpPr>
        <p:spPr/>
        <p:txBody>
          <a:bodyPr/>
          <a:lstStyle/>
          <a:p>
            <a:fld id="{B2102BAA-C61A-4A39-BDF1-4340D572B82C}" type="slidenum">
              <a:rPr lang="en-US" smtClean="0"/>
              <a:t>18</a:t>
            </a:fld>
            <a:endParaRPr lang="en-US"/>
          </a:p>
        </p:txBody>
      </p:sp>
      <p:sp>
        <p:nvSpPr>
          <p:cNvPr id="17" name="Cube 16">
            <a:extLst>
              <a:ext uri="{FF2B5EF4-FFF2-40B4-BE49-F238E27FC236}">
                <a16:creationId xmlns:a16="http://schemas.microsoft.com/office/drawing/2014/main" id="{79959A42-7237-9B3B-EB09-E28CDA68B094}"/>
              </a:ext>
            </a:extLst>
          </p:cNvPr>
          <p:cNvSpPr/>
          <p:nvPr/>
        </p:nvSpPr>
        <p:spPr>
          <a:xfrm>
            <a:off x="10515242" y="3670096"/>
            <a:ext cx="1016000" cy="1016000"/>
          </a:xfrm>
          <a:prstGeom prst="cube">
            <a:avLst/>
          </a:prstGeom>
          <a:solidFill>
            <a:srgbClr val="00B05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ube 18">
            <a:extLst>
              <a:ext uri="{FF2B5EF4-FFF2-40B4-BE49-F238E27FC236}">
                <a16:creationId xmlns:a16="http://schemas.microsoft.com/office/drawing/2014/main" id="{CD7179EC-DFF3-C116-6E13-5D7795DFE144}"/>
              </a:ext>
            </a:extLst>
          </p:cNvPr>
          <p:cNvSpPr/>
          <p:nvPr/>
        </p:nvSpPr>
        <p:spPr>
          <a:xfrm>
            <a:off x="7242763" y="2400983"/>
            <a:ext cx="2976582" cy="2045676"/>
          </a:xfrm>
          <a:prstGeom prst="cube">
            <a:avLst>
              <a:gd name="adj" fmla="val 22162"/>
            </a:avLst>
          </a:prstGeom>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arallelogram 4">
            <a:extLst>
              <a:ext uri="{FF2B5EF4-FFF2-40B4-BE49-F238E27FC236}">
                <a16:creationId xmlns:a16="http://schemas.microsoft.com/office/drawing/2014/main" id="{7257BF2C-1628-7EE3-C431-FE25EB46BCC8}"/>
              </a:ext>
            </a:extLst>
          </p:cNvPr>
          <p:cNvSpPr/>
          <p:nvPr/>
        </p:nvSpPr>
        <p:spPr>
          <a:xfrm>
            <a:off x="7509438" y="2400983"/>
            <a:ext cx="1026160" cy="243896"/>
          </a:xfrm>
          <a:prstGeom prst="parallelogram">
            <a:avLst>
              <a:gd name="adj" fmla="val 92196"/>
            </a:avLst>
          </a:prstGeom>
          <a:solidFill>
            <a:srgbClr val="FF00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Parallelogram 19">
            <a:extLst>
              <a:ext uri="{FF2B5EF4-FFF2-40B4-BE49-F238E27FC236}">
                <a16:creationId xmlns:a16="http://schemas.microsoft.com/office/drawing/2014/main" id="{F5FD7910-422E-9AA9-D291-9DABCB255182}"/>
              </a:ext>
            </a:extLst>
          </p:cNvPr>
          <p:cNvSpPr/>
          <p:nvPr/>
        </p:nvSpPr>
        <p:spPr>
          <a:xfrm>
            <a:off x="7262783" y="2657886"/>
            <a:ext cx="1026160" cy="243896"/>
          </a:xfrm>
          <a:prstGeom prst="parallelogram">
            <a:avLst>
              <a:gd name="adj" fmla="val 92196"/>
            </a:avLst>
          </a:prstGeom>
          <a:solidFill>
            <a:schemeClr val="tx1">
              <a:lumMod val="60000"/>
              <a:lumOff val="40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Parallelogram 20">
            <a:extLst>
              <a:ext uri="{FF2B5EF4-FFF2-40B4-BE49-F238E27FC236}">
                <a16:creationId xmlns:a16="http://schemas.microsoft.com/office/drawing/2014/main" id="{9F7A4CA9-EBDC-84DA-047B-DB5360D54F05}"/>
              </a:ext>
            </a:extLst>
          </p:cNvPr>
          <p:cNvSpPr/>
          <p:nvPr/>
        </p:nvSpPr>
        <p:spPr>
          <a:xfrm>
            <a:off x="8333205" y="2401405"/>
            <a:ext cx="1026160" cy="243896"/>
          </a:xfrm>
          <a:prstGeom prst="parallelogram">
            <a:avLst>
              <a:gd name="adj" fmla="val 92196"/>
            </a:avLst>
          </a:prstGeom>
          <a:solidFill>
            <a:srgbClr val="FFFF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Parallelogram 21">
            <a:extLst>
              <a:ext uri="{FF2B5EF4-FFF2-40B4-BE49-F238E27FC236}">
                <a16:creationId xmlns:a16="http://schemas.microsoft.com/office/drawing/2014/main" id="{33374C1D-717F-0CF9-663B-3A468DD1B48D}"/>
              </a:ext>
            </a:extLst>
          </p:cNvPr>
          <p:cNvSpPr/>
          <p:nvPr/>
        </p:nvSpPr>
        <p:spPr>
          <a:xfrm>
            <a:off x="8104656" y="2649255"/>
            <a:ext cx="1026160" cy="243896"/>
          </a:xfrm>
          <a:prstGeom prst="parallelogram">
            <a:avLst>
              <a:gd name="adj" fmla="val 92196"/>
            </a:avLst>
          </a:prstGeom>
          <a:solidFill>
            <a:srgbClr val="FF00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Parallelogram 22">
            <a:extLst>
              <a:ext uri="{FF2B5EF4-FFF2-40B4-BE49-F238E27FC236}">
                <a16:creationId xmlns:a16="http://schemas.microsoft.com/office/drawing/2014/main" id="{58D6B049-EB56-26D5-ED65-58E316148D34}"/>
              </a:ext>
            </a:extLst>
          </p:cNvPr>
          <p:cNvSpPr/>
          <p:nvPr/>
        </p:nvSpPr>
        <p:spPr>
          <a:xfrm>
            <a:off x="9144045" y="2392352"/>
            <a:ext cx="1026160" cy="243896"/>
          </a:xfrm>
          <a:prstGeom prst="parallelogram">
            <a:avLst>
              <a:gd name="adj" fmla="val 92196"/>
            </a:avLst>
          </a:prstGeom>
          <a:solidFill>
            <a:srgbClr val="FF000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arallelogram 23">
            <a:extLst>
              <a:ext uri="{FF2B5EF4-FFF2-40B4-BE49-F238E27FC236}">
                <a16:creationId xmlns:a16="http://schemas.microsoft.com/office/drawing/2014/main" id="{50713702-D25D-C4B8-E3B7-A3B1EED2F282}"/>
              </a:ext>
            </a:extLst>
          </p:cNvPr>
          <p:cNvSpPr/>
          <p:nvPr/>
        </p:nvSpPr>
        <p:spPr>
          <a:xfrm>
            <a:off x="8915496" y="2649255"/>
            <a:ext cx="1026160" cy="243896"/>
          </a:xfrm>
          <a:prstGeom prst="parallelogram">
            <a:avLst>
              <a:gd name="adj" fmla="val 92196"/>
            </a:avLst>
          </a:prstGeom>
          <a:solidFill>
            <a:srgbClr val="00B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ube 12">
            <a:extLst>
              <a:ext uri="{FF2B5EF4-FFF2-40B4-BE49-F238E27FC236}">
                <a16:creationId xmlns:a16="http://schemas.microsoft.com/office/drawing/2014/main" id="{FD58903E-20AD-1403-92D2-13948122386F}"/>
              </a:ext>
            </a:extLst>
          </p:cNvPr>
          <p:cNvSpPr/>
          <p:nvPr/>
        </p:nvSpPr>
        <p:spPr>
          <a:xfrm>
            <a:off x="9154205" y="4028353"/>
            <a:ext cx="1016000" cy="1016000"/>
          </a:xfrm>
          <a:prstGeom prst="cube">
            <a:avLst/>
          </a:prstGeom>
          <a:solidFill>
            <a:schemeClr val="accent1">
              <a:lumMod val="60000"/>
              <a:lumOff val="40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ube 10">
            <a:extLst>
              <a:ext uri="{FF2B5EF4-FFF2-40B4-BE49-F238E27FC236}">
                <a16:creationId xmlns:a16="http://schemas.microsoft.com/office/drawing/2014/main" id="{45286F85-1D82-D72A-0A3B-8D4079EB9596}"/>
              </a:ext>
            </a:extLst>
          </p:cNvPr>
          <p:cNvSpPr/>
          <p:nvPr/>
        </p:nvSpPr>
        <p:spPr>
          <a:xfrm>
            <a:off x="7088656" y="4303979"/>
            <a:ext cx="1016000" cy="1016000"/>
          </a:xfrm>
          <a:prstGeom prst="cube">
            <a:avLst/>
          </a:prstGeom>
          <a:solidFill>
            <a:srgbClr val="FFFF00"/>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ube 11">
            <a:extLst>
              <a:ext uri="{FF2B5EF4-FFF2-40B4-BE49-F238E27FC236}">
                <a16:creationId xmlns:a16="http://schemas.microsoft.com/office/drawing/2014/main" id="{6D7327F7-6928-B79C-9088-BFE8B931F5FA}"/>
              </a:ext>
            </a:extLst>
          </p:cNvPr>
          <p:cNvSpPr/>
          <p:nvPr/>
        </p:nvSpPr>
        <p:spPr>
          <a:xfrm>
            <a:off x="9958102" y="4327771"/>
            <a:ext cx="1016000" cy="1016000"/>
          </a:xfrm>
          <a:prstGeom prst="cube">
            <a:avLst/>
          </a:prstGeom>
          <a:solidFill>
            <a:schemeClr val="accent2">
              <a:lumMod val="75000"/>
            </a:schemeClr>
          </a:solidFill>
          <a:ln w="38100">
            <a:solidFill>
              <a:schemeClr val="tx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2764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A91C1-F1C3-7E73-2A9B-6A5183368387}"/>
              </a:ext>
            </a:extLst>
          </p:cNvPr>
          <p:cNvSpPr>
            <a:spLocks noGrp="1"/>
          </p:cNvSpPr>
          <p:nvPr>
            <p:ph type="title"/>
          </p:nvPr>
        </p:nvSpPr>
        <p:spPr/>
        <p:txBody>
          <a:bodyPr/>
          <a:lstStyle/>
          <a:p>
            <a:r>
              <a:rPr lang="en-US"/>
              <a:t>Number Line</a:t>
            </a:r>
          </a:p>
        </p:txBody>
      </p:sp>
      <p:sp>
        <p:nvSpPr>
          <p:cNvPr id="4" name="Content Placeholder 3">
            <a:extLst>
              <a:ext uri="{FF2B5EF4-FFF2-40B4-BE49-F238E27FC236}">
                <a16:creationId xmlns:a16="http://schemas.microsoft.com/office/drawing/2014/main" id="{772DDED3-0155-CD2B-AC02-44CFDFBB7245}"/>
              </a:ext>
            </a:extLst>
          </p:cNvPr>
          <p:cNvSpPr>
            <a:spLocks noGrp="1"/>
          </p:cNvSpPr>
          <p:nvPr>
            <p:ph idx="1"/>
          </p:nvPr>
        </p:nvSpPr>
        <p:spPr/>
        <p:txBody>
          <a:bodyPr/>
          <a:lstStyle/>
          <a:p>
            <a:pPr marL="0" indent="0">
              <a:buNone/>
            </a:pPr>
            <a:r>
              <a:rPr lang="en-US"/>
              <a:t>The diameter of a circle is marked on the number line.  Where would the radius and circumference of the same circle be located?</a:t>
            </a:r>
          </a:p>
        </p:txBody>
      </p:sp>
      <p:sp>
        <p:nvSpPr>
          <p:cNvPr id="3" name="Slide Number Placeholder 2">
            <a:extLst>
              <a:ext uri="{FF2B5EF4-FFF2-40B4-BE49-F238E27FC236}">
                <a16:creationId xmlns:a16="http://schemas.microsoft.com/office/drawing/2014/main" id="{FD7DA456-2B74-7B30-327A-B21CC5D95D2F}"/>
              </a:ext>
            </a:extLst>
          </p:cNvPr>
          <p:cNvSpPr>
            <a:spLocks noGrp="1"/>
          </p:cNvSpPr>
          <p:nvPr>
            <p:ph type="sldNum" sz="quarter" idx="12"/>
          </p:nvPr>
        </p:nvSpPr>
        <p:spPr/>
        <p:txBody>
          <a:bodyPr/>
          <a:lstStyle/>
          <a:p>
            <a:fld id="{B2102BAA-C61A-4A39-BDF1-4340D572B82C}" type="slidenum">
              <a:rPr lang="en-US" smtClean="0"/>
              <a:t>19</a:t>
            </a:fld>
            <a:endParaRPr lang="en-US"/>
          </a:p>
        </p:txBody>
      </p:sp>
      <p:pic>
        <p:nvPicPr>
          <p:cNvPr id="6" name="Picture 5">
            <a:extLst>
              <a:ext uri="{FF2B5EF4-FFF2-40B4-BE49-F238E27FC236}">
                <a16:creationId xmlns:a16="http://schemas.microsoft.com/office/drawing/2014/main" id="{FE99445F-631C-A17B-94A2-EDC89679BB78}"/>
              </a:ext>
            </a:extLst>
          </p:cNvPr>
          <p:cNvPicPr>
            <a:picLocks noChangeAspect="1"/>
          </p:cNvPicPr>
          <p:nvPr/>
        </p:nvPicPr>
        <p:blipFill>
          <a:blip r:embed="rId3"/>
          <a:srcRect l="5729" t="39272" r="3736" b="16973"/>
          <a:stretch/>
        </p:blipFill>
        <p:spPr>
          <a:xfrm>
            <a:off x="1210286" y="2933700"/>
            <a:ext cx="10189412" cy="2114550"/>
          </a:xfrm>
          <a:prstGeom prst="rect">
            <a:avLst/>
          </a:prstGeom>
        </p:spPr>
      </p:pic>
    </p:spTree>
    <p:extLst>
      <p:ext uri="{BB962C8B-B14F-4D97-AF65-F5344CB8AC3E}">
        <p14:creationId xmlns:p14="http://schemas.microsoft.com/office/powerpoint/2010/main" val="2019184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05BA4-07A7-2502-8E1E-050CC3028326}"/>
              </a:ext>
            </a:extLst>
          </p:cNvPr>
          <p:cNvSpPr>
            <a:spLocks noGrp="1"/>
          </p:cNvSpPr>
          <p:nvPr>
            <p:ph type="title"/>
          </p:nvPr>
        </p:nvSpPr>
        <p:spPr/>
        <p:txBody>
          <a:bodyPr/>
          <a:lstStyle/>
          <a:p>
            <a:r>
              <a:rPr lang="en-US"/>
              <a:t>Learning Goals</a:t>
            </a:r>
          </a:p>
        </p:txBody>
      </p:sp>
      <p:sp>
        <p:nvSpPr>
          <p:cNvPr id="4" name="Content Placeholder 3">
            <a:extLst>
              <a:ext uri="{FF2B5EF4-FFF2-40B4-BE49-F238E27FC236}">
                <a16:creationId xmlns:a16="http://schemas.microsoft.com/office/drawing/2014/main" id="{2B789715-0F68-F1BD-1D05-8F3983FEC2E7}"/>
              </a:ext>
            </a:extLst>
          </p:cNvPr>
          <p:cNvSpPr>
            <a:spLocks noGrp="1"/>
          </p:cNvSpPr>
          <p:nvPr>
            <p:ph idx="1"/>
          </p:nvPr>
        </p:nvSpPr>
        <p:spPr/>
        <p:txBody>
          <a:bodyPr vert="horz" lIns="0" tIns="0" rIns="0" bIns="0" rtlCol="0" anchor="t">
            <a:noAutofit/>
          </a:bodyPr>
          <a:lstStyle/>
          <a:p>
            <a:r>
              <a:rPr lang="en-US"/>
              <a:t>Describe the importance of students investigating and developing formulas</a:t>
            </a:r>
          </a:p>
          <a:p>
            <a:endParaRPr lang="en-US"/>
          </a:p>
          <a:p>
            <a:r>
              <a:rPr lang="en-US"/>
              <a:t>Identify representations and questions that support developing understanding while developing formulas</a:t>
            </a:r>
          </a:p>
          <a:p>
            <a:endParaRPr lang="en-US"/>
          </a:p>
        </p:txBody>
      </p:sp>
      <p:sp>
        <p:nvSpPr>
          <p:cNvPr id="3" name="Slide Number Placeholder 2">
            <a:extLst>
              <a:ext uri="{FF2B5EF4-FFF2-40B4-BE49-F238E27FC236}">
                <a16:creationId xmlns:a16="http://schemas.microsoft.com/office/drawing/2014/main" id="{9A3A04A9-3856-02A3-AD85-972451E8BEF4}"/>
              </a:ext>
            </a:extLst>
          </p:cNvPr>
          <p:cNvSpPr>
            <a:spLocks noGrp="1"/>
          </p:cNvSpPr>
          <p:nvPr>
            <p:ph type="sldNum" sz="quarter" idx="12"/>
          </p:nvPr>
        </p:nvSpPr>
        <p:spPr/>
        <p:txBody>
          <a:bodyPr/>
          <a:lstStyle/>
          <a:p>
            <a:fld id="{B2102BAA-C61A-4A39-BDF1-4340D572B82C}" type="slidenum">
              <a:rPr lang="en-US" smtClean="0"/>
              <a:t>2</a:t>
            </a:fld>
            <a:endParaRPr lang="en-US"/>
          </a:p>
        </p:txBody>
      </p:sp>
    </p:spTree>
    <p:extLst>
      <p:ext uri="{BB962C8B-B14F-4D97-AF65-F5344CB8AC3E}">
        <p14:creationId xmlns:p14="http://schemas.microsoft.com/office/powerpoint/2010/main" val="22577884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2F3B1-BC65-1177-D209-193C28A860AA}"/>
              </a:ext>
            </a:extLst>
          </p:cNvPr>
          <p:cNvSpPr>
            <a:spLocks noGrp="1"/>
          </p:cNvSpPr>
          <p:nvPr>
            <p:ph type="title"/>
          </p:nvPr>
        </p:nvSpPr>
        <p:spPr/>
        <p:txBody>
          <a:bodyPr/>
          <a:lstStyle/>
          <a:p>
            <a:r>
              <a:rPr lang="en-US"/>
              <a:t>6.MG.1c – Approximation for Pi</a:t>
            </a:r>
          </a:p>
        </p:txBody>
      </p:sp>
      <p:sp>
        <p:nvSpPr>
          <p:cNvPr id="4" name="Content Placeholder 3">
            <a:extLst>
              <a:ext uri="{FF2B5EF4-FFF2-40B4-BE49-F238E27FC236}">
                <a16:creationId xmlns:a16="http://schemas.microsoft.com/office/drawing/2014/main" id="{DA1BFE2E-920C-E049-8C2D-CCA9FD8808AF}"/>
              </a:ext>
            </a:extLst>
          </p:cNvPr>
          <p:cNvSpPr>
            <a:spLocks noGrp="1"/>
          </p:cNvSpPr>
          <p:nvPr>
            <p:ph idx="1"/>
          </p:nvPr>
        </p:nvSpPr>
        <p:spPr>
          <a:xfrm>
            <a:off x="838200" y="1458930"/>
            <a:ext cx="5752723" cy="4718033"/>
          </a:xfrm>
        </p:spPr>
        <p:txBody>
          <a:bodyPr vert="horz" lIns="0" tIns="0" rIns="0" bIns="0" rtlCol="0" anchor="t">
            <a:noAutofit/>
          </a:bodyPr>
          <a:lstStyle/>
          <a:p>
            <a:endParaRPr lang="en-US"/>
          </a:p>
          <a:p>
            <a:r>
              <a:rPr lang="en-US" sz="2800"/>
              <a:t>What materials can be used for investigation? </a:t>
            </a:r>
            <a:endParaRPr lang="en-US" sz="2800">
              <a:solidFill>
                <a:srgbClr val="003C71"/>
              </a:solidFill>
            </a:endParaRPr>
          </a:p>
          <a:p>
            <a:r>
              <a:rPr lang="en-US" sz="2800"/>
              <a:t>What connections do you want students to make?</a:t>
            </a:r>
            <a:endParaRPr lang="en-US" sz="2800">
              <a:solidFill>
                <a:srgbClr val="003C71"/>
              </a:solidFill>
            </a:endParaRPr>
          </a:p>
          <a:p>
            <a:r>
              <a:rPr lang="en-US" sz="2800"/>
              <a:t>What questions can you ask to support understanding?</a:t>
            </a:r>
          </a:p>
          <a:p>
            <a:pPr marL="0" indent="0">
              <a:buNone/>
            </a:pPr>
            <a:endParaRPr lang="en-US">
              <a:highlight>
                <a:srgbClr val="FFFF00"/>
              </a:highlight>
              <a:ea typeface="+mn-lt"/>
              <a:cs typeface="+mn-lt"/>
            </a:endParaRPr>
          </a:p>
        </p:txBody>
      </p:sp>
      <p:sp>
        <p:nvSpPr>
          <p:cNvPr id="3" name="Slide Number Placeholder 2">
            <a:extLst>
              <a:ext uri="{FF2B5EF4-FFF2-40B4-BE49-F238E27FC236}">
                <a16:creationId xmlns:a16="http://schemas.microsoft.com/office/drawing/2014/main" id="{8ECD2AC0-4A64-A222-8CAD-A790DBFD231C}"/>
              </a:ext>
            </a:extLst>
          </p:cNvPr>
          <p:cNvSpPr>
            <a:spLocks noGrp="1"/>
          </p:cNvSpPr>
          <p:nvPr>
            <p:ph type="sldNum" sz="quarter" idx="12"/>
          </p:nvPr>
        </p:nvSpPr>
        <p:spPr/>
        <p:txBody>
          <a:bodyPr/>
          <a:lstStyle/>
          <a:p>
            <a:fld id="{B2102BAA-C61A-4A39-BDF1-4340D572B82C}" type="slidenum">
              <a:rPr lang="en-US" smtClean="0"/>
              <a:t>20</a:t>
            </a:fld>
            <a:endParaRPr lang="en-US"/>
          </a:p>
        </p:txBody>
      </p:sp>
      <p:sp>
        <p:nvSpPr>
          <p:cNvPr id="5" name="Cylinder 4">
            <a:extLst>
              <a:ext uri="{FF2B5EF4-FFF2-40B4-BE49-F238E27FC236}">
                <a16:creationId xmlns:a16="http://schemas.microsoft.com/office/drawing/2014/main" id="{06DB2953-9B94-21A4-FA9E-4018FCD74899}"/>
              </a:ext>
            </a:extLst>
          </p:cNvPr>
          <p:cNvSpPr/>
          <p:nvPr/>
        </p:nvSpPr>
        <p:spPr>
          <a:xfrm rot="20863581">
            <a:off x="7818477" y="4436100"/>
            <a:ext cx="2159000" cy="787400"/>
          </a:xfrm>
          <a:prstGeom prst="can">
            <a:avLst>
              <a:gd name="adj" fmla="val 50000"/>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671F5CD5-1BED-D340-3664-08A8479AC377}"/>
              </a:ext>
            </a:extLst>
          </p:cNvPr>
          <p:cNvGrpSpPr/>
          <p:nvPr/>
        </p:nvGrpSpPr>
        <p:grpSpPr>
          <a:xfrm rot="986212">
            <a:off x="8261886" y="2265640"/>
            <a:ext cx="911225" cy="292100"/>
            <a:chOff x="3937000" y="2231764"/>
            <a:chExt cx="1054100" cy="384436"/>
          </a:xfrm>
        </p:grpSpPr>
        <p:sp>
          <p:nvSpPr>
            <p:cNvPr id="7" name="Cylinder 6">
              <a:extLst>
                <a:ext uri="{FF2B5EF4-FFF2-40B4-BE49-F238E27FC236}">
                  <a16:creationId xmlns:a16="http://schemas.microsoft.com/office/drawing/2014/main" id="{0991380B-DDF9-E35E-01F8-C55047C7BE59}"/>
                </a:ext>
              </a:extLst>
            </p:cNvPr>
            <p:cNvSpPr/>
            <p:nvPr/>
          </p:nvSpPr>
          <p:spPr>
            <a:xfrm>
              <a:off x="3937000" y="2231764"/>
              <a:ext cx="1054100" cy="384436"/>
            </a:xfrm>
            <a:prstGeom prst="can">
              <a:avLst>
                <a:gd name="adj" fmla="val 50000"/>
              </a:avLst>
            </a:prstGeom>
            <a:solidFill>
              <a:srgbClr val="00B050"/>
            </a:solidFill>
            <a:ln>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A870D4E7-54FB-CA33-1CB6-F788514044AC}"/>
                </a:ext>
              </a:extLst>
            </p:cNvPr>
            <p:cNvCxnSpPr/>
            <p:nvPr/>
          </p:nvCxnSpPr>
          <p:spPr>
            <a:xfrm>
              <a:off x="4424363"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56A00AF-7134-740A-7A87-7F3184D0B805}"/>
                </a:ext>
              </a:extLst>
            </p:cNvPr>
            <p:cNvCxnSpPr/>
            <p:nvPr/>
          </p:nvCxnSpPr>
          <p:spPr>
            <a:xfrm>
              <a:off x="4462463"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F0A6048-6225-B83B-5D6B-FC1F06CFF45D}"/>
                </a:ext>
              </a:extLst>
            </p:cNvPr>
            <p:cNvCxnSpPr/>
            <p:nvPr/>
          </p:nvCxnSpPr>
          <p:spPr>
            <a:xfrm>
              <a:off x="4500562"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56432433-3DCF-C030-1965-86FBA267D7F4}"/>
                </a:ext>
              </a:extLst>
            </p:cNvPr>
            <p:cNvCxnSpPr/>
            <p:nvPr/>
          </p:nvCxnSpPr>
          <p:spPr>
            <a:xfrm>
              <a:off x="4533901"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1CE00429-81D1-1BAC-6BE8-47DF53BFAA68}"/>
                </a:ext>
              </a:extLst>
            </p:cNvPr>
            <p:cNvCxnSpPr/>
            <p:nvPr/>
          </p:nvCxnSpPr>
          <p:spPr>
            <a:xfrm>
              <a:off x="4572001"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29F3BFB-DBCE-67DF-D957-3AF312919B2A}"/>
                </a:ext>
              </a:extLst>
            </p:cNvPr>
            <p:cNvCxnSpPr/>
            <p:nvPr/>
          </p:nvCxnSpPr>
          <p:spPr>
            <a:xfrm>
              <a:off x="4610101"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AFA424F-16E2-CA69-61F7-E37A470A0225}"/>
                </a:ext>
              </a:extLst>
            </p:cNvPr>
            <p:cNvCxnSpPr/>
            <p:nvPr/>
          </p:nvCxnSpPr>
          <p:spPr>
            <a:xfrm>
              <a:off x="4648200"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ED3E4F1-3E2E-F107-7DC8-F12591C3725F}"/>
                </a:ext>
              </a:extLst>
            </p:cNvPr>
            <p:cNvCxnSpPr/>
            <p:nvPr/>
          </p:nvCxnSpPr>
          <p:spPr>
            <a:xfrm>
              <a:off x="4681539" y="2439988"/>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EC293D9-E4B6-BC24-FE00-45FBFACEAF8E}"/>
                </a:ext>
              </a:extLst>
            </p:cNvPr>
            <p:cNvCxnSpPr/>
            <p:nvPr/>
          </p:nvCxnSpPr>
          <p:spPr>
            <a:xfrm>
              <a:off x="4714875" y="2437607"/>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0F1134CF-B900-5A6B-05E4-CDE555F9A305}"/>
                </a:ext>
              </a:extLst>
            </p:cNvPr>
            <p:cNvCxnSpPr/>
            <p:nvPr/>
          </p:nvCxnSpPr>
          <p:spPr>
            <a:xfrm>
              <a:off x="4752975" y="2435226"/>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DBBAE7E-814E-BA89-58C3-9E06328E7691}"/>
                </a:ext>
              </a:extLst>
            </p:cNvPr>
            <p:cNvCxnSpPr/>
            <p:nvPr/>
          </p:nvCxnSpPr>
          <p:spPr>
            <a:xfrm>
              <a:off x="4791074" y="2430464"/>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C165617-1134-7C87-00AA-839511182581}"/>
                </a:ext>
              </a:extLst>
            </p:cNvPr>
            <p:cNvCxnSpPr/>
            <p:nvPr/>
          </p:nvCxnSpPr>
          <p:spPr>
            <a:xfrm>
              <a:off x="4824413" y="2425702"/>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7730168-29B7-5045-FE17-FAC1AC0BF0B8}"/>
                </a:ext>
              </a:extLst>
            </p:cNvPr>
            <p:cNvCxnSpPr/>
            <p:nvPr/>
          </p:nvCxnSpPr>
          <p:spPr>
            <a:xfrm>
              <a:off x="4857753" y="2416178"/>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82E55FF-AFE4-2105-B3EC-AA384059EEF3}"/>
                </a:ext>
              </a:extLst>
            </p:cNvPr>
            <p:cNvCxnSpPr/>
            <p:nvPr/>
          </p:nvCxnSpPr>
          <p:spPr>
            <a:xfrm>
              <a:off x="4895853" y="2411416"/>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2419AF2-3129-B319-8B70-53F7A4F53488}"/>
                </a:ext>
              </a:extLst>
            </p:cNvPr>
            <p:cNvCxnSpPr/>
            <p:nvPr/>
          </p:nvCxnSpPr>
          <p:spPr>
            <a:xfrm>
              <a:off x="4938715" y="239712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218F54D-A9D5-DC39-881F-6814C4081420}"/>
                </a:ext>
              </a:extLst>
            </p:cNvPr>
            <p:cNvCxnSpPr/>
            <p:nvPr/>
          </p:nvCxnSpPr>
          <p:spPr>
            <a:xfrm>
              <a:off x="4967291" y="2378068"/>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F574EB0-2773-0749-1519-9CB959EADBFE}"/>
                </a:ext>
              </a:extLst>
            </p:cNvPr>
            <p:cNvCxnSpPr/>
            <p:nvPr/>
          </p:nvCxnSpPr>
          <p:spPr>
            <a:xfrm>
              <a:off x="4281490"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63A412D6-5485-94E9-BD05-F154A7B2D796}"/>
                </a:ext>
              </a:extLst>
            </p:cNvPr>
            <p:cNvCxnSpPr/>
            <p:nvPr/>
          </p:nvCxnSpPr>
          <p:spPr>
            <a:xfrm>
              <a:off x="4319590"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D1BD17C-5EAA-40BB-B46C-87018B71379A}"/>
                </a:ext>
              </a:extLst>
            </p:cNvPr>
            <p:cNvCxnSpPr/>
            <p:nvPr/>
          </p:nvCxnSpPr>
          <p:spPr>
            <a:xfrm>
              <a:off x="4357689"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5E6C13D-D0E2-4F56-2DCC-811074B45130}"/>
                </a:ext>
              </a:extLst>
            </p:cNvPr>
            <p:cNvCxnSpPr/>
            <p:nvPr/>
          </p:nvCxnSpPr>
          <p:spPr>
            <a:xfrm>
              <a:off x="4391028" y="244475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60052B4-D804-BCF4-ED67-7EB5F806FA78}"/>
                </a:ext>
              </a:extLst>
            </p:cNvPr>
            <p:cNvCxnSpPr/>
            <p:nvPr/>
          </p:nvCxnSpPr>
          <p:spPr>
            <a:xfrm>
              <a:off x="4138614" y="2430464"/>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18AFBDF-8C72-6DBF-7A95-83032FF31724}"/>
                </a:ext>
              </a:extLst>
            </p:cNvPr>
            <p:cNvCxnSpPr/>
            <p:nvPr/>
          </p:nvCxnSpPr>
          <p:spPr>
            <a:xfrm>
              <a:off x="4176714" y="2435226"/>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FF7A31B-B874-00C5-A710-6D208FD057CB}"/>
                </a:ext>
              </a:extLst>
            </p:cNvPr>
            <p:cNvCxnSpPr/>
            <p:nvPr/>
          </p:nvCxnSpPr>
          <p:spPr>
            <a:xfrm>
              <a:off x="4214813" y="2437607"/>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67649A8-D1E0-B866-B6B1-BD60AC134B20}"/>
                </a:ext>
              </a:extLst>
            </p:cNvPr>
            <p:cNvCxnSpPr/>
            <p:nvPr/>
          </p:nvCxnSpPr>
          <p:spPr>
            <a:xfrm>
              <a:off x="4248152" y="2439988"/>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C8BA6BF-0652-E3BB-01C3-946B2085E498}"/>
                </a:ext>
              </a:extLst>
            </p:cNvPr>
            <p:cNvCxnSpPr/>
            <p:nvPr/>
          </p:nvCxnSpPr>
          <p:spPr>
            <a:xfrm>
              <a:off x="4000501" y="2397120"/>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9C8A2DF-87D2-8C30-00D1-6047994B9B5B}"/>
                </a:ext>
              </a:extLst>
            </p:cNvPr>
            <p:cNvCxnSpPr/>
            <p:nvPr/>
          </p:nvCxnSpPr>
          <p:spPr>
            <a:xfrm>
              <a:off x="4033838" y="2411416"/>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EB8CC8C4-DB03-B330-A66A-6007D4D77FB5}"/>
                </a:ext>
              </a:extLst>
            </p:cNvPr>
            <p:cNvCxnSpPr/>
            <p:nvPr/>
          </p:nvCxnSpPr>
          <p:spPr>
            <a:xfrm>
              <a:off x="4071937" y="2416178"/>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90C1D3A-7AAE-1DEF-32CB-66D77CFF89BF}"/>
                </a:ext>
              </a:extLst>
            </p:cNvPr>
            <p:cNvCxnSpPr/>
            <p:nvPr/>
          </p:nvCxnSpPr>
          <p:spPr>
            <a:xfrm>
              <a:off x="4105276" y="2425702"/>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5432D0D-6B39-6B01-4E80-C07A2AC0E06D}"/>
                </a:ext>
              </a:extLst>
            </p:cNvPr>
            <p:cNvCxnSpPr/>
            <p:nvPr/>
          </p:nvCxnSpPr>
          <p:spPr>
            <a:xfrm>
              <a:off x="3965579" y="2378068"/>
              <a:ext cx="0" cy="166687"/>
            </a:xfrm>
            <a:prstGeom prst="line">
              <a:avLst/>
            </a:prstGeom>
            <a:ln w="19050">
              <a:solidFill>
                <a:srgbClr val="1A4480"/>
              </a:solidFill>
            </a:ln>
          </p:spPr>
          <p:style>
            <a:lnRef idx="1">
              <a:schemeClr val="accent1"/>
            </a:lnRef>
            <a:fillRef idx="0">
              <a:schemeClr val="accent1"/>
            </a:fillRef>
            <a:effectRef idx="0">
              <a:schemeClr val="accent1"/>
            </a:effectRef>
            <a:fontRef idx="minor">
              <a:schemeClr val="tx1"/>
            </a:fontRef>
          </p:style>
        </p:cxnSp>
      </p:grpSp>
      <p:grpSp>
        <p:nvGrpSpPr>
          <p:cNvPr id="37" name="Group 36">
            <a:extLst>
              <a:ext uri="{FF2B5EF4-FFF2-40B4-BE49-F238E27FC236}">
                <a16:creationId xmlns:a16="http://schemas.microsoft.com/office/drawing/2014/main" id="{1E8EBFE2-60D2-C329-40C2-0A1D82C07BE6}"/>
              </a:ext>
            </a:extLst>
          </p:cNvPr>
          <p:cNvGrpSpPr/>
          <p:nvPr/>
        </p:nvGrpSpPr>
        <p:grpSpPr>
          <a:xfrm>
            <a:off x="9576721" y="1983051"/>
            <a:ext cx="2226397" cy="2377794"/>
            <a:chOff x="6246890" y="1042153"/>
            <a:chExt cx="2226397" cy="2377794"/>
          </a:xfrm>
        </p:grpSpPr>
        <p:sp>
          <p:nvSpPr>
            <p:cNvPr id="38" name="Trapezoid 37">
              <a:extLst>
                <a:ext uri="{FF2B5EF4-FFF2-40B4-BE49-F238E27FC236}">
                  <a16:creationId xmlns:a16="http://schemas.microsoft.com/office/drawing/2014/main" id="{CBC01CEA-4875-6638-1764-79B8C633EC20}"/>
                </a:ext>
              </a:extLst>
            </p:cNvPr>
            <p:cNvSpPr/>
            <p:nvPr/>
          </p:nvSpPr>
          <p:spPr>
            <a:xfrm rot="10800000">
              <a:off x="6287125" y="1343483"/>
              <a:ext cx="2158987" cy="1924817"/>
            </a:xfrm>
            <a:prstGeom prst="trapezoid">
              <a:avLst/>
            </a:prstGeom>
            <a:solidFill>
              <a:schemeClr val="accent4">
                <a:lumMod val="40000"/>
                <a:lumOff val="60000"/>
              </a:schemeClr>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Cylinder 38">
              <a:extLst>
                <a:ext uri="{FF2B5EF4-FFF2-40B4-BE49-F238E27FC236}">
                  <a16:creationId xmlns:a16="http://schemas.microsoft.com/office/drawing/2014/main" id="{3C893EFC-55B3-B580-E636-2FA14733203E}"/>
                </a:ext>
              </a:extLst>
            </p:cNvPr>
            <p:cNvSpPr/>
            <p:nvPr/>
          </p:nvSpPr>
          <p:spPr>
            <a:xfrm>
              <a:off x="6287128" y="1152556"/>
              <a:ext cx="2159000" cy="255006"/>
            </a:xfrm>
            <a:prstGeom prst="can">
              <a:avLst>
                <a:gd name="adj" fmla="val 50000"/>
              </a:avLst>
            </a:prstGeom>
            <a:solidFill>
              <a:schemeClr val="accent4">
                <a:lumMod val="40000"/>
                <a:lumOff val="60000"/>
              </a:schemeClr>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Cylinder 39">
              <a:extLst>
                <a:ext uri="{FF2B5EF4-FFF2-40B4-BE49-F238E27FC236}">
                  <a16:creationId xmlns:a16="http://schemas.microsoft.com/office/drawing/2014/main" id="{7203389F-4E4F-5F96-F767-1D31DF6D3F66}"/>
                </a:ext>
              </a:extLst>
            </p:cNvPr>
            <p:cNvSpPr/>
            <p:nvPr/>
          </p:nvSpPr>
          <p:spPr>
            <a:xfrm>
              <a:off x="6246890" y="1042153"/>
              <a:ext cx="2226397" cy="255006"/>
            </a:xfrm>
            <a:prstGeom prst="can">
              <a:avLst>
                <a:gd name="adj" fmla="val 50000"/>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Cylinder 40">
              <a:extLst>
                <a:ext uri="{FF2B5EF4-FFF2-40B4-BE49-F238E27FC236}">
                  <a16:creationId xmlns:a16="http://schemas.microsoft.com/office/drawing/2014/main" id="{99BF43F5-736A-F556-2AD6-93709A5D71F0}"/>
                </a:ext>
              </a:extLst>
            </p:cNvPr>
            <p:cNvSpPr/>
            <p:nvPr/>
          </p:nvSpPr>
          <p:spPr>
            <a:xfrm>
              <a:off x="6761433" y="3164941"/>
              <a:ext cx="1205618" cy="255006"/>
            </a:xfrm>
            <a:prstGeom prst="can">
              <a:avLst>
                <a:gd name="adj" fmla="val 50000"/>
              </a:avLst>
            </a:prstGeom>
            <a:solidFill>
              <a:schemeClr val="accent4">
                <a:lumMod val="40000"/>
                <a:lumOff val="60000"/>
              </a:schemeClr>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44C0D58E-3007-A7BC-5C5B-B9069646057C}"/>
                </a:ext>
              </a:extLst>
            </p:cNvPr>
            <p:cNvSpPr/>
            <p:nvPr/>
          </p:nvSpPr>
          <p:spPr>
            <a:xfrm>
              <a:off x="6761433" y="3146834"/>
              <a:ext cx="1205618" cy="121466"/>
            </a:xfrm>
            <a:prstGeom prst="ellipse">
              <a:avLst/>
            </a:prstGeom>
            <a:solidFill>
              <a:schemeClr val="accent4">
                <a:lumMod val="40000"/>
                <a:lumOff val="60000"/>
              </a:schemeClr>
            </a:solidFill>
            <a:ln>
              <a:solidFill>
                <a:schemeClr val="accent4">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 name="Group 42">
            <a:extLst>
              <a:ext uri="{FF2B5EF4-FFF2-40B4-BE49-F238E27FC236}">
                <a16:creationId xmlns:a16="http://schemas.microsoft.com/office/drawing/2014/main" id="{DE6E8BF0-7A67-F64D-3E5E-BAD037480655}"/>
              </a:ext>
            </a:extLst>
          </p:cNvPr>
          <p:cNvGrpSpPr/>
          <p:nvPr/>
        </p:nvGrpSpPr>
        <p:grpSpPr>
          <a:xfrm>
            <a:off x="5896559" y="2551294"/>
            <a:ext cx="2331361" cy="1976675"/>
            <a:chOff x="720855" y="2459525"/>
            <a:chExt cx="2331361" cy="1976675"/>
          </a:xfrm>
        </p:grpSpPr>
        <p:sp>
          <p:nvSpPr>
            <p:cNvPr id="44" name="Cylinder 43">
              <a:extLst>
                <a:ext uri="{FF2B5EF4-FFF2-40B4-BE49-F238E27FC236}">
                  <a16:creationId xmlns:a16="http://schemas.microsoft.com/office/drawing/2014/main" id="{A6A18559-1C33-A9A7-F144-012839F1CB2A}"/>
                </a:ext>
              </a:extLst>
            </p:cNvPr>
            <p:cNvSpPr/>
            <p:nvPr/>
          </p:nvSpPr>
          <p:spPr>
            <a:xfrm>
              <a:off x="1147929" y="4050677"/>
              <a:ext cx="1486632" cy="385523"/>
            </a:xfrm>
            <a:prstGeom prst="can">
              <a:avLst>
                <a:gd name="adj" fmla="val 25148"/>
              </a:avLst>
            </a:prstGeom>
            <a:solidFill>
              <a:srgbClr val="0070C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lowchart: Delay 44">
              <a:extLst>
                <a:ext uri="{FF2B5EF4-FFF2-40B4-BE49-F238E27FC236}">
                  <a16:creationId xmlns:a16="http://schemas.microsoft.com/office/drawing/2014/main" id="{45A07C67-4D3E-5950-6FB7-2735E1B2A566}"/>
                </a:ext>
              </a:extLst>
            </p:cNvPr>
            <p:cNvSpPr/>
            <p:nvPr/>
          </p:nvSpPr>
          <p:spPr>
            <a:xfrm rot="5400000">
              <a:off x="1162441" y="2413078"/>
              <a:ext cx="1445732" cy="2328904"/>
            </a:xfrm>
            <a:prstGeom prst="flowChartDelay">
              <a:avLst/>
            </a:prstGeom>
            <a:solidFill>
              <a:srgbClr val="0070C0"/>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FA41C19B-4686-B0FE-641B-DC1F075B0599}"/>
                </a:ext>
              </a:extLst>
            </p:cNvPr>
            <p:cNvSpPr/>
            <p:nvPr/>
          </p:nvSpPr>
          <p:spPr>
            <a:xfrm>
              <a:off x="720855" y="2459525"/>
              <a:ext cx="2331361" cy="832919"/>
            </a:xfrm>
            <a:prstGeom prst="ellipse">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35508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239AC-06EE-1527-9787-BE0F195C1F42}"/>
              </a:ext>
            </a:extLst>
          </p:cNvPr>
          <p:cNvSpPr>
            <a:spLocks noGrp="1"/>
          </p:cNvSpPr>
          <p:nvPr>
            <p:ph type="title"/>
          </p:nvPr>
        </p:nvSpPr>
        <p:spPr/>
        <p:txBody>
          <a:bodyPr/>
          <a:lstStyle/>
          <a:p>
            <a:r>
              <a:rPr lang="en-US"/>
              <a:t>6.MG.1d - Circumference</a:t>
            </a:r>
          </a:p>
        </p:txBody>
      </p:sp>
      <p:sp>
        <p:nvSpPr>
          <p:cNvPr id="4" name="Content Placeholder 3">
            <a:extLst>
              <a:ext uri="{FF2B5EF4-FFF2-40B4-BE49-F238E27FC236}">
                <a16:creationId xmlns:a16="http://schemas.microsoft.com/office/drawing/2014/main" id="{D056F028-49F5-8F04-9092-8517DEED6AFB}"/>
              </a:ext>
            </a:extLst>
          </p:cNvPr>
          <p:cNvSpPr>
            <a:spLocks noGrp="1"/>
          </p:cNvSpPr>
          <p:nvPr>
            <p:ph idx="1"/>
          </p:nvPr>
        </p:nvSpPr>
        <p:spPr>
          <a:xfrm>
            <a:off x="838200" y="1458930"/>
            <a:ext cx="6408906" cy="4718033"/>
          </a:xfrm>
        </p:spPr>
        <p:txBody>
          <a:bodyPr vert="horz" lIns="0" tIns="0" rIns="0" bIns="0" rtlCol="0" anchor="t">
            <a:noAutofit/>
          </a:bodyPr>
          <a:lstStyle/>
          <a:p>
            <a:endParaRPr lang="en-US"/>
          </a:p>
          <a:p>
            <a:r>
              <a:rPr lang="en-US" sz="2800"/>
              <a:t>What materials can be used for investigation? </a:t>
            </a:r>
            <a:endParaRPr lang="en-US" sz="2800">
              <a:solidFill>
                <a:srgbClr val="003C71"/>
              </a:solidFill>
            </a:endParaRPr>
          </a:p>
          <a:p>
            <a:r>
              <a:rPr lang="en-US" sz="2800"/>
              <a:t>What connections do you want students to make?</a:t>
            </a:r>
            <a:endParaRPr lang="en-US" sz="2800">
              <a:solidFill>
                <a:srgbClr val="003C71"/>
              </a:solidFill>
            </a:endParaRPr>
          </a:p>
          <a:p>
            <a:r>
              <a:rPr lang="en-US" sz="2800"/>
              <a:t>What questions can you ask to support understanding?</a:t>
            </a:r>
          </a:p>
          <a:p>
            <a:pPr marL="0" indent="0">
              <a:buNone/>
            </a:pPr>
            <a:endParaRPr lang="en-US">
              <a:highlight>
                <a:srgbClr val="FFFF00"/>
              </a:highlight>
            </a:endParaRPr>
          </a:p>
          <a:p>
            <a:endParaRPr lang="en-US"/>
          </a:p>
        </p:txBody>
      </p:sp>
      <p:sp>
        <p:nvSpPr>
          <p:cNvPr id="3" name="Slide Number Placeholder 2">
            <a:extLst>
              <a:ext uri="{FF2B5EF4-FFF2-40B4-BE49-F238E27FC236}">
                <a16:creationId xmlns:a16="http://schemas.microsoft.com/office/drawing/2014/main" id="{F66385BC-4DEF-E731-32BA-62BBA820E6EB}"/>
              </a:ext>
            </a:extLst>
          </p:cNvPr>
          <p:cNvSpPr>
            <a:spLocks noGrp="1"/>
          </p:cNvSpPr>
          <p:nvPr>
            <p:ph type="sldNum" sz="quarter" idx="12"/>
          </p:nvPr>
        </p:nvSpPr>
        <p:spPr/>
        <p:txBody>
          <a:bodyPr/>
          <a:lstStyle/>
          <a:p>
            <a:fld id="{B2102BAA-C61A-4A39-BDF1-4340D572B82C}" type="slidenum">
              <a:rPr lang="en-US" smtClean="0"/>
              <a:t>21</a:t>
            </a:fld>
            <a:endParaRPr lang="en-US"/>
          </a:p>
        </p:txBody>
      </p:sp>
      <p:grpSp>
        <p:nvGrpSpPr>
          <p:cNvPr id="7" name="Group 6">
            <a:extLst>
              <a:ext uri="{FF2B5EF4-FFF2-40B4-BE49-F238E27FC236}">
                <a16:creationId xmlns:a16="http://schemas.microsoft.com/office/drawing/2014/main" id="{B755A932-F986-F501-A5C5-A2D593F71D27}"/>
              </a:ext>
            </a:extLst>
          </p:cNvPr>
          <p:cNvGrpSpPr/>
          <p:nvPr/>
        </p:nvGrpSpPr>
        <p:grpSpPr>
          <a:xfrm>
            <a:off x="8093414" y="1227405"/>
            <a:ext cx="3414408" cy="3607242"/>
            <a:chOff x="8093414" y="1227405"/>
            <a:chExt cx="3414408" cy="3607242"/>
          </a:xfrm>
        </p:grpSpPr>
        <p:sp>
          <p:nvSpPr>
            <p:cNvPr id="13" name="Oval 12">
              <a:extLst>
                <a:ext uri="{FF2B5EF4-FFF2-40B4-BE49-F238E27FC236}">
                  <a16:creationId xmlns:a16="http://schemas.microsoft.com/office/drawing/2014/main" id="{77DE36C1-3404-668C-1A4E-D4F5B51E53A1}"/>
                </a:ext>
              </a:extLst>
            </p:cNvPr>
            <p:cNvSpPr/>
            <p:nvPr/>
          </p:nvSpPr>
          <p:spPr>
            <a:xfrm>
              <a:off x="8271284" y="1443064"/>
              <a:ext cx="3058668" cy="3205192"/>
            </a:xfrm>
            <a:prstGeom prst="ellipse">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Ui personal account people - Sport &amp; Games Icons">
              <a:extLst>
                <a:ext uri="{FF2B5EF4-FFF2-40B4-BE49-F238E27FC236}">
                  <a16:creationId xmlns:a16="http://schemas.microsoft.com/office/drawing/2014/main" id="{799AD446-6015-91D4-2678-C2DE93AC0A97}"/>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9622748" y="4461865"/>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9" name="Picture 4" descr="Ui personal account people - Sport &amp; Games Icons">
              <a:extLst>
                <a:ext uri="{FF2B5EF4-FFF2-40B4-BE49-F238E27FC236}">
                  <a16:creationId xmlns:a16="http://schemas.microsoft.com/office/drawing/2014/main" id="{E78308DE-8F33-E3F1-D291-78B85C4E23F3}"/>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9622748" y="1227405"/>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0" name="Picture 4" descr="Ui personal account people - Sport &amp; Games Icons">
              <a:extLst>
                <a:ext uri="{FF2B5EF4-FFF2-40B4-BE49-F238E27FC236}">
                  <a16:creationId xmlns:a16="http://schemas.microsoft.com/office/drawing/2014/main" id="{219A6E76-E64B-E13F-8B12-B802C8DC2DF9}"/>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11152082" y="2876597"/>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1" name="Picture 4" descr="Ui personal account people - Sport &amp; Games Icons">
              <a:extLst>
                <a:ext uri="{FF2B5EF4-FFF2-40B4-BE49-F238E27FC236}">
                  <a16:creationId xmlns:a16="http://schemas.microsoft.com/office/drawing/2014/main" id="{C6FF500A-92A4-C2EC-29A8-756276E6466B}"/>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8093414" y="2877439"/>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4" name="Picture 4" descr="Ui personal account people - Sport &amp; Games Icons">
              <a:extLst>
                <a:ext uri="{FF2B5EF4-FFF2-40B4-BE49-F238E27FC236}">
                  <a16:creationId xmlns:a16="http://schemas.microsoft.com/office/drawing/2014/main" id="{2B812E69-FD3C-97FC-5D51-B440A70E3DA5}"/>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11063147" y="2269406"/>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5" name="Picture 4" descr="Ui personal account people - Sport &amp; Games Icons">
              <a:extLst>
                <a:ext uri="{FF2B5EF4-FFF2-40B4-BE49-F238E27FC236}">
                  <a16:creationId xmlns:a16="http://schemas.microsoft.com/office/drawing/2014/main" id="{DDAE2822-D750-3408-D68A-187EA0D09050}"/>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10231189" y="1347341"/>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6" name="Picture 4" descr="Ui personal account people - Sport &amp; Games Icons">
              <a:extLst>
                <a:ext uri="{FF2B5EF4-FFF2-40B4-BE49-F238E27FC236}">
                  <a16:creationId xmlns:a16="http://schemas.microsoft.com/office/drawing/2014/main" id="{2E9F7C59-35EA-C431-4A4C-A4BEF1615252}"/>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10722054" y="1698055"/>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7" name="Picture 4" descr="Ui personal account people - Sport &amp; Games Icons">
              <a:extLst>
                <a:ext uri="{FF2B5EF4-FFF2-40B4-BE49-F238E27FC236}">
                  <a16:creationId xmlns:a16="http://schemas.microsoft.com/office/drawing/2014/main" id="{4ABD2D9E-37A1-D7B9-30FE-5460BF337025}"/>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10206316" y="4325750"/>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8" name="Picture 4" descr="Ui personal account people - Sport &amp; Games Icons">
              <a:extLst>
                <a:ext uri="{FF2B5EF4-FFF2-40B4-BE49-F238E27FC236}">
                  <a16:creationId xmlns:a16="http://schemas.microsoft.com/office/drawing/2014/main" id="{DA9D2AA5-6770-D81B-99B7-8B773F022590}"/>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10707407" y="4003244"/>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19" name="Picture 4" descr="Ui personal account people - Sport &amp; Games Icons">
              <a:extLst>
                <a:ext uri="{FF2B5EF4-FFF2-40B4-BE49-F238E27FC236}">
                  <a16:creationId xmlns:a16="http://schemas.microsoft.com/office/drawing/2014/main" id="{A56E7A73-A1B9-9C9A-A07E-5F9ECB8DAA76}"/>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11017618" y="3495897"/>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20" name="Picture 4" descr="Ui personal account people - Sport &amp; Games Icons">
              <a:extLst>
                <a:ext uri="{FF2B5EF4-FFF2-40B4-BE49-F238E27FC236}">
                  <a16:creationId xmlns:a16="http://schemas.microsoft.com/office/drawing/2014/main" id="{D1F5D1B6-B496-651D-48F1-C5386BBE981F}"/>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9039180" y="4371197"/>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21" name="Picture 4" descr="Ui personal account people - Sport &amp; Games Icons">
              <a:extLst>
                <a:ext uri="{FF2B5EF4-FFF2-40B4-BE49-F238E27FC236}">
                  <a16:creationId xmlns:a16="http://schemas.microsoft.com/office/drawing/2014/main" id="{420E7791-4048-3931-6EE8-5D9399B91584}"/>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8505569" y="4003244"/>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22" name="Picture 4" descr="Ui personal account people - Sport &amp; Games Icons">
              <a:extLst>
                <a:ext uri="{FF2B5EF4-FFF2-40B4-BE49-F238E27FC236}">
                  <a16:creationId xmlns:a16="http://schemas.microsoft.com/office/drawing/2014/main" id="{E73E0D2D-FD76-DD0F-587F-A922BD489E4B}"/>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8182349" y="3461811"/>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23" name="Picture 4" descr="Ui personal account people - Sport &amp; Games Icons">
              <a:extLst>
                <a:ext uri="{FF2B5EF4-FFF2-40B4-BE49-F238E27FC236}">
                  <a16:creationId xmlns:a16="http://schemas.microsoft.com/office/drawing/2014/main" id="{46BA9196-BD36-9FD0-EF5C-A89886A8C107}"/>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8196693" y="2259742"/>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24" name="Picture 4" descr="Ui personal account people - Sport &amp; Games Icons">
              <a:extLst>
                <a:ext uri="{FF2B5EF4-FFF2-40B4-BE49-F238E27FC236}">
                  <a16:creationId xmlns:a16="http://schemas.microsoft.com/office/drawing/2014/main" id="{71249590-0A63-7D43-49B2-07ABA32BEACA}"/>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8518112" y="1761836"/>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pic>
          <p:nvPicPr>
            <p:cNvPr id="25" name="Picture 4" descr="Ui personal account people - Sport &amp; Games Icons">
              <a:extLst>
                <a:ext uri="{FF2B5EF4-FFF2-40B4-BE49-F238E27FC236}">
                  <a16:creationId xmlns:a16="http://schemas.microsoft.com/office/drawing/2014/main" id="{97C0AA38-F025-C298-0641-FC0C2AAB65DA}"/>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8962788" y="1392789"/>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cxnSp>
          <p:nvCxnSpPr>
            <p:cNvPr id="28" name="Straight Connector 27">
              <a:extLst>
                <a:ext uri="{FF2B5EF4-FFF2-40B4-BE49-F238E27FC236}">
                  <a16:creationId xmlns:a16="http://schemas.microsoft.com/office/drawing/2014/main" id="{2C9B1DFC-443F-3BB7-0A13-A3BBFA73B3C0}"/>
                </a:ext>
              </a:extLst>
            </p:cNvPr>
            <p:cNvCxnSpPr>
              <a:cxnSpLocks/>
              <a:stCxn id="21" idx="7"/>
              <a:endCxn id="16" idx="3"/>
            </p:cNvCxnSpPr>
            <p:nvPr/>
          </p:nvCxnSpPr>
          <p:spPr>
            <a:xfrm flipV="1">
              <a:off x="8809212" y="3071320"/>
              <a:ext cx="958709" cy="996286"/>
            </a:xfrm>
            <a:prstGeom prst="line">
              <a:avLst/>
            </a:prstGeom>
            <a:ln w="38100">
              <a:solidFill>
                <a:srgbClr val="1A4480"/>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3F2472A-79DA-6378-5358-3F02DBED3624}"/>
                </a:ext>
              </a:extLst>
            </p:cNvPr>
            <p:cNvCxnSpPr>
              <a:cxnSpLocks/>
            </p:cNvCxnSpPr>
            <p:nvPr/>
          </p:nvCxnSpPr>
          <p:spPr>
            <a:xfrm flipH="1" flipV="1">
              <a:off x="9230613" y="1791552"/>
              <a:ext cx="1141675" cy="2559361"/>
            </a:xfrm>
            <a:prstGeom prst="line">
              <a:avLst/>
            </a:prstGeom>
            <a:ln w="38100">
              <a:solidFill>
                <a:srgbClr val="1A4480"/>
              </a:solidFill>
            </a:ln>
          </p:spPr>
          <p:style>
            <a:lnRef idx="1">
              <a:schemeClr val="accent1"/>
            </a:lnRef>
            <a:fillRef idx="0">
              <a:schemeClr val="accent1"/>
            </a:fillRef>
            <a:effectRef idx="0">
              <a:schemeClr val="accent1"/>
            </a:effectRef>
            <a:fontRef idx="minor">
              <a:schemeClr val="tx1"/>
            </a:fontRef>
          </p:style>
        </p:cxnSp>
        <p:pic>
          <p:nvPicPr>
            <p:cNvPr id="6" name="Picture 4" descr="Ui personal account people - Sport &amp; Games Icons">
              <a:extLst>
                <a:ext uri="{FF2B5EF4-FFF2-40B4-BE49-F238E27FC236}">
                  <a16:creationId xmlns:a16="http://schemas.microsoft.com/office/drawing/2014/main" id="{DAAE7689-6BEF-10E4-8379-81035462D784}"/>
                </a:ext>
              </a:extLst>
            </p:cNvPr>
            <p:cNvPicPr>
              <a:picLocks noChangeAspect="1" noChangeArrowheads="1"/>
            </p:cNvPicPr>
            <p:nvPr/>
          </p:nvPicPr>
          <p:blipFill rotWithShape="1">
            <a:blip r:embed="rId2">
              <a:duotone>
                <a:prstClr val="black"/>
                <a:srgbClr val="FF0000">
                  <a:tint val="45000"/>
                  <a:satMod val="400000"/>
                </a:srgbClr>
              </a:duotone>
              <a:extLst>
                <a:ext uri="{28A0092B-C50C-407E-A947-70E740481C1C}">
                  <a14:useLocalDpi xmlns:a14="http://schemas.microsoft.com/office/drawing/2010/main" val="0"/>
                </a:ext>
              </a:extLst>
            </a:blip>
            <a:srcRect l="13119" r="15499" b="28617"/>
            <a:stretch/>
          </p:blipFill>
          <p:spPr bwMode="auto">
            <a:xfrm>
              <a:off x="9628082" y="2847289"/>
              <a:ext cx="355740" cy="372782"/>
            </a:xfrm>
            <a:prstGeom prst="ellipse">
              <a:avLst/>
            </a:prstGeom>
            <a:noFill/>
            <a:ln w="38100">
              <a:solidFill>
                <a:schemeClr val="tx1"/>
              </a:solidFill>
            </a:ln>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934380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595BD-4066-7C39-C1A4-28B206578A08}"/>
              </a:ext>
            </a:extLst>
          </p:cNvPr>
          <p:cNvSpPr>
            <a:spLocks noGrp="1"/>
          </p:cNvSpPr>
          <p:nvPr>
            <p:ph type="title"/>
          </p:nvPr>
        </p:nvSpPr>
        <p:spPr/>
        <p:txBody>
          <a:bodyPr/>
          <a:lstStyle/>
          <a:p>
            <a:r>
              <a:rPr lang="en-US"/>
              <a:t>Which One Doesn’t Belong?</a:t>
            </a:r>
          </a:p>
        </p:txBody>
      </p:sp>
      <p:sp>
        <p:nvSpPr>
          <p:cNvPr id="4" name="Slide Number Placeholder 3">
            <a:extLst>
              <a:ext uri="{FF2B5EF4-FFF2-40B4-BE49-F238E27FC236}">
                <a16:creationId xmlns:a16="http://schemas.microsoft.com/office/drawing/2014/main" id="{6150A1B8-3545-6066-B45C-76F97D927E1D}"/>
              </a:ext>
            </a:extLst>
          </p:cNvPr>
          <p:cNvSpPr>
            <a:spLocks noGrp="1"/>
          </p:cNvSpPr>
          <p:nvPr>
            <p:ph type="sldNum" sz="quarter" idx="12"/>
          </p:nvPr>
        </p:nvSpPr>
        <p:spPr/>
        <p:txBody>
          <a:bodyPr/>
          <a:lstStyle/>
          <a:p>
            <a:fld id="{B2102BAA-C61A-4A39-BDF1-4340D572B82C}" type="slidenum">
              <a:rPr lang="en-US" smtClean="0"/>
              <a:t>22</a:t>
            </a:fld>
            <a:endParaRPr lang="en-US"/>
          </a:p>
        </p:txBody>
      </p:sp>
      <p:sp>
        <p:nvSpPr>
          <p:cNvPr id="6" name="Right Triangle 5">
            <a:extLst>
              <a:ext uri="{FF2B5EF4-FFF2-40B4-BE49-F238E27FC236}">
                <a16:creationId xmlns:a16="http://schemas.microsoft.com/office/drawing/2014/main" id="{F57CC4A4-8A01-328F-9D5D-2F66619E19A3}"/>
              </a:ext>
            </a:extLst>
          </p:cNvPr>
          <p:cNvSpPr/>
          <p:nvPr/>
        </p:nvSpPr>
        <p:spPr>
          <a:xfrm rot="5400000">
            <a:off x="-140985" y="3150687"/>
            <a:ext cx="2136955" cy="946311"/>
          </a:xfrm>
          <a:prstGeom prst="rtTriangle">
            <a:avLst/>
          </a:prstGeom>
          <a:solidFill>
            <a:srgbClr val="00B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2694E9A2-2B6B-329F-CC77-EFD7F7DE09E2}"/>
              </a:ext>
            </a:extLst>
          </p:cNvPr>
          <p:cNvSpPr/>
          <p:nvPr/>
        </p:nvSpPr>
        <p:spPr>
          <a:xfrm rot="16200000">
            <a:off x="-130637" y="3205682"/>
            <a:ext cx="2136957" cy="946312"/>
          </a:xfrm>
          <a:prstGeom prst="rtTriangle">
            <a:avLst/>
          </a:prstGeom>
          <a:solidFill>
            <a:schemeClr val="tx1">
              <a:lumMod val="60000"/>
              <a:lumOff val="40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B8BFB218-515D-4FB9-3633-D0BB3E677D7D}"/>
              </a:ext>
            </a:extLst>
          </p:cNvPr>
          <p:cNvSpPr/>
          <p:nvPr/>
        </p:nvSpPr>
        <p:spPr>
          <a:xfrm rot="5400000" flipH="1" flipV="1">
            <a:off x="1899203" y="3210294"/>
            <a:ext cx="2136957" cy="946312"/>
          </a:xfrm>
          <a:prstGeom prst="rtTriangle">
            <a:avLst/>
          </a:prstGeom>
          <a:solidFill>
            <a:srgbClr val="00B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Triangle 10">
            <a:extLst>
              <a:ext uri="{FF2B5EF4-FFF2-40B4-BE49-F238E27FC236}">
                <a16:creationId xmlns:a16="http://schemas.microsoft.com/office/drawing/2014/main" id="{A4029296-BB98-3877-69E5-04C5744941C6}"/>
              </a:ext>
            </a:extLst>
          </p:cNvPr>
          <p:cNvSpPr/>
          <p:nvPr/>
        </p:nvSpPr>
        <p:spPr>
          <a:xfrm rot="5400000" flipH="1">
            <a:off x="2883640" y="3206918"/>
            <a:ext cx="2136957" cy="946312"/>
          </a:xfrm>
          <a:prstGeom prst="rtTriangle">
            <a:avLst/>
          </a:prstGeom>
          <a:solidFill>
            <a:schemeClr val="tx1">
              <a:lumMod val="60000"/>
              <a:lumOff val="40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80C3A926-7FAE-9D9F-EBFF-BEB21AFE6863}"/>
              </a:ext>
            </a:extLst>
          </p:cNvPr>
          <p:cNvSpPr/>
          <p:nvPr/>
        </p:nvSpPr>
        <p:spPr>
          <a:xfrm rot="5400000" flipH="1" flipV="1">
            <a:off x="5103248" y="3205682"/>
            <a:ext cx="2136957" cy="946312"/>
          </a:xfrm>
          <a:prstGeom prst="rtTriangle">
            <a:avLst/>
          </a:prstGeom>
          <a:solidFill>
            <a:srgbClr val="00B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2AEC9EEB-EE45-A7CC-886B-17872A5A3DB4}"/>
              </a:ext>
            </a:extLst>
          </p:cNvPr>
          <p:cNvSpPr/>
          <p:nvPr/>
        </p:nvSpPr>
        <p:spPr>
          <a:xfrm rot="16200000" flipH="1" flipV="1">
            <a:off x="6077956" y="3151522"/>
            <a:ext cx="2136955" cy="946311"/>
          </a:xfrm>
          <a:prstGeom prst="rtTriangle">
            <a:avLst/>
          </a:prstGeom>
          <a:solidFill>
            <a:schemeClr val="tx1">
              <a:lumMod val="60000"/>
              <a:lumOff val="40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DA67B8B1-030D-0955-3FB9-8D5F43529274}"/>
              </a:ext>
            </a:extLst>
          </p:cNvPr>
          <p:cNvSpPr/>
          <p:nvPr/>
        </p:nvSpPr>
        <p:spPr>
          <a:xfrm flipH="1" flipV="1">
            <a:off x="7727020" y="3801005"/>
            <a:ext cx="2136957" cy="946312"/>
          </a:xfrm>
          <a:prstGeom prst="rtTriangle">
            <a:avLst/>
          </a:prstGeom>
          <a:solidFill>
            <a:srgbClr val="00B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Triangle 14">
            <a:extLst>
              <a:ext uri="{FF2B5EF4-FFF2-40B4-BE49-F238E27FC236}">
                <a16:creationId xmlns:a16="http://schemas.microsoft.com/office/drawing/2014/main" id="{2B77CAE0-44B3-EDDF-F17D-2078E779F15A}"/>
              </a:ext>
            </a:extLst>
          </p:cNvPr>
          <p:cNvSpPr/>
          <p:nvPr/>
        </p:nvSpPr>
        <p:spPr>
          <a:xfrm rot="10800000" flipH="1" flipV="1">
            <a:off x="9863977" y="3801005"/>
            <a:ext cx="2136955" cy="946311"/>
          </a:xfrm>
          <a:prstGeom prst="rtTriangle">
            <a:avLst/>
          </a:prstGeom>
          <a:solidFill>
            <a:schemeClr val="tx1">
              <a:lumMod val="60000"/>
              <a:lumOff val="40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3801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743B2-572E-D7BC-8AD5-5C3D988BAAB0}"/>
              </a:ext>
            </a:extLst>
          </p:cNvPr>
          <p:cNvSpPr>
            <a:spLocks noGrp="1"/>
          </p:cNvSpPr>
          <p:nvPr>
            <p:ph type="title"/>
          </p:nvPr>
        </p:nvSpPr>
        <p:spPr/>
        <p:txBody>
          <a:bodyPr>
            <a:normAutofit fontScale="90000"/>
          </a:bodyPr>
          <a:lstStyle/>
          <a:p>
            <a:r>
              <a:rPr lang="en-US"/>
              <a:t>6.MG.2a – Area and Perimeter of Triangles and Parallelograms</a:t>
            </a:r>
          </a:p>
        </p:txBody>
      </p:sp>
      <p:sp>
        <p:nvSpPr>
          <p:cNvPr id="4" name="Content Placeholder 3">
            <a:extLst>
              <a:ext uri="{FF2B5EF4-FFF2-40B4-BE49-F238E27FC236}">
                <a16:creationId xmlns:a16="http://schemas.microsoft.com/office/drawing/2014/main" id="{98B39C82-ECCA-CAE7-1BF9-20B10FC0E5C1}"/>
              </a:ext>
            </a:extLst>
          </p:cNvPr>
          <p:cNvSpPr>
            <a:spLocks noGrp="1"/>
          </p:cNvSpPr>
          <p:nvPr>
            <p:ph idx="1"/>
          </p:nvPr>
        </p:nvSpPr>
        <p:spPr>
          <a:xfrm>
            <a:off x="838200" y="1458930"/>
            <a:ext cx="6766711" cy="4718033"/>
          </a:xfrm>
        </p:spPr>
        <p:txBody>
          <a:bodyPr vert="horz" lIns="0" tIns="0" rIns="0" bIns="0" rtlCol="0" anchor="t">
            <a:noAutofit/>
          </a:bodyPr>
          <a:lstStyle/>
          <a:p>
            <a:endParaRPr lang="en-US"/>
          </a:p>
          <a:p>
            <a:r>
              <a:rPr lang="en-US" sz="2800"/>
              <a:t>What materials can be used for investigation? </a:t>
            </a:r>
            <a:endParaRPr lang="en-US" sz="2800">
              <a:solidFill>
                <a:srgbClr val="003C71"/>
              </a:solidFill>
            </a:endParaRPr>
          </a:p>
          <a:p>
            <a:r>
              <a:rPr lang="en-US" sz="2800"/>
              <a:t>What connections do you want students to make?</a:t>
            </a:r>
            <a:endParaRPr lang="en-US" sz="2800">
              <a:solidFill>
                <a:srgbClr val="003C71"/>
              </a:solidFill>
            </a:endParaRPr>
          </a:p>
          <a:p>
            <a:r>
              <a:rPr lang="en-US" sz="2800"/>
              <a:t>What questions can you ask to support understanding?</a:t>
            </a:r>
          </a:p>
        </p:txBody>
      </p:sp>
      <p:sp>
        <p:nvSpPr>
          <p:cNvPr id="3" name="Slide Number Placeholder 2">
            <a:extLst>
              <a:ext uri="{FF2B5EF4-FFF2-40B4-BE49-F238E27FC236}">
                <a16:creationId xmlns:a16="http://schemas.microsoft.com/office/drawing/2014/main" id="{877BBDB2-7DA6-B921-7CAA-FD08B4BEEFF0}"/>
              </a:ext>
            </a:extLst>
          </p:cNvPr>
          <p:cNvSpPr>
            <a:spLocks noGrp="1"/>
          </p:cNvSpPr>
          <p:nvPr>
            <p:ph type="sldNum" sz="quarter" idx="12"/>
          </p:nvPr>
        </p:nvSpPr>
        <p:spPr/>
        <p:txBody>
          <a:bodyPr/>
          <a:lstStyle/>
          <a:p>
            <a:fld id="{B2102BAA-C61A-4A39-BDF1-4340D572B82C}" type="slidenum">
              <a:rPr lang="en-US" smtClean="0"/>
              <a:t>23</a:t>
            </a:fld>
            <a:endParaRPr lang="en-US"/>
          </a:p>
        </p:txBody>
      </p:sp>
      <p:grpSp>
        <p:nvGrpSpPr>
          <p:cNvPr id="12" name="Group 11">
            <a:extLst>
              <a:ext uri="{FF2B5EF4-FFF2-40B4-BE49-F238E27FC236}">
                <a16:creationId xmlns:a16="http://schemas.microsoft.com/office/drawing/2014/main" id="{62F96E47-16A9-C0FD-3DCD-1203B815FA19}"/>
              </a:ext>
            </a:extLst>
          </p:cNvPr>
          <p:cNvGrpSpPr/>
          <p:nvPr/>
        </p:nvGrpSpPr>
        <p:grpSpPr>
          <a:xfrm>
            <a:off x="8610600" y="899510"/>
            <a:ext cx="956661" cy="2191951"/>
            <a:chOff x="8878490" y="552234"/>
            <a:chExt cx="956661" cy="2191951"/>
          </a:xfrm>
        </p:grpSpPr>
        <p:sp>
          <p:nvSpPr>
            <p:cNvPr id="7" name="Right Triangle 6">
              <a:extLst>
                <a:ext uri="{FF2B5EF4-FFF2-40B4-BE49-F238E27FC236}">
                  <a16:creationId xmlns:a16="http://schemas.microsoft.com/office/drawing/2014/main" id="{DDC33093-1F5A-FD2F-F839-317DFDE10511}"/>
                </a:ext>
              </a:extLst>
            </p:cNvPr>
            <p:cNvSpPr/>
            <p:nvPr/>
          </p:nvSpPr>
          <p:spPr>
            <a:xfrm rot="5400000">
              <a:off x="8283168" y="1147556"/>
              <a:ext cx="2136955" cy="946311"/>
            </a:xfrm>
            <a:prstGeom prst="rtTriangle">
              <a:avLst/>
            </a:prstGeom>
            <a:solidFill>
              <a:srgbClr val="00B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a:extLst>
                <a:ext uri="{FF2B5EF4-FFF2-40B4-BE49-F238E27FC236}">
                  <a16:creationId xmlns:a16="http://schemas.microsoft.com/office/drawing/2014/main" id="{EB3FE25C-DF91-1C21-7C54-516E7E95C295}"/>
                </a:ext>
              </a:extLst>
            </p:cNvPr>
            <p:cNvSpPr/>
            <p:nvPr/>
          </p:nvSpPr>
          <p:spPr>
            <a:xfrm rot="16200000">
              <a:off x="8293516" y="1202551"/>
              <a:ext cx="2136957" cy="946312"/>
            </a:xfrm>
            <a:prstGeom prst="rtTriangle">
              <a:avLst/>
            </a:prstGeom>
            <a:solidFill>
              <a:schemeClr val="tx1">
                <a:lumMod val="60000"/>
                <a:lumOff val="40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0718E827-2D90-D436-09EA-FAA111B5DC6A}"/>
              </a:ext>
            </a:extLst>
          </p:cNvPr>
          <p:cNvGrpSpPr/>
          <p:nvPr/>
        </p:nvGrpSpPr>
        <p:grpSpPr>
          <a:xfrm rot="7529399">
            <a:off x="8213403" y="3762974"/>
            <a:ext cx="4273912" cy="946312"/>
            <a:chOff x="7727020" y="3801005"/>
            <a:chExt cx="4273912" cy="946312"/>
          </a:xfrm>
        </p:grpSpPr>
        <p:sp>
          <p:nvSpPr>
            <p:cNvPr id="9" name="Right Triangle 8">
              <a:extLst>
                <a:ext uri="{FF2B5EF4-FFF2-40B4-BE49-F238E27FC236}">
                  <a16:creationId xmlns:a16="http://schemas.microsoft.com/office/drawing/2014/main" id="{0787CBE2-1729-77DB-24B7-3F88F624FD3D}"/>
                </a:ext>
              </a:extLst>
            </p:cNvPr>
            <p:cNvSpPr/>
            <p:nvPr/>
          </p:nvSpPr>
          <p:spPr>
            <a:xfrm flipH="1" flipV="1">
              <a:off x="7727020" y="3801005"/>
              <a:ext cx="2136957" cy="946312"/>
            </a:xfrm>
            <a:prstGeom prst="rtTriangle">
              <a:avLst/>
            </a:prstGeom>
            <a:solidFill>
              <a:srgbClr val="00B050"/>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ECDC562A-0F22-BB16-51F9-2A7EFB477317}"/>
                </a:ext>
              </a:extLst>
            </p:cNvPr>
            <p:cNvSpPr/>
            <p:nvPr/>
          </p:nvSpPr>
          <p:spPr>
            <a:xfrm rot="10800000" flipH="1" flipV="1">
              <a:off x="9863977" y="3801005"/>
              <a:ext cx="2136955" cy="946311"/>
            </a:xfrm>
            <a:prstGeom prst="rtTriangle">
              <a:avLst/>
            </a:prstGeom>
            <a:solidFill>
              <a:schemeClr val="tx1">
                <a:lumMod val="60000"/>
                <a:lumOff val="40000"/>
              </a:schemeClr>
            </a:solid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2305115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2349A-42D7-9F0A-18E9-C093CE0C0D61}"/>
              </a:ext>
            </a:extLst>
          </p:cNvPr>
          <p:cNvSpPr>
            <a:spLocks noGrp="1"/>
          </p:cNvSpPr>
          <p:nvPr>
            <p:ph type="title"/>
          </p:nvPr>
        </p:nvSpPr>
        <p:spPr/>
        <p:txBody>
          <a:bodyPr/>
          <a:lstStyle/>
          <a:p>
            <a:r>
              <a:rPr lang="en-US"/>
              <a:t>Which One Doesn’t Belong?</a:t>
            </a:r>
          </a:p>
        </p:txBody>
      </p:sp>
      <p:sp>
        <p:nvSpPr>
          <p:cNvPr id="3" name="Slide Number Placeholder 2">
            <a:extLst>
              <a:ext uri="{FF2B5EF4-FFF2-40B4-BE49-F238E27FC236}">
                <a16:creationId xmlns:a16="http://schemas.microsoft.com/office/drawing/2014/main" id="{670F0ADF-9C57-E42B-BD08-F5D2167819E0}"/>
              </a:ext>
            </a:extLst>
          </p:cNvPr>
          <p:cNvSpPr>
            <a:spLocks noGrp="1"/>
          </p:cNvSpPr>
          <p:nvPr>
            <p:ph type="sldNum" sz="quarter" idx="12"/>
          </p:nvPr>
        </p:nvSpPr>
        <p:spPr/>
        <p:txBody>
          <a:bodyPr/>
          <a:lstStyle/>
          <a:p>
            <a:fld id="{B2102BAA-C61A-4A39-BDF1-4340D572B82C}" type="slidenum">
              <a:rPr lang="en-US" smtClean="0"/>
              <a:t>24</a:t>
            </a:fld>
            <a:endParaRPr lang="en-US"/>
          </a:p>
        </p:txBody>
      </p:sp>
      <p:cxnSp>
        <p:nvCxnSpPr>
          <p:cNvPr id="21" name="Straight Connector 20">
            <a:extLst>
              <a:ext uri="{FF2B5EF4-FFF2-40B4-BE49-F238E27FC236}">
                <a16:creationId xmlns:a16="http://schemas.microsoft.com/office/drawing/2014/main" id="{0466C23C-3BB2-B97F-D446-E5223DE6C1F8}"/>
              </a:ext>
            </a:extLst>
          </p:cNvPr>
          <p:cNvCxnSpPr>
            <a:cxnSpLocks/>
            <a:endCxn id="10" idx="6"/>
          </p:cNvCxnSpPr>
          <p:nvPr/>
        </p:nvCxnSpPr>
        <p:spPr>
          <a:xfrm flipV="1">
            <a:off x="2650531" y="3604741"/>
            <a:ext cx="719121" cy="383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C5AD9CA-D047-0766-E8D4-5A29CB47DF41}"/>
              </a:ext>
            </a:extLst>
          </p:cNvPr>
          <p:cNvGrpSpPr/>
          <p:nvPr/>
        </p:nvGrpSpPr>
        <p:grpSpPr>
          <a:xfrm>
            <a:off x="2194692" y="4799735"/>
            <a:ext cx="2506930" cy="1365013"/>
            <a:chOff x="1535521" y="5056360"/>
            <a:chExt cx="2506930" cy="1365013"/>
          </a:xfrm>
        </p:grpSpPr>
        <p:sp>
          <p:nvSpPr>
            <p:cNvPr id="8" name="Cylinder 7">
              <a:extLst>
                <a:ext uri="{FF2B5EF4-FFF2-40B4-BE49-F238E27FC236}">
                  <a16:creationId xmlns:a16="http://schemas.microsoft.com/office/drawing/2014/main" id="{F663E56F-B344-4849-7DDA-F00A60D0AEC0}"/>
                </a:ext>
              </a:extLst>
            </p:cNvPr>
            <p:cNvSpPr/>
            <p:nvPr/>
          </p:nvSpPr>
          <p:spPr>
            <a:xfrm rot="16200000">
              <a:off x="2630211" y="4639801"/>
              <a:ext cx="995680" cy="1828800"/>
            </a:xfrm>
            <a:prstGeom prst="can">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02DFD0F3-55D6-DD58-24D9-6B0C1F325203}"/>
                </a:ext>
              </a:extLst>
            </p:cNvPr>
            <p:cNvCxnSpPr>
              <a:cxnSpLocks/>
            </p:cNvCxnSpPr>
            <p:nvPr/>
          </p:nvCxnSpPr>
          <p:spPr>
            <a:xfrm>
              <a:off x="2358442" y="5056360"/>
              <a:ext cx="0" cy="49784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13BDB3FC-7947-A55A-7712-F55C213E2FFA}"/>
                </a:ext>
              </a:extLst>
            </p:cNvPr>
            <p:cNvSpPr txBox="1"/>
            <p:nvPr/>
          </p:nvSpPr>
          <p:spPr>
            <a:xfrm>
              <a:off x="2752788" y="6052041"/>
              <a:ext cx="750526" cy="369332"/>
            </a:xfrm>
            <a:prstGeom prst="rect">
              <a:avLst/>
            </a:prstGeom>
            <a:noFill/>
          </p:spPr>
          <p:txBody>
            <a:bodyPr wrap="none" rtlCol="0">
              <a:spAutoFit/>
            </a:bodyPr>
            <a:lstStyle/>
            <a:p>
              <a:r>
                <a:rPr lang="en-US"/>
                <a:t>30cm</a:t>
              </a:r>
            </a:p>
          </p:txBody>
        </p:sp>
        <p:sp>
          <p:nvSpPr>
            <p:cNvPr id="32" name="TextBox 31">
              <a:extLst>
                <a:ext uri="{FF2B5EF4-FFF2-40B4-BE49-F238E27FC236}">
                  <a16:creationId xmlns:a16="http://schemas.microsoft.com/office/drawing/2014/main" id="{039EEE9B-C78C-099D-B956-E32C50D1E2D5}"/>
                </a:ext>
              </a:extLst>
            </p:cNvPr>
            <p:cNvSpPr txBox="1"/>
            <p:nvPr/>
          </p:nvSpPr>
          <p:spPr>
            <a:xfrm>
              <a:off x="1535521" y="5184868"/>
              <a:ext cx="750526" cy="369332"/>
            </a:xfrm>
            <a:prstGeom prst="rect">
              <a:avLst/>
            </a:prstGeom>
            <a:noFill/>
          </p:spPr>
          <p:txBody>
            <a:bodyPr wrap="none" rtlCol="0">
              <a:spAutoFit/>
            </a:bodyPr>
            <a:lstStyle/>
            <a:p>
              <a:r>
                <a:rPr lang="en-US"/>
                <a:t>10cm</a:t>
              </a:r>
            </a:p>
          </p:txBody>
        </p:sp>
      </p:grpSp>
      <p:grpSp>
        <p:nvGrpSpPr>
          <p:cNvPr id="27" name="Group 26">
            <a:extLst>
              <a:ext uri="{FF2B5EF4-FFF2-40B4-BE49-F238E27FC236}">
                <a16:creationId xmlns:a16="http://schemas.microsoft.com/office/drawing/2014/main" id="{B63E25CB-7D59-A34A-CC18-626FFD021D2B}"/>
              </a:ext>
            </a:extLst>
          </p:cNvPr>
          <p:cNvGrpSpPr/>
          <p:nvPr/>
        </p:nvGrpSpPr>
        <p:grpSpPr>
          <a:xfrm>
            <a:off x="7131527" y="3603580"/>
            <a:ext cx="2036048" cy="2648665"/>
            <a:chOff x="7711807" y="4029804"/>
            <a:chExt cx="2036048" cy="2648665"/>
          </a:xfrm>
        </p:grpSpPr>
        <p:grpSp>
          <p:nvGrpSpPr>
            <p:cNvPr id="26" name="Group 25">
              <a:extLst>
                <a:ext uri="{FF2B5EF4-FFF2-40B4-BE49-F238E27FC236}">
                  <a16:creationId xmlns:a16="http://schemas.microsoft.com/office/drawing/2014/main" id="{4334AEE8-F55B-8CBF-CD7B-4685341646ED}"/>
                </a:ext>
              </a:extLst>
            </p:cNvPr>
            <p:cNvGrpSpPr/>
            <p:nvPr/>
          </p:nvGrpSpPr>
          <p:grpSpPr>
            <a:xfrm>
              <a:off x="7711807" y="4029804"/>
              <a:ext cx="2036048" cy="2648665"/>
              <a:chOff x="7711807" y="4029804"/>
              <a:chExt cx="2036048" cy="2648665"/>
            </a:xfrm>
          </p:grpSpPr>
          <p:grpSp>
            <p:nvGrpSpPr>
              <p:cNvPr id="18" name="Group 17">
                <a:extLst>
                  <a:ext uri="{FF2B5EF4-FFF2-40B4-BE49-F238E27FC236}">
                    <a16:creationId xmlns:a16="http://schemas.microsoft.com/office/drawing/2014/main" id="{CC1070F5-A475-6E28-EDBD-91F90303CC94}"/>
                  </a:ext>
                </a:extLst>
              </p:cNvPr>
              <p:cNvGrpSpPr/>
              <p:nvPr/>
            </p:nvGrpSpPr>
            <p:grpSpPr>
              <a:xfrm>
                <a:off x="7711807" y="4029804"/>
                <a:ext cx="2036048" cy="2648665"/>
                <a:chOff x="6993353" y="4029804"/>
                <a:chExt cx="2036048" cy="2648665"/>
              </a:xfrm>
            </p:grpSpPr>
            <p:sp>
              <p:nvSpPr>
                <p:cNvPr id="15" name="Flowchart: Connector 14">
                  <a:extLst>
                    <a:ext uri="{FF2B5EF4-FFF2-40B4-BE49-F238E27FC236}">
                      <a16:creationId xmlns:a16="http://schemas.microsoft.com/office/drawing/2014/main" id="{408E0733-7ED5-5F95-E5D7-E8D5EF7C74B1}"/>
                    </a:ext>
                  </a:extLst>
                </p:cNvPr>
                <p:cNvSpPr/>
                <p:nvPr/>
              </p:nvSpPr>
              <p:spPr>
                <a:xfrm>
                  <a:off x="7672048" y="4029804"/>
                  <a:ext cx="734164" cy="734164"/>
                </a:xfrm>
                <a:prstGeom prst="flowChartConnector">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a:extLst>
                    <a:ext uri="{FF2B5EF4-FFF2-40B4-BE49-F238E27FC236}">
                      <a16:creationId xmlns:a16="http://schemas.microsoft.com/office/drawing/2014/main" id="{98D1C5CF-FF75-CBA2-6AA3-C0A2CEA0F4F7}"/>
                    </a:ext>
                  </a:extLst>
                </p:cNvPr>
                <p:cNvSpPr/>
                <p:nvPr/>
              </p:nvSpPr>
              <p:spPr>
                <a:xfrm>
                  <a:off x="7644295" y="5944305"/>
                  <a:ext cx="734164" cy="734164"/>
                </a:xfrm>
                <a:prstGeom prst="flowChartConnector">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517EFDB-8BB6-2F67-C511-95F7D069358D}"/>
                    </a:ext>
                  </a:extLst>
                </p:cNvPr>
                <p:cNvSpPr/>
                <p:nvPr/>
              </p:nvSpPr>
              <p:spPr>
                <a:xfrm>
                  <a:off x="6993353" y="4763968"/>
                  <a:ext cx="2036048" cy="1172845"/>
                </a:xfrm>
                <a:prstGeom prst="rect">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3" name="Straight Connector 22">
                <a:extLst>
                  <a:ext uri="{FF2B5EF4-FFF2-40B4-BE49-F238E27FC236}">
                    <a16:creationId xmlns:a16="http://schemas.microsoft.com/office/drawing/2014/main" id="{DF70FE63-FC7D-316B-713E-E1555C45D5E4}"/>
                  </a:ext>
                </a:extLst>
              </p:cNvPr>
              <p:cNvCxnSpPr>
                <a:cxnSpLocks/>
                <a:endCxn id="15" idx="6"/>
              </p:cNvCxnSpPr>
              <p:nvPr/>
            </p:nvCxnSpPr>
            <p:spPr>
              <a:xfrm flipV="1">
                <a:off x="8765105" y="4396886"/>
                <a:ext cx="359561" cy="1915"/>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grpSp>
        <p:sp>
          <p:nvSpPr>
            <p:cNvPr id="31" name="TextBox 30">
              <a:extLst>
                <a:ext uri="{FF2B5EF4-FFF2-40B4-BE49-F238E27FC236}">
                  <a16:creationId xmlns:a16="http://schemas.microsoft.com/office/drawing/2014/main" id="{ED9D7A2D-ED49-AD0B-2C86-0A58A153186C}"/>
                </a:ext>
              </a:extLst>
            </p:cNvPr>
            <p:cNvSpPr txBox="1"/>
            <p:nvPr/>
          </p:nvSpPr>
          <p:spPr>
            <a:xfrm>
              <a:off x="8389842" y="5612010"/>
              <a:ext cx="750526" cy="369332"/>
            </a:xfrm>
            <a:prstGeom prst="rect">
              <a:avLst/>
            </a:prstGeom>
            <a:noFill/>
          </p:spPr>
          <p:txBody>
            <a:bodyPr wrap="none" rtlCol="0">
              <a:spAutoFit/>
            </a:bodyPr>
            <a:lstStyle/>
            <a:p>
              <a:r>
                <a:rPr lang="en-US"/>
                <a:t>30cm</a:t>
              </a:r>
            </a:p>
          </p:txBody>
        </p:sp>
        <p:sp>
          <p:nvSpPr>
            <p:cNvPr id="33" name="TextBox 32">
              <a:extLst>
                <a:ext uri="{FF2B5EF4-FFF2-40B4-BE49-F238E27FC236}">
                  <a16:creationId xmlns:a16="http://schemas.microsoft.com/office/drawing/2014/main" id="{B3984E92-0A03-D1EF-5852-237ECB9853F2}"/>
                </a:ext>
              </a:extLst>
            </p:cNvPr>
            <p:cNvSpPr txBox="1"/>
            <p:nvPr/>
          </p:nvSpPr>
          <p:spPr>
            <a:xfrm>
              <a:off x="8389842" y="4099772"/>
              <a:ext cx="750526" cy="369332"/>
            </a:xfrm>
            <a:prstGeom prst="rect">
              <a:avLst/>
            </a:prstGeom>
            <a:noFill/>
          </p:spPr>
          <p:txBody>
            <a:bodyPr wrap="none" rtlCol="0">
              <a:spAutoFit/>
            </a:bodyPr>
            <a:lstStyle/>
            <a:p>
              <a:r>
                <a:rPr lang="en-US"/>
                <a:t>10cm</a:t>
              </a:r>
            </a:p>
          </p:txBody>
        </p:sp>
      </p:grpSp>
      <p:grpSp>
        <p:nvGrpSpPr>
          <p:cNvPr id="6" name="Group 5">
            <a:extLst>
              <a:ext uri="{FF2B5EF4-FFF2-40B4-BE49-F238E27FC236}">
                <a16:creationId xmlns:a16="http://schemas.microsoft.com/office/drawing/2014/main" id="{C021FAE0-9CF2-83EA-2A46-5D759FE8BF55}"/>
              </a:ext>
            </a:extLst>
          </p:cNvPr>
          <p:cNvGrpSpPr/>
          <p:nvPr/>
        </p:nvGrpSpPr>
        <p:grpSpPr>
          <a:xfrm>
            <a:off x="2632753" y="1323975"/>
            <a:ext cx="2819395" cy="2647848"/>
            <a:chOff x="2630883" y="1525404"/>
            <a:chExt cx="2819395" cy="2647848"/>
          </a:xfrm>
        </p:grpSpPr>
        <p:grpSp>
          <p:nvGrpSpPr>
            <p:cNvPr id="13" name="Group 12">
              <a:extLst>
                <a:ext uri="{FF2B5EF4-FFF2-40B4-BE49-F238E27FC236}">
                  <a16:creationId xmlns:a16="http://schemas.microsoft.com/office/drawing/2014/main" id="{751E0534-0C01-6B7A-45E8-BEB8C239C286}"/>
                </a:ext>
              </a:extLst>
            </p:cNvPr>
            <p:cNvGrpSpPr/>
            <p:nvPr/>
          </p:nvGrpSpPr>
          <p:grpSpPr>
            <a:xfrm>
              <a:off x="2633618" y="1525404"/>
              <a:ext cx="2051091" cy="2647848"/>
              <a:chOff x="1260742" y="1525454"/>
              <a:chExt cx="2781709" cy="3591037"/>
            </a:xfrm>
          </p:grpSpPr>
          <p:sp>
            <p:nvSpPr>
              <p:cNvPr id="9" name="Flowchart: Connector 8">
                <a:extLst>
                  <a:ext uri="{FF2B5EF4-FFF2-40B4-BE49-F238E27FC236}">
                    <a16:creationId xmlns:a16="http://schemas.microsoft.com/office/drawing/2014/main" id="{B9F2AF70-B52A-B4F8-D6E7-83B9253C9642}"/>
                  </a:ext>
                </a:extLst>
              </p:cNvPr>
              <p:cNvSpPr/>
              <p:nvPr/>
            </p:nvSpPr>
            <p:spPr>
              <a:xfrm>
                <a:off x="3046771" y="1525454"/>
                <a:ext cx="995680" cy="995680"/>
              </a:xfrm>
              <a:prstGeom prst="flowChartConnector">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a:extLst>
                  <a:ext uri="{FF2B5EF4-FFF2-40B4-BE49-F238E27FC236}">
                    <a16:creationId xmlns:a16="http://schemas.microsoft.com/office/drawing/2014/main" id="{7FAC2E35-E9CE-09FF-7183-D22C6746F280}"/>
                  </a:ext>
                </a:extLst>
              </p:cNvPr>
              <p:cNvSpPr/>
              <p:nvPr/>
            </p:nvSpPr>
            <p:spPr>
              <a:xfrm>
                <a:off x="1260742" y="4120811"/>
                <a:ext cx="995680" cy="995680"/>
              </a:xfrm>
              <a:prstGeom prst="flowChartConnector">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F3EBB21-E34B-6AAD-6A13-DCE429D83E5F}"/>
                  </a:ext>
                </a:extLst>
              </p:cNvPr>
              <p:cNvSpPr/>
              <p:nvPr/>
            </p:nvSpPr>
            <p:spPr>
              <a:xfrm>
                <a:off x="1281144" y="2530187"/>
                <a:ext cx="2761307" cy="1590624"/>
              </a:xfrm>
              <a:prstGeom prst="rect">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TextBox 27">
              <a:extLst>
                <a:ext uri="{FF2B5EF4-FFF2-40B4-BE49-F238E27FC236}">
                  <a16:creationId xmlns:a16="http://schemas.microsoft.com/office/drawing/2014/main" id="{FAFC8034-77CA-94A4-DACC-30B6F644E00F}"/>
                </a:ext>
              </a:extLst>
            </p:cNvPr>
            <p:cNvSpPr txBox="1"/>
            <p:nvPr/>
          </p:nvSpPr>
          <p:spPr>
            <a:xfrm>
              <a:off x="4699752" y="2667999"/>
              <a:ext cx="750526" cy="369332"/>
            </a:xfrm>
            <a:prstGeom prst="rect">
              <a:avLst/>
            </a:prstGeom>
            <a:noFill/>
          </p:spPr>
          <p:txBody>
            <a:bodyPr wrap="none" rtlCol="0">
              <a:spAutoFit/>
            </a:bodyPr>
            <a:lstStyle/>
            <a:p>
              <a:r>
                <a:rPr lang="en-US"/>
                <a:t>30cm</a:t>
              </a:r>
            </a:p>
          </p:txBody>
        </p:sp>
        <p:sp>
          <p:nvSpPr>
            <p:cNvPr id="34" name="TextBox 33">
              <a:extLst>
                <a:ext uri="{FF2B5EF4-FFF2-40B4-BE49-F238E27FC236}">
                  <a16:creationId xmlns:a16="http://schemas.microsoft.com/office/drawing/2014/main" id="{AA5E645B-0C62-2125-3BF9-7574EB71D9DC}"/>
                </a:ext>
              </a:extLst>
            </p:cNvPr>
            <p:cNvSpPr txBox="1"/>
            <p:nvPr/>
          </p:nvSpPr>
          <p:spPr>
            <a:xfrm>
              <a:off x="2630883" y="3770113"/>
              <a:ext cx="750526" cy="369332"/>
            </a:xfrm>
            <a:prstGeom prst="rect">
              <a:avLst/>
            </a:prstGeom>
            <a:noFill/>
          </p:spPr>
          <p:txBody>
            <a:bodyPr wrap="none" rtlCol="0">
              <a:spAutoFit/>
            </a:bodyPr>
            <a:lstStyle/>
            <a:p>
              <a:r>
                <a:rPr lang="en-US"/>
                <a:t>10cm</a:t>
              </a:r>
            </a:p>
          </p:txBody>
        </p:sp>
      </p:grpSp>
      <p:grpSp>
        <p:nvGrpSpPr>
          <p:cNvPr id="19" name="Group 18">
            <a:extLst>
              <a:ext uri="{FF2B5EF4-FFF2-40B4-BE49-F238E27FC236}">
                <a16:creationId xmlns:a16="http://schemas.microsoft.com/office/drawing/2014/main" id="{B9F6891F-4B6B-FC10-60CF-48726D5BE74E}"/>
              </a:ext>
            </a:extLst>
          </p:cNvPr>
          <p:cNvGrpSpPr/>
          <p:nvPr/>
        </p:nvGrpSpPr>
        <p:grpSpPr>
          <a:xfrm>
            <a:off x="7738418" y="1177381"/>
            <a:ext cx="1744364" cy="2121752"/>
            <a:chOff x="7213967" y="1474473"/>
            <a:chExt cx="1744364" cy="2121752"/>
          </a:xfrm>
        </p:grpSpPr>
        <p:grpSp>
          <p:nvGrpSpPr>
            <p:cNvPr id="14" name="Group 13">
              <a:extLst>
                <a:ext uri="{FF2B5EF4-FFF2-40B4-BE49-F238E27FC236}">
                  <a16:creationId xmlns:a16="http://schemas.microsoft.com/office/drawing/2014/main" id="{E3E4411E-3553-5A41-9960-BBBACE397484}"/>
                </a:ext>
              </a:extLst>
            </p:cNvPr>
            <p:cNvGrpSpPr/>
            <p:nvPr/>
          </p:nvGrpSpPr>
          <p:grpSpPr>
            <a:xfrm>
              <a:off x="7213967" y="1767425"/>
              <a:ext cx="995680" cy="1828800"/>
              <a:chOff x="7213967" y="1767425"/>
              <a:chExt cx="995680" cy="1828800"/>
            </a:xfrm>
          </p:grpSpPr>
          <p:sp>
            <p:nvSpPr>
              <p:cNvPr id="7" name="Cylinder 6">
                <a:extLst>
                  <a:ext uri="{FF2B5EF4-FFF2-40B4-BE49-F238E27FC236}">
                    <a16:creationId xmlns:a16="http://schemas.microsoft.com/office/drawing/2014/main" id="{0EB04E90-25B1-A51F-7B38-7FBDE5B7E51C}"/>
                  </a:ext>
                </a:extLst>
              </p:cNvPr>
              <p:cNvSpPr/>
              <p:nvPr/>
            </p:nvSpPr>
            <p:spPr>
              <a:xfrm>
                <a:off x="7213967" y="1767425"/>
                <a:ext cx="995680" cy="1828800"/>
              </a:xfrm>
              <a:prstGeom prst="can">
                <a:avLst/>
              </a:prstGeom>
              <a:solidFill>
                <a:schemeClr val="bg1"/>
              </a:solidFill>
              <a:ln w="28575">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68590378-D2FB-0072-51D6-BE5F35EE2A4C}"/>
                  </a:ext>
                </a:extLst>
              </p:cNvPr>
              <p:cNvCxnSpPr/>
              <p:nvPr/>
            </p:nvCxnSpPr>
            <p:spPr>
              <a:xfrm>
                <a:off x="7213967" y="1872244"/>
                <a:ext cx="993838" cy="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grpSp>
        <p:sp>
          <p:nvSpPr>
            <p:cNvPr id="29" name="TextBox 28">
              <a:extLst>
                <a:ext uri="{FF2B5EF4-FFF2-40B4-BE49-F238E27FC236}">
                  <a16:creationId xmlns:a16="http://schemas.microsoft.com/office/drawing/2014/main" id="{8BDF1FAB-CDED-A4D6-F7D2-BB94868E0658}"/>
                </a:ext>
              </a:extLst>
            </p:cNvPr>
            <p:cNvSpPr txBox="1"/>
            <p:nvPr/>
          </p:nvSpPr>
          <p:spPr>
            <a:xfrm>
              <a:off x="8207805" y="2500277"/>
              <a:ext cx="750526" cy="369332"/>
            </a:xfrm>
            <a:prstGeom prst="rect">
              <a:avLst/>
            </a:prstGeom>
            <a:noFill/>
          </p:spPr>
          <p:txBody>
            <a:bodyPr wrap="none" rtlCol="0">
              <a:spAutoFit/>
            </a:bodyPr>
            <a:lstStyle/>
            <a:p>
              <a:r>
                <a:rPr lang="en-US"/>
                <a:t>30cm</a:t>
              </a:r>
            </a:p>
          </p:txBody>
        </p:sp>
        <p:sp>
          <p:nvSpPr>
            <p:cNvPr id="35" name="TextBox 34">
              <a:extLst>
                <a:ext uri="{FF2B5EF4-FFF2-40B4-BE49-F238E27FC236}">
                  <a16:creationId xmlns:a16="http://schemas.microsoft.com/office/drawing/2014/main" id="{48685E55-646B-1EBD-21C2-01BFD38DD201}"/>
                </a:ext>
              </a:extLst>
            </p:cNvPr>
            <p:cNvSpPr txBox="1"/>
            <p:nvPr/>
          </p:nvSpPr>
          <p:spPr>
            <a:xfrm>
              <a:off x="7429526" y="1474473"/>
              <a:ext cx="750526" cy="369332"/>
            </a:xfrm>
            <a:prstGeom prst="rect">
              <a:avLst/>
            </a:prstGeom>
            <a:noFill/>
          </p:spPr>
          <p:txBody>
            <a:bodyPr wrap="none" rtlCol="0">
              <a:spAutoFit/>
            </a:bodyPr>
            <a:lstStyle/>
            <a:p>
              <a:r>
                <a:rPr lang="en-US"/>
                <a:t>20cm</a:t>
              </a:r>
            </a:p>
          </p:txBody>
        </p:sp>
      </p:grpSp>
      <p:cxnSp>
        <p:nvCxnSpPr>
          <p:cNvPr id="4" name="Straight Connector 3">
            <a:extLst>
              <a:ext uri="{FF2B5EF4-FFF2-40B4-BE49-F238E27FC236}">
                <a16:creationId xmlns:a16="http://schemas.microsoft.com/office/drawing/2014/main" id="{3225FF58-7638-EF6B-FBBA-5F07962523DD}"/>
              </a:ext>
            </a:extLst>
          </p:cNvPr>
          <p:cNvCxnSpPr>
            <a:cxnSpLocks/>
          </p:cNvCxnSpPr>
          <p:nvPr/>
        </p:nvCxnSpPr>
        <p:spPr>
          <a:xfrm flipH="1">
            <a:off x="2650531" y="3603580"/>
            <a:ext cx="719121" cy="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47687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86E43-C621-73F0-C71A-C2FD1219CFCB}"/>
              </a:ext>
            </a:extLst>
          </p:cNvPr>
          <p:cNvSpPr>
            <a:spLocks noGrp="1"/>
          </p:cNvSpPr>
          <p:nvPr>
            <p:ph type="title"/>
          </p:nvPr>
        </p:nvSpPr>
        <p:spPr/>
        <p:txBody>
          <a:bodyPr>
            <a:normAutofit fontScale="90000"/>
          </a:bodyPr>
          <a:lstStyle/>
          <a:p>
            <a:r>
              <a:rPr lang="en-US"/>
              <a:t>7.MG.1ab – Surface Area and Volume of Rectangular Prisms and Right Cylinders</a:t>
            </a:r>
          </a:p>
        </p:txBody>
      </p:sp>
      <p:sp>
        <p:nvSpPr>
          <p:cNvPr id="4" name="Content Placeholder 3">
            <a:extLst>
              <a:ext uri="{FF2B5EF4-FFF2-40B4-BE49-F238E27FC236}">
                <a16:creationId xmlns:a16="http://schemas.microsoft.com/office/drawing/2014/main" id="{CA28A494-3361-505B-AA6F-4C05AEEF8547}"/>
              </a:ext>
            </a:extLst>
          </p:cNvPr>
          <p:cNvSpPr>
            <a:spLocks noGrp="1"/>
          </p:cNvSpPr>
          <p:nvPr>
            <p:ph idx="1"/>
          </p:nvPr>
        </p:nvSpPr>
        <p:spPr>
          <a:xfrm>
            <a:off x="838200" y="1567790"/>
            <a:ext cx="4064539" cy="4718033"/>
          </a:xfrm>
        </p:spPr>
        <p:txBody>
          <a:bodyPr/>
          <a:lstStyle/>
          <a:p>
            <a:r>
              <a:rPr lang="en-US" sz="2800"/>
              <a:t>What materials can be used for investigation? </a:t>
            </a:r>
            <a:endParaRPr lang="en-US" sz="2800">
              <a:solidFill>
                <a:srgbClr val="003C71"/>
              </a:solidFill>
            </a:endParaRPr>
          </a:p>
          <a:p>
            <a:r>
              <a:rPr lang="en-US" sz="2800"/>
              <a:t>What connections do you want students to make?</a:t>
            </a:r>
            <a:endParaRPr lang="en-US" sz="2800">
              <a:solidFill>
                <a:srgbClr val="003C71"/>
              </a:solidFill>
            </a:endParaRPr>
          </a:p>
          <a:p>
            <a:r>
              <a:rPr lang="en-US" sz="2800"/>
              <a:t>What questions can you ask to support understanding?</a:t>
            </a:r>
          </a:p>
          <a:p>
            <a:pPr marL="0" indent="0">
              <a:buNone/>
            </a:pPr>
            <a:endParaRPr lang="en-US"/>
          </a:p>
        </p:txBody>
      </p:sp>
      <p:sp>
        <p:nvSpPr>
          <p:cNvPr id="3" name="Slide Number Placeholder 2">
            <a:extLst>
              <a:ext uri="{FF2B5EF4-FFF2-40B4-BE49-F238E27FC236}">
                <a16:creationId xmlns:a16="http://schemas.microsoft.com/office/drawing/2014/main" id="{170D3DBB-9ECF-0711-681C-025720C544A4}"/>
              </a:ext>
            </a:extLst>
          </p:cNvPr>
          <p:cNvSpPr>
            <a:spLocks noGrp="1"/>
          </p:cNvSpPr>
          <p:nvPr>
            <p:ph type="sldNum" sz="quarter" idx="12"/>
          </p:nvPr>
        </p:nvSpPr>
        <p:spPr/>
        <p:txBody>
          <a:bodyPr/>
          <a:lstStyle/>
          <a:p>
            <a:fld id="{B2102BAA-C61A-4A39-BDF1-4340D572B82C}" type="slidenum">
              <a:rPr lang="en-US" smtClean="0"/>
              <a:t>25</a:t>
            </a:fld>
            <a:endParaRPr lang="en-US"/>
          </a:p>
        </p:txBody>
      </p:sp>
      <p:grpSp>
        <p:nvGrpSpPr>
          <p:cNvPr id="17" name="Group 16">
            <a:extLst>
              <a:ext uri="{FF2B5EF4-FFF2-40B4-BE49-F238E27FC236}">
                <a16:creationId xmlns:a16="http://schemas.microsoft.com/office/drawing/2014/main" id="{02156D99-5EF9-09F4-CCB9-69BF9405B586}"/>
              </a:ext>
            </a:extLst>
          </p:cNvPr>
          <p:cNvGrpSpPr/>
          <p:nvPr/>
        </p:nvGrpSpPr>
        <p:grpSpPr>
          <a:xfrm>
            <a:off x="8057631" y="1730548"/>
            <a:ext cx="3054484" cy="1225685"/>
            <a:chOff x="7937770" y="2364835"/>
            <a:chExt cx="3054484" cy="1225685"/>
          </a:xfrm>
        </p:grpSpPr>
        <p:sp>
          <p:nvSpPr>
            <p:cNvPr id="5" name="Cube 4">
              <a:extLst>
                <a:ext uri="{FF2B5EF4-FFF2-40B4-BE49-F238E27FC236}">
                  <a16:creationId xmlns:a16="http://schemas.microsoft.com/office/drawing/2014/main" id="{8D2A3693-9D79-7ACC-4E0C-83FCDE7D1991}"/>
                </a:ext>
              </a:extLst>
            </p:cNvPr>
            <p:cNvSpPr/>
            <p:nvPr/>
          </p:nvSpPr>
          <p:spPr>
            <a:xfrm>
              <a:off x="7937770" y="2364835"/>
              <a:ext cx="3054484" cy="1225685"/>
            </a:xfrm>
            <a:prstGeom prst="cube">
              <a:avLst>
                <a:gd name="adj" fmla="val 44048"/>
              </a:avLst>
            </a:prstGeom>
            <a:noFill/>
            <a:ln w="38100">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53F42879-DAC6-5E66-0ECC-539612D4C0F6}"/>
                </a:ext>
              </a:extLst>
            </p:cNvPr>
            <p:cNvCxnSpPr>
              <a:cxnSpLocks/>
            </p:cNvCxnSpPr>
            <p:nvPr/>
          </p:nvCxnSpPr>
          <p:spPr>
            <a:xfrm>
              <a:off x="8482519" y="2364835"/>
              <a:ext cx="0" cy="709021"/>
            </a:xfrm>
            <a:prstGeom prst="line">
              <a:avLst/>
            </a:prstGeom>
            <a:ln w="38100">
              <a:solidFill>
                <a:srgbClr val="1A4480"/>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821E618-6E06-5B62-EDAF-78508B6B9780}"/>
                </a:ext>
              </a:extLst>
            </p:cNvPr>
            <p:cNvCxnSpPr>
              <a:cxnSpLocks/>
            </p:cNvCxnSpPr>
            <p:nvPr/>
          </p:nvCxnSpPr>
          <p:spPr>
            <a:xfrm>
              <a:off x="8482519" y="3073856"/>
              <a:ext cx="2480551" cy="0"/>
            </a:xfrm>
            <a:prstGeom prst="line">
              <a:avLst/>
            </a:prstGeom>
            <a:ln w="38100">
              <a:solidFill>
                <a:srgbClr val="1A4480"/>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1713AB5-CDCA-D0E4-1EA8-66ACDCFA9123}"/>
                </a:ext>
              </a:extLst>
            </p:cNvPr>
            <p:cNvCxnSpPr>
              <a:cxnSpLocks/>
            </p:cNvCxnSpPr>
            <p:nvPr/>
          </p:nvCxnSpPr>
          <p:spPr>
            <a:xfrm flipH="1">
              <a:off x="7937770" y="3073856"/>
              <a:ext cx="544749" cy="516664"/>
            </a:xfrm>
            <a:prstGeom prst="line">
              <a:avLst/>
            </a:prstGeom>
            <a:ln w="38100">
              <a:solidFill>
                <a:srgbClr val="1A4480"/>
              </a:solidFill>
              <a:prstDash val="dash"/>
            </a:ln>
          </p:spPr>
          <p:style>
            <a:lnRef idx="1">
              <a:schemeClr val="accent1"/>
            </a:lnRef>
            <a:fillRef idx="0">
              <a:schemeClr val="accent1"/>
            </a:fillRef>
            <a:effectRef idx="0">
              <a:schemeClr val="accent1"/>
            </a:effectRef>
            <a:fontRef idx="minor">
              <a:schemeClr val="tx1"/>
            </a:fontRef>
          </p:style>
        </p:cxnSp>
      </p:grpSp>
      <p:grpSp>
        <p:nvGrpSpPr>
          <p:cNvPr id="21" name="Group 20">
            <a:extLst>
              <a:ext uri="{FF2B5EF4-FFF2-40B4-BE49-F238E27FC236}">
                <a16:creationId xmlns:a16="http://schemas.microsoft.com/office/drawing/2014/main" id="{D741CCF9-07FA-5DDC-8A83-AB47CCBADC43}"/>
              </a:ext>
            </a:extLst>
          </p:cNvPr>
          <p:cNvGrpSpPr/>
          <p:nvPr/>
        </p:nvGrpSpPr>
        <p:grpSpPr>
          <a:xfrm>
            <a:off x="8772353" y="3691855"/>
            <a:ext cx="2969537" cy="2485108"/>
            <a:chOff x="687609" y="502535"/>
            <a:chExt cx="2969537" cy="2485108"/>
          </a:xfrm>
        </p:grpSpPr>
        <p:sp>
          <p:nvSpPr>
            <p:cNvPr id="22" name="Oval 21">
              <a:extLst>
                <a:ext uri="{FF2B5EF4-FFF2-40B4-BE49-F238E27FC236}">
                  <a16:creationId xmlns:a16="http://schemas.microsoft.com/office/drawing/2014/main" id="{2549CDB4-880E-9AAB-A9D7-FABDF2BB2302}"/>
                </a:ext>
              </a:extLst>
            </p:cNvPr>
            <p:cNvSpPr/>
            <p:nvPr/>
          </p:nvSpPr>
          <p:spPr>
            <a:xfrm>
              <a:off x="1702732" y="502535"/>
              <a:ext cx="932507" cy="932507"/>
            </a:xfrm>
            <a:prstGeom prst="ellipse">
              <a:avLst/>
            </a:prstGeom>
            <a:noFill/>
            <a:ln w="38100">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0C95C84B-A03D-DB7B-8EA4-1524732BFD82}"/>
                </a:ext>
              </a:extLst>
            </p:cNvPr>
            <p:cNvSpPr/>
            <p:nvPr/>
          </p:nvSpPr>
          <p:spPr>
            <a:xfrm>
              <a:off x="1710650" y="2055136"/>
              <a:ext cx="932507" cy="932507"/>
            </a:xfrm>
            <a:prstGeom prst="ellipse">
              <a:avLst/>
            </a:prstGeom>
            <a:noFill/>
            <a:ln w="38100">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3BE2AE5-7A10-8D42-6C11-FFEC2FAAEE7D}"/>
                </a:ext>
              </a:extLst>
            </p:cNvPr>
            <p:cNvSpPr/>
            <p:nvPr/>
          </p:nvSpPr>
          <p:spPr>
            <a:xfrm>
              <a:off x="687609" y="1435042"/>
              <a:ext cx="2969537" cy="620094"/>
            </a:xfrm>
            <a:prstGeom prst="rect">
              <a:avLst/>
            </a:prstGeom>
            <a:noFill/>
            <a:ln w="38100">
              <a:solidFill>
                <a:srgbClr val="1A448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5AC6831D-5AAA-3687-8F2F-520EF8388E79}"/>
                </a:ext>
              </a:extLst>
            </p:cNvPr>
            <p:cNvCxnSpPr>
              <a:cxnSpLocks/>
            </p:cNvCxnSpPr>
            <p:nvPr/>
          </p:nvCxnSpPr>
          <p:spPr>
            <a:xfrm flipH="1">
              <a:off x="2254313" y="975131"/>
              <a:ext cx="370739" cy="0"/>
            </a:xfrm>
            <a:prstGeom prst="line">
              <a:avLst/>
            </a:prstGeom>
            <a:ln w="38100">
              <a:prstDash val="sysDash"/>
            </a:ln>
          </p:spPr>
          <p:style>
            <a:lnRef idx="1">
              <a:schemeClr val="accent1"/>
            </a:lnRef>
            <a:fillRef idx="0">
              <a:schemeClr val="accent1"/>
            </a:fillRef>
            <a:effectRef idx="0">
              <a:schemeClr val="accent1"/>
            </a:effectRef>
            <a:fontRef idx="minor">
              <a:schemeClr val="tx1"/>
            </a:fontRef>
          </p:style>
        </p:cxnSp>
      </p:grpSp>
      <p:pic>
        <p:nvPicPr>
          <p:cNvPr id="26" name="Picture 25">
            <a:extLst>
              <a:ext uri="{FF2B5EF4-FFF2-40B4-BE49-F238E27FC236}">
                <a16:creationId xmlns:a16="http://schemas.microsoft.com/office/drawing/2014/main" id="{25D87B2C-0E48-4E33-692C-4BDA558ABA96}"/>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2924" b="94737" l="3991" r="97118">
                        <a14:foregroundMark x1="5100" y1="20663" x2="9313" y2="46589"/>
                        <a14:foregroundMark x1="23282" y1="5653" x2="47228" y2="2339"/>
                        <a14:foregroundMark x1="47228" y1="2339" x2="67406" y2="2924"/>
                        <a14:foregroundMark x1="67406" y1="2924" x2="74279" y2="5653"/>
                        <a14:foregroundMark x1="93792" y1="21637" x2="97118" y2="41715"/>
                        <a14:foregroundMark x1="97118" y1="41715" x2="95122" y2="47368"/>
                        <a14:foregroundMark x1="74501" y1="93372" x2="30155" y2="94737"/>
                        <a14:foregroundMark x1="30155" y1="94737" x2="23725" y2="92008"/>
                        <a14:foregroundMark x1="3991" y1="20663" x2="4435" y2="45614"/>
                        <a14:foregroundMark x1="75831" y1="65692" x2="73836" y2="84990"/>
                      </a14:backgroundRemoval>
                    </a14:imgEffect>
                  </a14:imgLayer>
                </a14:imgProps>
              </a:ext>
            </a:extLst>
          </a:blip>
          <a:stretch>
            <a:fillRect/>
          </a:stretch>
        </p:blipFill>
        <p:spPr>
          <a:xfrm>
            <a:off x="5396835" y="2710423"/>
            <a:ext cx="2863997" cy="3257717"/>
          </a:xfrm>
          <a:prstGeom prst="rect">
            <a:avLst/>
          </a:prstGeom>
        </p:spPr>
      </p:pic>
    </p:spTree>
    <p:extLst>
      <p:ext uri="{BB962C8B-B14F-4D97-AF65-F5344CB8AC3E}">
        <p14:creationId xmlns:p14="http://schemas.microsoft.com/office/powerpoint/2010/main" val="4265723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92D85-2E84-53F0-F06E-A8F15DB22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27800F-C204-FE59-B55C-A7B4BE97A1E1}"/>
              </a:ext>
            </a:extLst>
          </p:cNvPr>
          <p:cNvSpPr>
            <a:spLocks noGrp="1"/>
          </p:cNvSpPr>
          <p:nvPr>
            <p:ph type="title"/>
          </p:nvPr>
        </p:nvSpPr>
        <p:spPr/>
        <p:txBody>
          <a:bodyPr/>
          <a:lstStyle/>
          <a:p>
            <a:r>
              <a:rPr lang="en-US"/>
              <a:t>Closure</a:t>
            </a:r>
          </a:p>
        </p:txBody>
      </p:sp>
      <p:sp>
        <p:nvSpPr>
          <p:cNvPr id="3" name="Content Placeholder 2">
            <a:extLst>
              <a:ext uri="{FF2B5EF4-FFF2-40B4-BE49-F238E27FC236}">
                <a16:creationId xmlns:a16="http://schemas.microsoft.com/office/drawing/2014/main" id="{24FE7784-F196-3DEB-B988-6880180EF96D}"/>
              </a:ext>
            </a:extLst>
          </p:cNvPr>
          <p:cNvSpPr>
            <a:spLocks noGrp="1"/>
          </p:cNvSpPr>
          <p:nvPr>
            <p:ph idx="1"/>
          </p:nvPr>
        </p:nvSpPr>
        <p:spPr/>
        <p:txBody>
          <a:bodyPr/>
          <a:lstStyle/>
          <a:p>
            <a:r>
              <a:rPr lang="en-US"/>
              <a:t>Manipulatives and Representations </a:t>
            </a:r>
          </a:p>
          <a:p>
            <a:r>
              <a:rPr lang="en-US"/>
              <a:t>Questions to Support Connections</a:t>
            </a:r>
          </a:p>
          <a:p>
            <a:r>
              <a:rPr lang="en-US"/>
              <a:t>Benefits of Developing Formulas</a:t>
            </a:r>
          </a:p>
          <a:p>
            <a:endParaRPr lang="en-US"/>
          </a:p>
        </p:txBody>
      </p:sp>
      <p:sp>
        <p:nvSpPr>
          <p:cNvPr id="4" name="Slide Number Placeholder 3">
            <a:extLst>
              <a:ext uri="{FF2B5EF4-FFF2-40B4-BE49-F238E27FC236}">
                <a16:creationId xmlns:a16="http://schemas.microsoft.com/office/drawing/2014/main" id="{E6F9BF76-EFF6-3A97-F69C-787C5017438E}"/>
              </a:ext>
            </a:extLst>
          </p:cNvPr>
          <p:cNvSpPr>
            <a:spLocks noGrp="1"/>
          </p:cNvSpPr>
          <p:nvPr>
            <p:ph type="sldNum" sz="quarter" idx="12"/>
          </p:nvPr>
        </p:nvSpPr>
        <p:spPr/>
        <p:txBody>
          <a:bodyPr/>
          <a:lstStyle/>
          <a:p>
            <a:fld id="{B2102BAA-C61A-4A39-BDF1-4340D572B82C}" type="slidenum">
              <a:rPr lang="en-US" smtClean="0"/>
              <a:t>26</a:t>
            </a:fld>
            <a:endParaRPr lang="en-US"/>
          </a:p>
        </p:txBody>
      </p:sp>
    </p:spTree>
    <p:extLst>
      <p:ext uri="{BB962C8B-B14F-4D97-AF65-F5344CB8AC3E}">
        <p14:creationId xmlns:p14="http://schemas.microsoft.com/office/powerpoint/2010/main" val="842499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lstStyle/>
          <a:p>
            <a:r>
              <a:rPr lang="en-US"/>
              <a:t>Agenda</a:t>
            </a:r>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vert="horz" lIns="0" tIns="0" rIns="0" bIns="0" rtlCol="0" anchor="t">
            <a:noAutofit/>
          </a:bodyPr>
          <a:lstStyle/>
          <a:p>
            <a:r>
              <a:rPr lang="en-US"/>
              <a:t>Investigating and Developing Formulas</a:t>
            </a:r>
          </a:p>
          <a:p>
            <a:r>
              <a:rPr lang="en-US"/>
              <a:t>Exploring Classroom Routines and Resources</a:t>
            </a:r>
          </a:p>
          <a:p>
            <a:pPr lvl="1"/>
            <a:r>
              <a:rPr lang="en-US"/>
              <a:t>Grade 4 Area and Perimeter</a:t>
            </a:r>
          </a:p>
          <a:p>
            <a:pPr lvl="1"/>
            <a:r>
              <a:rPr lang="en-US"/>
              <a:t>Grade 5 Area of a Right Triangle</a:t>
            </a:r>
          </a:p>
          <a:p>
            <a:pPr lvl="1"/>
            <a:r>
              <a:rPr lang="en-US"/>
              <a:t>Grade 5 Volume of a Rectangular Prism</a:t>
            </a:r>
          </a:p>
          <a:p>
            <a:pPr lvl="1"/>
            <a:r>
              <a:rPr lang="en-US"/>
              <a:t>Grade 6 Approximation for Pi</a:t>
            </a:r>
          </a:p>
          <a:p>
            <a:pPr lvl="1"/>
            <a:r>
              <a:rPr lang="en-US"/>
              <a:t>Grade 6 Circumference</a:t>
            </a:r>
          </a:p>
          <a:p>
            <a:pPr lvl="1"/>
            <a:r>
              <a:rPr lang="en-US"/>
              <a:t>Grade 7 Surface Area of Rectangular Prism and Cylinder</a:t>
            </a:r>
          </a:p>
          <a:p>
            <a:r>
              <a:rPr lang="en-US"/>
              <a:t>Representations and Questions to Support Understanding</a:t>
            </a:r>
          </a:p>
          <a:p>
            <a:pPr marL="0" indent="0">
              <a:buNone/>
            </a:pPr>
            <a:endParaRPr lang="en-US"/>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3</a:t>
            </a:fld>
            <a:endParaRPr lang="en-US"/>
          </a:p>
        </p:txBody>
      </p:sp>
    </p:spTree>
    <p:extLst>
      <p:ext uri="{BB962C8B-B14F-4D97-AF65-F5344CB8AC3E}">
        <p14:creationId xmlns:p14="http://schemas.microsoft.com/office/powerpoint/2010/main" val="1664294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D5A96-047A-342E-09EE-C077F6271E57}"/>
              </a:ext>
            </a:extLst>
          </p:cNvPr>
          <p:cNvSpPr>
            <a:spLocks noGrp="1"/>
          </p:cNvSpPr>
          <p:nvPr>
            <p:ph type="title"/>
          </p:nvPr>
        </p:nvSpPr>
        <p:spPr/>
        <p:txBody>
          <a:bodyPr>
            <a:normAutofit fontScale="90000"/>
          </a:bodyPr>
          <a:lstStyle/>
          <a:p>
            <a:r>
              <a:rPr lang="en-US"/>
              <a:t>When students develop formulas, they gain conceptual understanding of the ideas and relationships involved and they engage in "doing mathematics."</a:t>
            </a:r>
          </a:p>
        </p:txBody>
      </p:sp>
      <p:sp>
        <p:nvSpPr>
          <p:cNvPr id="3" name="Text Placeholder 2">
            <a:extLst>
              <a:ext uri="{FF2B5EF4-FFF2-40B4-BE49-F238E27FC236}">
                <a16:creationId xmlns:a16="http://schemas.microsoft.com/office/drawing/2014/main" id="{923C92EA-016D-AF76-BA92-26C706A86EFC}"/>
              </a:ext>
            </a:extLst>
          </p:cNvPr>
          <p:cNvSpPr>
            <a:spLocks noGrp="1"/>
          </p:cNvSpPr>
          <p:nvPr>
            <p:ph type="body" idx="1"/>
          </p:nvPr>
        </p:nvSpPr>
        <p:spPr>
          <a:xfrm>
            <a:off x="1181100" y="5362046"/>
            <a:ext cx="10515600" cy="1500187"/>
          </a:xfrm>
        </p:spPr>
        <p:txBody>
          <a:bodyPr vert="horz" lIns="91440" tIns="45720" rIns="91440" bIns="45720" rtlCol="0" anchor="t">
            <a:normAutofit/>
          </a:bodyPr>
          <a:lstStyle/>
          <a:p>
            <a:pPr algn="r"/>
            <a:r>
              <a:rPr lang="en-US"/>
              <a:t>Teaching Student-Centered Mathematics </a:t>
            </a:r>
          </a:p>
          <a:p>
            <a:pPr algn="r"/>
            <a:r>
              <a:rPr lang="en-US"/>
              <a:t>Van de Walle et al., 2014</a:t>
            </a:r>
          </a:p>
        </p:txBody>
      </p:sp>
      <p:sp>
        <p:nvSpPr>
          <p:cNvPr id="4" name="Slide Number Placeholder 3">
            <a:extLst>
              <a:ext uri="{FF2B5EF4-FFF2-40B4-BE49-F238E27FC236}">
                <a16:creationId xmlns:a16="http://schemas.microsoft.com/office/drawing/2014/main" id="{658943E4-7A5C-C33C-5A80-970143976D15}"/>
              </a:ext>
            </a:extLst>
          </p:cNvPr>
          <p:cNvSpPr>
            <a:spLocks noGrp="1"/>
          </p:cNvSpPr>
          <p:nvPr>
            <p:ph type="sldNum" sz="quarter" idx="12"/>
          </p:nvPr>
        </p:nvSpPr>
        <p:spPr/>
        <p:txBody>
          <a:bodyPr/>
          <a:lstStyle/>
          <a:p>
            <a:fld id="{B2102BAA-C61A-4A39-BDF1-4340D572B82C}" type="slidenum">
              <a:rPr lang="en-US" smtClean="0"/>
              <a:t>4</a:t>
            </a:fld>
            <a:endParaRPr lang="en-US"/>
          </a:p>
        </p:txBody>
      </p:sp>
    </p:spTree>
    <p:extLst>
      <p:ext uri="{BB962C8B-B14F-4D97-AF65-F5344CB8AC3E}">
        <p14:creationId xmlns:p14="http://schemas.microsoft.com/office/powerpoint/2010/main" val="3865478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40CB5-9041-2039-1D46-6CE2A53B9937}"/>
              </a:ext>
            </a:extLst>
          </p:cNvPr>
          <p:cNvSpPr>
            <a:spLocks noGrp="1"/>
          </p:cNvSpPr>
          <p:nvPr>
            <p:ph type="title"/>
          </p:nvPr>
        </p:nvSpPr>
        <p:spPr/>
        <p:txBody>
          <a:bodyPr/>
          <a:lstStyle/>
          <a:p>
            <a:r>
              <a:rPr lang="en-US"/>
              <a:t>Investigate and Develop Formulas</a:t>
            </a:r>
          </a:p>
        </p:txBody>
      </p:sp>
      <p:sp>
        <p:nvSpPr>
          <p:cNvPr id="4" name="Content Placeholder 3">
            <a:extLst>
              <a:ext uri="{FF2B5EF4-FFF2-40B4-BE49-F238E27FC236}">
                <a16:creationId xmlns:a16="http://schemas.microsoft.com/office/drawing/2014/main" id="{C9F0E393-3035-F7EF-A943-89950D17B0A7}"/>
              </a:ext>
            </a:extLst>
          </p:cNvPr>
          <p:cNvSpPr>
            <a:spLocks noGrp="1"/>
          </p:cNvSpPr>
          <p:nvPr>
            <p:ph idx="1"/>
          </p:nvPr>
        </p:nvSpPr>
        <p:spPr/>
        <p:txBody>
          <a:bodyPr vert="horz" lIns="0" tIns="0" rIns="0" bIns="0" rtlCol="0" anchor="t">
            <a:noAutofit/>
          </a:bodyPr>
          <a:lstStyle/>
          <a:p>
            <a:r>
              <a:rPr lang="en-US"/>
              <a:t>Review the instances in the 2023 Math Standards of Learning where students are asked to investigate and develop formulas. </a:t>
            </a:r>
          </a:p>
          <a:p>
            <a:r>
              <a:rPr lang="en-US"/>
              <a:t>What do you notice about these standards?  How are they similar?  How are they different?</a:t>
            </a:r>
          </a:p>
        </p:txBody>
      </p:sp>
      <p:sp>
        <p:nvSpPr>
          <p:cNvPr id="3" name="Slide Number Placeholder 2">
            <a:extLst>
              <a:ext uri="{FF2B5EF4-FFF2-40B4-BE49-F238E27FC236}">
                <a16:creationId xmlns:a16="http://schemas.microsoft.com/office/drawing/2014/main" id="{860FE23C-EB26-7178-5BDE-4E27A2C59588}"/>
              </a:ext>
            </a:extLst>
          </p:cNvPr>
          <p:cNvSpPr>
            <a:spLocks noGrp="1"/>
          </p:cNvSpPr>
          <p:nvPr>
            <p:ph type="sldNum" sz="quarter" idx="12"/>
          </p:nvPr>
        </p:nvSpPr>
        <p:spPr/>
        <p:txBody>
          <a:bodyPr/>
          <a:lstStyle/>
          <a:p>
            <a:fld id="{B2102BAA-C61A-4A39-BDF1-4340D572B82C}" type="slidenum">
              <a:rPr lang="en-US" smtClean="0"/>
              <a:t>5</a:t>
            </a:fld>
            <a:endParaRPr lang="en-US"/>
          </a:p>
        </p:txBody>
      </p:sp>
    </p:spTree>
    <p:extLst>
      <p:ext uri="{BB962C8B-B14F-4D97-AF65-F5344CB8AC3E}">
        <p14:creationId xmlns:p14="http://schemas.microsoft.com/office/powerpoint/2010/main" val="1391052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364EF5-FC2B-FC3B-B2B2-A9568B38F7A1}"/>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53F29798-D584-4792-9B62-3F5F5C36D6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55E285A-73E7-3D20-4D64-9AAB263815C0}"/>
              </a:ext>
            </a:extLst>
          </p:cNvPr>
          <p:cNvSpPr>
            <a:spLocks noGrp="1"/>
          </p:cNvSpPr>
          <p:nvPr>
            <p:ph type="title"/>
          </p:nvPr>
        </p:nvSpPr>
        <p:spPr>
          <a:xfrm>
            <a:off x="838200" y="184806"/>
            <a:ext cx="10515600" cy="1098350"/>
          </a:xfrm>
        </p:spPr>
        <p:txBody>
          <a:bodyPr vert="horz" lIns="91440" tIns="45720" rIns="91440" bIns="45720" rtlCol="0" anchor="ctr">
            <a:normAutofit/>
          </a:bodyPr>
          <a:lstStyle/>
          <a:p>
            <a:r>
              <a:rPr lang="en-US" sz="4400" kern="1200">
                <a:solidFill>
                  <a:schemeClr val="tx1"/>
                </a:solidFill>
                <a:latin typeface="+mj-lt"/>
                <a:ea typeface="+mj-ea"/>
                <a:cs typeface="+mj-cs"/>
              </a:rPr>
              <a:t>Concepts and Connections Articulation Guide</a:t>
            </a:r>
          </a:p>
        </p:txBody>
      </p:sp>
      <p:sp>
        <p:nvSpPr>
          <p:cNvPr id="3" name="Slide Number Placeholder 2">
            <a:extLst>
              <a:ext uri="{FF2B5EF4-FFF2-40B4-BE49-F238E27FC236}">
                <a16:creationId xmlns:a16="http://schemas.microsoft.com/office/drawing/2014/main" id="{76738B17-B7B5-3EAD-365E-7F75B5739C14}"/>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a:pPr>
                <a:spcAft>
                  <a:spcPts val="600"/>
                </a:spcAft>
              </a:pPr>
              <a:t>6</a:t>
            </a:fld>
            <a:endParaRPr lang="en-US"/>
          </a:p>
        </p:txBody>
      </p:sp>
      <p:pic>
        <p:nvPicPr>
          <p:cNvPr id="20" name="Picture 19">
            <a:extLst>
              <a:ext uri="{FF2B5EF4-FFF2-40B4-BE49-F238E27FC236}">
                <a16:creationId xmlns:a16="http://schemas.microsoft.com/office/drawing/2014/main" id="{451D6BF3-DE79-01A7-B522-58DEA326920D}"/>
              </a:ext>
            </a:extLst>
          </p:cNvPr>
          <p:cNvPicPr>
            <a:picLocks noChangeAspect="1"/>
          </p:cNvPicPr>
          <p:nvPr/>
        </p:nvPicPr>
        <p:blipFill>
          <a:blip r:embed="rId3"/>
          <a:stretch>
            <a:fillRect/>
          </a:stretch>
        </p:blipFill>
        <p:spPr>
          <a:xfrm>
            <a:off x="1588522" y="1145448"/>
            <a:ext cx="9011908" cy="5210902"/>
          </a:xfrm>
          <a:prstGeom prst="rect">
            <a:avLst/>
          </a:prstGeom>
        </p:spPr>
      </p:pic>
    </p:spTree>
    <p:extLst>
      <p:ext uri="{BB962C8B-B14F-4D97-AF65-F5344CB8AC3E}">
        <p14:creationId xmlns:p14="http://schemas.microsoft.com/office/powerpoint/2010/main" val="4018996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47F8D3-29A2-AD33-CDE9-073310177C65}"/>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251618C-819F-C5D9-5921-EB51231F9D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0E5359-F1A7-6640-3055-3550D2531FB7}"/>
              </a:ext>
            </a:extLst>
          </p:cNvPr>
          <p:cNvSpPr>
            <a:spLocks noGrp="1"/>
          </p:cNvSpPr>
          <p:nvPr>
            <p:ph type="title"/>
          </p:nvPr>
        </p:nvSpPr>
        <p:spPr>
          <a:xfrm>
            <a:off x="838200" y="184806"/>
            <a:ext cx="10515600" cy="1098350"/>
          </a:xfrm>
        </p:spPr>
        <p:txBody>
          <a:bodyPr vert="horz" lIns="91440" tIns="45720" rIns="91440" bIns="45720" rtlCol="0" anchor="ctr">
            <a:normAutofit/>
          </a:bodyPr>
          <a:lstStyle/>
          <a:p>
            <a:r>
              <a:rPr lang="en-US" sz="4400" kern="1200">
                <a:solidFill>
                  <a:schemeClr val="tx1"/>
                </a:solidFill>
                <a:latin typeface="+mj-lt"/>
                <a:ea typeface="+mj-ea"/>
                <a:cs typeface="+mj-cs"/>
              </a:rPr>
              <a:t>Concepts and Connections Articulation Guide</a:t>
            </a:r>
          </a:p>
        </p:txBody>
      </p:sp>
      <p:sp>
        <p:nvSpPr>
          <p:cNvPr id="3" name="Slide Number Placeholder 2">
            <a:extLst>
              <a:ext uri="{FF2B5EF4-FFF2-40B4-BE49-F238E27FC236}">
                <a16:creationId xmlns:a16="http://schemas.microsoft.com/office/drawing/2014/main" id="{B28E2EEC-6A2B-E9B8-7B10-9E1394EC66C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B2102BAA-C61A-4A39-BDF1-4340D572B82C}" type="slidenum">
              <a:rPr lang="en-US"/>
              <a:pPr>
                <a:spcAft>
                  <a:spcPts val="600"/>
                </a:spcAft>
              </a:pPr>
              <a:t>7</a:t>
            </a:fld>
            <a:endParaRPr lang="en-US"/>
          </a:p>
        </p:txBody>
      </p:sp>
      <p:pic>
        <p:nvPicPr>
          <p:cNvPr id="5" name="Picture 4">
            <a:extLst>
              <a:ext uri="{FF2B5EF4-FFF2-40B4-BE49-F238E27FC236}">
                <a16:creationId xmlns:a16="http://schemas.microsoft.com/office/drawing/2014/main" id="{5DAB7EE1-D18C-437A-3A59-732066573889}"/>
              </a:ext>
            </a:extLst>
          </p:cNvPr>
          <p:cNvPicPr>
            <a:picLocks noChangeAspect="1"/>
          </p:cNvPicPr>
          <p:nvPr/>
        </p:nvPicPr>
        <p:blipFill>
          <a:blip r:embed="rId2"/>
          <a:stretch>
            <a:fillRect/>
          </a:stretch>
        </p:blipFill>
        <p:spPr>
          <a:xfrm>
            <a:off x="1926886" y="1356254"/>
            <a:ext cx="8335180" cy="4145492"/>
          </a:xfrm>
          <a:prstGeom prst="rect">
            <a:avLst/>
          </a:prstGeom>
        </p:spPr>
      </p:pic>
    </p:spTree>
    <p:extLst>
      <p:ext uri="{BB962C8B-B14F-4D97-AF65-F5344CB8AC3E}">
        <p14:creationId xmlns:p14="http://schemas.microsoft.com/office/powerpoint/2010/main" val="2625694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A782A-9540-495B-5FC9-2B4151558A37}"/>
              </a:ext>
            </a:extLst>
          </p:cNvPr>
          <p:cNvSpPr>
            <a:spLocks noGrp="1"/>
          </p:cNvSpPr>
          <p:nvPr>
            <p:ph type="title"/>
          </p:nvPr>
        </p:nvSpPr>
        <p:spPr/>
        <p:txBody>
          <a:bodyPr/>
          <a:lstStyle/>
          <a:p>
            <a:r>
              <a:rPr lang="en-US"/>
              <a:t>Instruction</a:t>
            </a:r>
          </a:p>
        </p:txBody>
      </p:sp>
      <p:sp>
        <p:nvSpPr>
          <p:cNvPr id="4" name="Content Placeholder 3">
            <a:extLst>
              <a:ext uri="{FF2B5EF4-FFF2-40B4-BE49-F238E27FC236}">
                <a16:creationId xmlns:a16="http://schemas.microsoft.com/office/drawing/2014/main" id="{9868486F-0E07-1E2B-74F5-EB16F40A5BC4}"/>
              </a:ext>
            </a:extLst>
          </p:cNvPr>
          <p:cNvSpPr>
            <a:spLocks noGrp="1"/>
          </p:cNvSpPr>
          <p:nvPr>
            <p:ph idx="1"/>
          </p:nvPr>
        </p:nvSpPr>
        <p:spPr/>
        <p:txBody>
          <a:bodyPr vert="horz" lIns="0" tIns="0" rIns="0" bIns="0" rtlCol="0" anchor="t">
            <a:noAutofit/>
          </a:bodyPr>
          <a:lstStyle/>
          <a:p>
            <a:r>
              <a:rPr lang="en-US"/>
              <a:t>What does classroom instruction need to look like to address these standards?</a:t>
            </a:r>
          </a:p>
        </p:txBody>
      </p:sp>
      <p:sp>
        <p:nvSpPr>
          <p:cNvPr id="3" name="Slide Number Placeholder 2">
            <a:extLst>
              <a:ext uri="{FF2B5EF4-FFF2-40B4-BE49-F238E27FC236}">
                <a16:creationId xmlns:a16="http://schemas.microsoft.com/office/drawing/2014/main" id="{B0A29F62-2217-95B5-523A-78B8172E7E47}"/>
              </a:ext>
            </a:extLst>
          </p:cNvPr>
          <p:cNvSpPr>
            <a:spLocks noGrp="1"/>
          </p:cNvSpPr>
          <p:nvPr>
            <p:ph type="sldNum" sz="quarter" idx="12"/>
          </p:nvPr>
        </p:nvSpPr>
        <p:spPr/>
        <p:txBody>
          <a:bodyPr/>
          <a:lstStyle/>
          <a:p>
            <a:fld id="{B2102BAA-C61A-4A39-BDF1-4340D572B82C}" type="slidenum">
              <a:rPr lang="en-US" smtClean="0"/>
              <a:t>8</a:t>
            </a:fld>
            <a:endParaRPr lang="en-US"/>
          </a:p>
        </p:txBody>
      </p:sp>
    </p:spTree>
    <p:extLst>
      <p:ext uri="{BB962C8B-B14F-4D97-AF65-F5344CB8AC3E}">
        <p14:creationId xmlns:p14="http://schemas.microsoft.com/office/powerpoint/2010/main" val="3651306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E6047-2D72-2931-2975-F6861409EC50}"/>
              </a:ext>
            </a:extLst>
          </p:cNvPr>
          <p:cNvSpPr>
            <a:spLocks noGrp="1"/>
          </p:cNvSpPr>
          <p:nvPr>
            <p:ph type="title"/>
          </p:nvPr>
        </p:nvSpPr>
        <p:spPr/>
        <p:txBody>
          <a:bodyPr/>
          <a:lstStyle/>
          <a:p>
            <a:r>
              <a:rPr lang="en-US"/>
              <a:t>Assessment</a:t>
            </a:r>
          </a:p>
        </p:txBody>
      </p:sp>
      <p:sp>
        <p:nvSpPr>
          <p:cNvPr id="4" name="Content Placeholder 3">
            <a:extLst>
              <a:ext uri="{FF2B5EF4-FFF2-40B4-BE49-F238E27FC236}">
                <a16:creationId xmlns:a16="http://schemas.microsoft.com/office/drawing/2014/main" id="{3B7886CD-881E-CD07-044B-FD4B703B08A7}"/>
              </a:ext>
            </a:extLst>
          </p:cNvPr>
          <p:cNvSpPr>
            <a:spLocks noGrp="1"/>
          </p:cNvSpPr>
          <p:nvPr>
            <p:ph idx="1"/>
          </p:nvPr>
        </p:nvSpPr>
        <p:spPr/>
        <p:txBody>
          <a:bodyPr vert="horz" lIns="0" tIns="0" rIns="0" bIns="0" rtlCol="0" anchor="t">
            <a:noAutofit/>
          </a:bodyPr>
          <a:lstStyle/>
          <a:p>
            <a:r>
              <a:rPr lang="en-US"/>
              <a:t>How do you assess student mastery of these standards?</a:t>
            </a:r>
          </a:p>
        </p:txBody>
      </p:sp>
      <p:sp>
        <p:nvSpPr>
          <p:cNvPr id="3" name="Slide Number Placeholder 2">
            <a:extLst>
              <a:ext uri="{FF2B5EF4-FFF2-40B4-BE49-F238E27FC236}">
                <a16:creationId xmlns:a16="http://schemas.microsoft.com/office/drawing/2014/main" id="{D35C2B43-1572-3A10-5DB0-43516B09287C}"/>
              </a:ext>
            </a:extLst>
          </p:cNvPr>
          <p:cNvSpPr>
            <a:spLocks noGrp="1"/>
          </p:cNvSpPr>
          <p:nvPr>
            <p:ph type="sldNum" sz="quarter" idx="12"/>
          </p:nvPr>
        </p:nvSpPr>
        <p:spPr/>
        <p:txBody>
          <a:bodyPr/>
          <a:lstStyle/>
          <a:p>
            <a:fld id="{B2102BAA-C61A-4A39-BDF1-4340D572B82C}" type="slidenum">
              <a:rPr lang="en-US" smtClean="0"/>
              <a:t>9</a:t>
            </a:fld>
            <a:endParaRPr lang="en-US"/>
          </a:p>
        </p:txBody>
      </p:sp>
    </p:spTree>
    <p:extLst>
      <p:ext uri="{BB962C8B-B14F-4D97-AF65-F5344CB8AC3E}">
        <p14:creationId xmlns:p14="http://schemas.microsoft.com/office/powerpoint/2010/main" val="1648747768"/>
      </p:ext>
    </p:extLst>
  </p:cSld>
  <p:clrMapOvr>
    <a:masterClrMapping/>
  </p:clrMapOvr>
</p:sld>
</file>

<file path=ppt/theme/theme1.xml><?xml version="1.0" encoding="utf-8"?>
<a:theme xmlns:a="http://schemas.openxmlformats.org/drawingml/2006/main" name="Office Theme">
  <a:themeElements>
    <a:clrScheme name="VDOE Colors">
      <a:dk1>
        <a:srgbClr val="003C71"/>
      </a:dk1>
      <a:lt1>
        <a:srgbClr val="FFFFFF"/>
      </a:lt1>
      <a:dk2>
        <a:srgbClr val="003C71"/>
      </a:dk2>
      <a:lt2>
        <a:srgbClr val="FFFFFF"/>
      </a:lt2>
      <a:accent1>
        <a:srgbClr val="003C71"/>
      </a:accent1>
      <a:accent2>
        <a:srgbClr val="FF6A39"/>
      </a:accent2>
      <a:accent3>
        <a:srgbClr val="555555"/>
      </a:accent3>
      <a:accent4>
        <a:srgbClr val="FFC600"/>
      </a:accent4>
      <a:accent5>
        <a:srgbClr val="0160B6"/>
      </a:accent5>
      <a:accent6>
        <a:srgbClr val="279989"/>
      </a:accent6>
      <a:hlink>
        <a:srgbClr val="0563C1"/>
      </a:hlink>
      <a:folHlink>
        <a:srgbClr val="8496B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b3d5c2c-b560-474a-866d-a2f80bed7ff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22EA3EBAF2834FB3B271461F8B97E6" ma:contentTypeVersion="12" ma:contentTypeDescription="Create a new document." ma:contentTypeScope="" ma:versionID="3d1b5b544ea11dafb8db5ae79704e527">
  <xsd:schema xmlns:xsd="http://www.w3.org/2001/XMLSchema" xmlns:xs="http://www.w3.org/2001/XMLSchema" xmlns:p="http://schemas.microsoft.com/office/2006/metadata/properties" xmlns:ns2="9b3d5c2c-b560-474a-866d-a2f80bed7ffa" targetNamespace="http://schemas.microsoft.com/office/2006/metadata/properties" ma:root="true" ma:fieldsID="76235419aa43106ab9506265731e6595" ns2:_="">
    <xsd:import namespace="9b3d5c2c-b560-474a-866d-a2f80bed7ff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3d5c2c-b560-474a-866d-a2f80bed7f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442AD12-2A16-4272-8343-059CCA4C660B}">
  <ds:schemaRefs>
    <ds:schemaRef ds:uri="3e48eddf-5182-4ff8-bc73-3298bc4d374d"/>
    <ds:schemaRef ds:uri="7bdf785d-e98f-4bb0-b455-24fd4c8fc4a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9b3d5c2c-b560-474a-866d-a2f80bed7ffa"/>
  </ds:schemaRefs>
</ds:datastoreItem>
</file>

<file path=customXml/itemProps2.xml><?xml version="1.0" encoding="utf-8"?>
<ds:datastoreItem xmlns:ds="http://schemas.openxmlformats.org/officeDocument/2006/customXml" ds:itemID="{01855523-2CDA-4B54-9082-27EEF821C4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3d5c2c-b560-474a-866d-a2f80bed7f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7A9B3F-3566-4850-A246-4BFBDE14D19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26</Slides>
  <Notes>20</Notes>
  <HiddenSlides>0</HiddenSlide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Focus on Mathematics </vt:lpstr>
      <vt:lpstr>Learning Goals</vt:lpstr>
      <vt:lpstr>Agenda</vt:lpstr>
      <vt:lpstr>When students develop formulas, they gain conceptual understanding of the ideas and relationships involved and they engage in "doing mathematics."</vt:lpstr>
      <vt:lpstr>Investigate and Develop Formulas</vt:lpstr>
      <vt:lpstr>Concepts and Connections Articulation Guide</vt:lpstr>
      <vt:lpstr>Concepts and Connections Articulation Guide</vt:lpstr>
      <vt:lpstr>Instruction</vt:lpstr>
      <vt:lpstr>Assessment</vt:lpstr>
      <vt:lpstr>Examples from TestNav8 Practice Items</vt:lpstr>
      <vt:lpstr>Examples from TestNav8 Practice Items</vt:lpstr>
      <vt:lpstr>Which One Doesn’t Belong?</vt:lpstr>
      <vt:lpstr>4.MG.3a - Area and Perimeter of Rectangles and Squares</vt:lpstr>
      <vt:lpstr>4.MG.3d - Relationship Between Area and Perimeter</vt:lpstr>
      <vt:lpstr>Alike and Different</vt:lpstr>
      <vt:lpstr>5.MG.2a - Area of a Right Triangle</vt:lpstr>
      <vt:lpstr>Build It – Quick Images</vt:lpstr>
      <vt:lpstr>5.MG.2d - Volume of a Rectangular Prism</vt:lpstr>
      <vt:lpstr>Number Line</vt:lpstr>
      <vt:lpstr>6.MG.1c – Approximation for Pi</vt:lpstr>
      <vt:lpstr>6.MG.1d - Circumference</vt:lpstr>
      <vt:lpstr>Which One Doesn’t Belong?</vt:lpstr>
      <vt:lpstr>6.MG.2a – Area and Perimeter of Triangles and Parallelograms</vt:lpstr>
      <vt:lpstr>Which One Doesn’t Belong?</vt:lpstr>
      <vt:lpstr>7.MG.1ab – Surface Area and Volume of Rectangular Prisms and Right Cylinders</vt:lpstr>
      <vt:lpstr>Closure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Virginia Department of Education</dc:creator>
  <cp:keywords/>
  <dc:description/>
  <cp:revision>2</cp:revision>
  <dcterms:created xsi:type="dcterms:W3CDTF">2022-07-20T12:39:39Z</dcterms:created>
  <dcterms:modified xsi:type="dcterms:W3CDTF">2025-04-29T16:27:49Z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0x010100CD22EA3EBAF2834FB3B271461F8B97E6</vt:lpwstr>
  </property>
  <property fmtid="{D5CDD505-2E9C-101B-9397-08002B2CF9AE}" pid="3" name="FileHash">
    <vt:lpwstr>bd6024ba9092d43b2cbeeceddbb3781f74355514</vt:lpwstr>
  </property>
  <property fmtid="{D5CDD505-2E9C-101B-9397-08002B2CF9AE}" pid="4" name="Order">
    <vt:r8>40600</vt:r8>
  </property>
  <property fmtid="{D5CDD505-2E9C-101B-9397-08002B2CF9AE}" pid="5" name="CloudMigratorOriginId">
    <vt:lpwstr>1voe_kc8VRRDPk9RmKKH-mpKC64Fr0ipY</vt:lpwstr>
  </property>
  <property fmtid="{D5CDD505-2E9C-101B-9397-08002B2CF9AE}" pid="6" name="SharedWithUsers">
    <vt:lpwstr>165;#Hollins, Samantha (DOE)</vt:lpwstr>
  </property>
  <property fmtid="{D5CDD505-2E9C-101B-9397-08002B2CF9AE}" pid="7" name="ComplianceAssetId">
    <vt:lpwstr/>
  </property>
  <property fmtid="{D5CDD505-2E9C-101B-9397-08002B2CF9AE}" pid="8" name="_activity">
    <vt:lpwstr>{"FileActivityType":"9","FileActivityTimeStamp":"2024-01-11T20:47:00.400Z","FileActivityUsersOnPage":[{"DisplayName":"Jackson, Crystal (DOE)","Id":"crystal.jackson@doe.virginia.gov"},{"DisplayName":"Rickey, Melissa (DOE)","Id":"melissa.rickey@doe.virginia.gov"}],"FileActivityNavigationId":null}</vt:lpwstr>
  </property>
  <property fmtid="{D5CDD505-2E9C-101B-9397-08002B2CF9AE}" pid="9" name="_ExtendedDescription">
    <vt:lpwstr/>
  </property>
  <property fmtid="{D5CDD505-2E9C-101B-9397-08002B2CF9AE}" pid="10" name="CloudMigratorVersion">
    <vt:lpwstr>3.38.17.0</vt:lpwstr>
  </property>
  <property fmtid="{D5CDD505-2E9C-101B-9397-08002B2CF9AE}" pid="11" name="TriggerFlowInfo">
    <vt:lpwstr/>
  </property>
</Properties>
</file>