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71" r:id="rId3"/>
    <p:sldId id="267" r:id="rId4"/>
    <p:sldId id="324" r:id="rId5"/>
    <p:sldId id="341" r:id="rId6"/>
    <p:sldId id="347" r:id="rId7"/>
    <p:sldId id="350" r:id="rId8"/>
    <p:sldId id="353" r:id="rId9"/>
    <p:sldId id="343" r:id="rId10"/>
    <p:sldId id="351" r:id="rId11"/>
    <p:sldId id="344" r:id="rId12"/>
    <p:sldId id="340" r:id="rId13"/>
    <p:sldId id="352" r:id="rId14"/>
    <p:sldId id="328" r:id="rId15"/>
    <p:sldId id="332" r:id="rId16"/>
    <p:sldId id="338" r:id="rId17"/>
    <p:sldId id="330" r:id="rId18"/>
    <p:sldId id="336" r:id="rId19"/>
    <p:sldId id="346" r:id="rId20"/>
    <p:sldId id="286" r:id="rId21"/>
    <p:sldId id="287" r:id="rId22"/>
    <p:sldId id="288" r:id="rId23"/>
    <p:sldId id="289" r:id="rId24"/>
    <p:sldId id="339" r:id="rId25"/>
    <p:sldId id="276" r:id="rId26"/>
    <p:sldId id="295" r:id="rId27"/>
    <p:sldId id="285" r:id="rId28"/>
    <p:sldId id="26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555"/>
    <a:srgbClr val="1A4480"/>
    <a:srgbClr val="3E5B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55" autoAdjust="0"/>
    <p:restoredTop sz="93447" autoAdjust="0"/>
  </p:normalViewPr>
  <p:slideViewPr>
    <p:cSldViewPr snapToGrid="0">
      <p:cViewPr varScale="1">
        <p:scale>
          <a:sx n="103" d="100"/>
          <a:sy n="103" d="100"/>
        </p:scale>
        <p:origin x="1098" y="114"/>
      </p:cViewPr>
      <p:guideLst>
        <p:guide orient="horz" pos="2160"/>
        <p:guide pos="3840"/>
      </p:guideLst>
    </p:cSldViewPr>
  </p:slideViewPr>
  <p:outlineViewPr>
    <p:cViewPr>
      <p:scale>
        <a:sx n="33" d="100"/>
        <a:sy n="33" d="100"/>
      </p:scale>
      <p:origin x="0" y="-1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9/14/2025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22139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84251-D368-262E-ABB3-C55A7B4470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A2203-187E-F097-10FF-24C4264218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D52DFE-AA93-069A-4811-32DE039AAB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C5F886-8514-CA74-3CA9-30CC8C18B74E}"/>
              </a:ext>
            </a:extLst>
          </p:cNvPr>
          <p:cNvSpPr>
            <a:spLocks noGrp="1"/>
          </p:cNvSpPr>
          <p:nvPr>
            <p:ph type="sldNum" sz="quarter" idx="10"/>
          </p:nvPr>
        </p:nvSpPr>
        <p:spPr/>
        <p:txBody>
          <a:bodyPr/>
          <a:lstStyle/>
          <a:p>
            <a:fld id="{40DDDA28-A9E5-470C-8A90-D17729306CEC}" type="slidenum">
              <a:rPr lang="en-US" smtClean="0"/>
              <a:t>13</a:t>
            </a:fld>
            <a:endParaRPr lang="en-US"/>
          </a:p>
        </p:txBody>
      </p:sp>
    </p:spTree>
    <p:extLst>
      <p:ext uri="{BB962C8B-B14F-4D97-AF65-F5344CB8AC3E}">
        <p14:creationId xmlns:p14="http://schemas.microsoft.com/office/powerpoint/2010/main" val="4288716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14</a:t>
            </a:fld>
            <a:endParaRPr lang="en-US"/>
          </a:p>
        </p:txBody>
      </p:sp>
    </p:spTree>
    <p:extLst>
      <p:ext uri="{BB962C8B-B14F-4D97-AF65-F5344CB8AC3E}">
        <p14:creationId xmlns:p14="http://schemas.microsoft.com/office/powerpoint/2010/main" val="1867278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very important to verify</a:t>
            </a:r>
            <a:r>
              <a:rPr lang="en-US" baseline="0" dirty="0"/>
              <a:t> the data in the reports. It is widely used for research (internal and external) publicly published tools, and program office reports to support decision making. (VPI Reports depend on a locked Fall SRC.</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20</a:t>
            </a:fld>
            <a:endParaRPr lang="en-US"/>
          </a:p>
        </p:txBody>
      </p:sp>
    </p:spTree>
    <p:extLst>
      <p:ext uri="{BB962C8B-B14F-4D97-AF65-F5344CB8AC3E}">
        <p14:creationId xmlns:p14="http://schemas.microsoft.com/office/powerpoint/2010/main" val="3953278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Certificate</a:t>
            </a:r>
            <a:r>
              <a:rPr lang="en-US" baseline="0" dirty="0"/>
              <a:t> Generator for number 3</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21</a:t>
            </a:fld>
            <a:endParaRPr lang="en-US"/>
          </a:p>
        </p:txBody>
      </p:sp>
    </p:spTree>
    <p:extLst>
      <p:ext uri="{BB962C8B-B14F-4D97-AF65-F5344CB8AC3E}">
        <p14:creationId xmlns:p14="http://schemas.microsoft.com/office/powerpoint/2010/main" val="1361883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that advanced</a:t>
            </a:r>
            <a:r>
              <a:rPr lang="en-US" baseline="0" dirty="0"/>
              <a:t> placement data is only on the SQP’s. All other SQP data is published in at least one other location. CTE data on MSC doesn’t have demographics so it all comes together</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DDDA28-A9E5-470C-8A90-D17729306CE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94153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soon as any LEA submits</a:t>
            </a:r>
            <a:r>
              <a:rPr lang="en-US" baseline="0" dirty="0"/>
              <a:t> a summer file, sliders slide.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23</a:t>
            </a:fld>
            <a:endParaRPr lang="en-US"/>
          </a:p>
        </p:txBody>
      </p:sp>
    </p:spTree>
    <p:extLst>
      <p:ext uri="{BB962C8B-B14F-4D97-AF65-F5344CB8AC3E}">
        <p14:creationId xmlns:p14="http://schemas.microsoft.com/office/powerpoint/2010/main" val="1519031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26</a:t>
            </a:fld>
            <a:endParaRPr lang="en-US"/>
          </a:p>
        </p:txBody>
      </p:sp>
    </p:spTree>
    <p:extLst>
      <p:ext uri="{BB962C8B-B14F-4D97-AF65-F5344CB8AC3E}">
        <p14:creationId xmlns:p14="http://schemas.microsoft.com/office/powerpoint/2010/main" val="572076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53416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5</a:t>
            </a:fld>
            <a:endParaRPr lang="en-US"/>
          </a:p>
        </p:txBody>
      </p:sp>
    </p:spTree>
    <p:extLst>
      <p:ext uri="{BB962C8B-B14F-4D97-AF65-F5344CB8AC3E}">
        <p14:creationId xmlns:p14="http://schemas.microsoft.com/office/powerpoint/2010/main" val="1816762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C2494-8F60-11EC-C50A-E617CDA1D0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0AB7AE-BAE7-80EE-1C72-2A6490DC9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E0340-CEFE-E0C5-36ED-BF733B0A4A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D577B4-CE16-21DA-88CC-776131610BD9}"/>
              </a:ext>
            </a:extLst>
          </p:cNvPr>
          <p:cNvSpPr>
            <a:spLocks noGrp="1"/>
          </p:cNvSpPr>
          <p:nvPr>
            <p:ph type="sldNum" sz="quarter" idx="10"/>
          </p:nvPr>
        </p:nvSpPr>
        <p:spPr/>
        <p:txBody>
          <a:bodyPr/>
          <a:lstStyle/>
          <a:p>
            <a:fld id="{40DDDA28-A9E5-470C-8A90-D17729306CEC}" type="slidenum">
              <a:rPr lang="en-US" smtClean="0"/>
              <a:t>6</a:t>
            </a:fld>
            <a:endParaRPr lang="en-US"/>
          </a:p>
        </p:txBody>
      </p:sp>
    </p:spTree>
    <p:extLst>
      <p:ext uri="{BB962C8B-B14F-4D97-AF65-F5344CB8AC3E}">
        <p14:creationId xmlns:p14="http://schemas.microsoft.com/office/powerpoint/2010/main" val="937844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F64F6-9341-901B-8C73-5CE3A7A7E8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F628E-8A75-6B6C-BAE8-17C1F75331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AF25E6-3845-644D-C4F8-83A900B503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FCD80F-731F-07F0-B734-75F9EEEDA1D2}"/>
              </a:ext>
            </a:extLst>
          </p:cNvPr>
          <p:cNvSpPr>
            <a:spLocks noGrp="1"/>
          </p:cNvSpPr>
          <p:nvPr>
            <p:ph type="sldNum" sz="quarter" idx="10"/>
          </p:nvPr>
        </p:nvSpPr>
        <p:spPr/>
        <p:txBody>
          <a:bodyPr/>
          <a:lstStyle/>
          <a:p>
            <a:fld id="{40DDDA28-A9E5-470C-8A90-D17729306CEC}" type="slidenum">
              <a:rPr lang="en-US" smtClean="0"/>
              <a:t>7</a:t>
            </a:fld>
            <a:endParaRPr lang="en-US"/>
          </a:p>
        </p:txBody>
      </p:sp>
    </p:spTree>
    <p:extLst>
      <p:ext uri="{BB962C8B-B14F-4D97-AF65-F5344CB8AC3E}">
        <p14:creationId xmlns:p14="http://schemas.microsoft.com/office/powerpoint/2010/main" val="1845392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CA4F7-C8F9-2E4E-A439-6B5A82353D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C55559-073F-3D93-BEA9-EC2DDF1492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6AFA2-DB08-8D7C-3F91-E55FB23915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E69C18-B0D2-74CB-B208-D72A8AB1E20C}"/>
              </a:ext>
            </a:extLst>
          </p:cNvPr>
          <p:cNvSpPr>
            <a:spLocks noGrp="1"/>
          </p:cNvSpPr>
          <p:nvPr>
            <p:ph type="sldNum" sz="quarter" idx="10"/>
          </p:nvPr>
        </p:nvSpPr>
        <p:spPr/>
        <p:txBody>
          <a:bodyPr/>
          <a:lstStyle/>
          <a:p>
            <a:fld id="{40DDDA28-A9E5-470C-8A90-D17729306CEC}" type="slidenum">
              <a:rPr lang="en-US" smtClean="0"/>
              <a:t>8</a:t>
            </a:fld>
            <a:endParaRPr lang="en-US"/>
          </a:p>
        </p:txBody>
      </p:sp>
    </p:spTree>
    <p:extLst>
      <p:ext uri="{BB962C8B-B14F-4D97-AF65-F5344CB8AC3E}">
        <p14:creationId xmlns:p14="http://schemas.microsoft.com/office/powerpoint/2010/main" val="504996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9</a:t>
            </a:fld>
            <a:endParaRPr lang="en-US"/>
          </a:p>
        </p:txBody>
      </p:sp>
    </p:spTree>
    <p:extLst>
      <p:ext uri="{BB962C8B-B14F-4D97-AF65-F5344CB8AC3E}">
        <p14:creationId xmlns:p14="http://schemas.microsoft.com/office/powerpoint/2010/main" val="1410878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0A3A1-EF24-981F-7A33-A988BE5536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1236E-88C1-93C8-4F56-50AFD411B9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ABE554-587A-1DE9-5E04-8B099F04E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88E55E-73D8-2B65-79CE-1A99A51BD387}"/>
              </a:ext>
            </a:extLst>
          </p:cNvPr>
          <p:cNvSpPr>
            <a:spLocks noGrp="1"/>
          </p:cNvSpPr>
          <p:nvPr>
            <p:ph type="sldNum" sz="quarter" idx="10"/>
          </p:nvPr>
        </p:nvSpPr>
        <p:spPr/>
        <p:txBody>
          <a:bodyPr/>
          <a:lstStyle/>
          <a:p>
            <a:fld id="{40DDDA28-A9E5-470C-8A90-D17729306CEC}" type="slidenum">
              <a:rPr lang="en-US" smtClean="0"/>
              <a:t>10</a:t>
            </a:fld>
            <a:endParaRPr lang="en-US"/>
          </a:p>
        </p:txBody>
      </p:sp>
    </p:spTree>
    <p:extLst>
      <p:ext uri="{BB962C8B-B14F-4D97-AF65-F5344CB8AC3E}">
        <p14:creationId xmlns:p14="http://schemas.microsoft.com/office/powerpoint/2010/main" val="99788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11</a:t>
            </a:fld>
            <a:endParaRPr lang="en-US"/>
          </a:p>
        </p:txBody>
      </p:sp>
    </p:spTree>
    <p:extLst>
      <p:ext uri="{BB962C8B-B14F-4D97-AF65-F5344CB8AC3E}">
        <p14:creationId xmlns:p14="http://schemas.microsoft.com/office/powerpoint/2010/main" val="1534728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12</a:t>
            </a:fld>
            <a:endParaRPr lang="en-US"/>
          </a:p>
        </p:txBody>
      </p:sp>
    </p:spTree>
    <p:extLst>
      <p:ext uri="{BB962C8B-B14F-4D97-AF65-F5344CB8AC3E}">
        <p14:creationId xmlns:p14="http://schemas.microsoft.com/office/powerpoint/2010/main" val="26781888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Rectangle 7" descr="VDOE Logo"/>
          <p:cNvSpPr/>
          <p:nvPr userDrawn="1"/>
        </p:nvSpPr>
        <p:spPr>
          <a:xfrm>
            <a:off x="2020701" y="919537"/>
            <a:ext cx="10893915" cy="5938463"/>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20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05403061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91189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9/14/2025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9/14/2025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9/14/2025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9/14/2025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7" name="Rectangle 6" descr="VDOE Logo"/>
          <p:cNvSpPr/>
          <p:nvPr userDrawn="1"/>
        </p:nvSpPr>
        <p:spPr>
          <a:xfrm>
            <a:off x="2020701" y="919537"/>
            <a:ext cx="10893915" cy="5938463"/>
          </a:xfrm>
          <a:prstGeom prst="rect">
            <a:avLst/>
          </a:prstGeom>
          <a:blipFill dpi="0" rotWithShape="1">
            <a:blip r:embed="rId2">
              <a:alphaModFix amt="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7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p:nvPr>
        </p:nvSpPr>
        <p:spPr>
          <a:xfrm>
            <a:off x="838200" y="1458930"/>
            <a:ext cx="10515600" cy="471803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6124203"/>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838200" y="1458930"/>
            <a:ext cx="10515600" cy="471803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08869622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69611589"/>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06C96A5-1280-4BBD-93AB-AD67D678B93B}" type="datetime1">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9/14/2025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transition spd="slow">
    <p:wipe/>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www.doe.virginia.gov/info_management/data_collection/student_record_collection/code_values/index.s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code_values/index.shtml" TargetMode="External"/><Relationship Id="rId2" Type="http://schemas.openxmlformats.org/officeDocument/2006/relationships/hyperlink" Target="https://www.doe.virginia.gov/info_management/data_collection/student_record_collection/index.shtml"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code_values/index.shtml" TargetMode="External"/><Relationship Id="rId2" Type="http://schemas.openxmlformats.org/officeDocument/2006/relationships/hyperlink" Target="https://www.doe.virginia.gov/info_management/data_collection/student_record_collection/index.shtml"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https://p1pe.doe.virginia.gov/apex/f?p=180:1:::::p_session_id,p_application_name:3079480230065022375,fallmembership" TargetMode="External"/><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hyperlink" Target="https://schoolquality.virginia.gov/" TargetMode="External"/><Relationship Id="rId2" Type="http://schemas.openxmlformats.org/officeDocument/2006/relationships/notesSlide" Target="../notesSlides/notesSlide14.xml"/><Relationship Id="rId1" Type="http://schemas.openxmlformats.org/officeDocument/2006/relationships/slideLayout" Target="../slideLayouts/slideLayout15.xml"/><Relationship Id="rId4" Type="http://schemas.openxmlformats.org/officeDocument/2006/relationships/hyperlink" Target="https://doe.virginia.gov/statistics_reports/supts_annual_report/index.shtml"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www.doe.virginia.gov/data-policy-funding/data-reports/data-collection/student-record-collection"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hyperlink" Target="mailto:Brittney.Kanard@doe.virginia.gov" TargetMode="External"/><Relationship Id="rId2" Type="http://schemas.openxmlformats.org/officeDocument/2006/relationships/hyperlink" Target="https://www.doe.virginia.gov/data-policy-funding/data-reports/data-collection/student-record-collection" TargetMode="External"/><Relationship Id="rId1" Type="http://schemas.openxmlformats.org/officeDocument/2006/relationships/slideLayout" Target="../slideLayouts/slideLayout6.xml"/><Relationship Id="rId5" Type="http://schemas.openxmlformats.org/officeDocument/2006/relationships/hyperlink" Target="mailto:Carol.WellsBazzichi@doe.virginia.gov" TargetMode="External"/><Relationship Id="rId4" Type="http://schemas.openxmlformats.org/officeDocument/2006/relationships/hyperlink" Target="mailto:resultshelp@doe.virgini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law.lis.virginia.gov/admincode/title8/agency20/chapter132/section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https://www.doe.virginia.gov/info_management/data_collection/student_record_collection/code_values/index.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2025-2026 Student Record Collection</a:t>
            </a:r>
          </a:p>
        </p:txBody>
      </p:sp>
      <p:sp>
        <p:nvSpPr>
          <p:cNvPr id="3" name="Subtitle 2"/>
          <p:cNvSpPr>
            <a:spLocks noGrp="1"/>
          </p:cNvSpPr>
          <p:nvPr>
            <p:ph type="subTitle" idx="1"/>
          </p:nvPr>
        </p:nvSpPr>
        <p:spPr/>
        <p:txBody>
          <a:bodyPr/>
          <a:lstStyle/>
          <a:p>
            <a:r>
              <a:rPr lang="en-US" dirty="0"/>
              <a:t>Virginia Department of Education</a:t>
            </a:r>
          </a:p>
          <a:p>
            <a:r>
              <a:rPr lang="en-US" dirty="0"/>
              <a:t>Office of Data Services</a:t>
            </a:r>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51D88-6D63-568F-A406-2EFF90B90E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61215-5948-BB7A-4BAE-FA5216F880B6}"/>
              </a:ext>
            </a:extLst>
          </p:cNvPr>
          <p:cNvSpPr>
            <a:spLocks noGrp="1"/>
          </p:cNvSpPr>
          <p:nvPr>
            <p:ph type="title"/>
          </p:nvPr>
        </p:nvSpPr>
        <p:spPr/>
        <p:txBody>
          <a:bodyPr>
            <a:normAutofit/>
          </a:bodyPr>
          <a:lstStyle/>
          <a:p>
            <a:r>
              <a:rPr lang="en-US" dirty="0"/>
              <a:t>Initial Primary Nighttime Residence</a:t>
            </a:r>
          </a:p>
        </p:txBody>
      </p:sp>
      <p:sp>
        <p:nvSpPr>
          <p:cNvPr id="3" name="Slide Number Placeholder 2">
            <a:extLst>
              <a:ext uri="{FF2B5EF4-FFF2-40B4-BE49-F238E27FC236}">
                <a16:creationId xmlns:a16="http://schemas.microsoft.com/office/drawing/2014/main" id="{32861B88-9596-5A66-96E6-7F22F26DD527}"/>
              </a:ext>
            </a:extLst>
          </p:cNvPr>
          <p:cNvSpPr>
            <a:spLocks noGrp="1"/>
          </p:cNvSpPr>
          <p:nvPr>
            <p:ph type="sldNum" sz="quarter" idx="12"/>
          </p:nvPr>
        </p:nvSpPr>
        <p:spPr/>
        <p:txBody>
          <a:bodyPr/>
          <a:lstStyle/>
          <a:p>
            <a:fld id="{B2102BAA-C61A-4A39-BDF1-4340D572B82C}" type="slidenum">
              <a:rPr lang="en-US" smtClean="0"/>
              <a:t>10</a:t>
            </a:fld>
            <a:endParaRPr lang="en-US"/>
          </a:p>
        </p:txBody>
      </p:sp>
      <p:sp>
        <p:nvSpPr>
          <p:cNvPr id="4" name="Content Placeholder 3">
            <a:extLst>
              <a:ext uri="{FF2B5EF4-FFF2-40B4-BE49-F238E27FC236}">
                <a16:creationId xmlns:a16="http://schemas.microsoft.com/office/drawing/2014/main" id="{E14530BA-657C-EC97-11E3-CB3197DD39EA}"/>
              </a:ext>
            </a:extLst>
          </p:cNvPr>
          <p:cNvSpPr>
            <a:spLocks noGrp="1"/>
          </p:cNvSpPr>
          <p:nvPr>
            <p:ph idx="1"/>
          </p:nvPr>
        </p:nvSpPr>
        <p:spPr>
          <a:xfrm>
            <a:off x="838200" y="1458931"/>
            <a:ext cx="10515600" cy="5176046"/>
          </a:xfrm>
        </p:spPr>
        <p:txBody>
          <a:bodyPr>
            <a:normAutofit/>
          </a:bodyPr>
          <a:lstStyle/>
          <a:p>
            <a:pPr marL="0" indent="0">
              <a:buNone/>
            </a:pPr>
            <a:endParaRPr lang="en-US" sz="2400" dirty="0"/>
          </a:p>
          <a:p>
            <a:endParaRPr lang="en-US" dirty="0"/>
          </a:p>
          <a:p>
            <a:pPr lvl="1"/>
            <a:endParaRPr lang="en-US" dirty="0"/>
          </a:p>
        </p:txBody>
      </p:sp>
      <p:graphicFrame>
        <p:nvGraphicFramePr>
          <p:cNvPr id="5" name="Table 4">
            <a:extLst>
              <a:ext uri="{FF2B5EF4-FFF2-40B4-BE49-F238E27FC236}">
                <a16:creationId xmlns:a16="http://schemas.microsoft.com/office/drawing/2014/main" id="{6BC18962-90CD-BE87-5262-E2F30CACC43C}"/>
              </a:ext>
            </a:extLst>
          </p:cNvPr>
          <p:cNvGraphicFramePr>
            <a:graphicFrameLocks noGrp="1"/>
          </p:cNvGraphicFramePr>
          <p:nvPr>
            <p:extLst>
              <p:ext uri="{D42A27DB-BD31-4B8C-83A1-F6EECF244321}">
                <p14:modId xmlns:p14="http://schemas.microsoft.com/office/powerpoint/2010/main" val="3884280494"/>
              </p:ext>
            </p:extLst>
          </p:nvPr>
        </p:nvGraphicFramePr>
        <p:xfrm>
          <a:off x="624672" y="1359144"/>
          <a:ext cx="10942655" cy="4864406"/>
        </p:xfrm>
        <a:graphic>
          <a:graphicData uri="http://schemas.openxmlformats.org/drawingml/2006/table">
            <a:tbl>
              <a:tblPr firstRow="1" bandRow="1">
                <a:tableStyleId>{5C22544A-7EE6-4342-B048-85BDC9FD1C3A}</a:tableStyleId>
              </a:tblPr>
              <a:tblGrid>
                <a:gridCol w="2349640">
                  <a:extLst>
                    <a:ext uri="{9D8B030D-6E8A-4147-A177-3AD203B41FA5}">
                      <a16:colId xmlns:a16="http://schemas.microsoft.com/office/drawing/2014/main" val="723397219"/>
                    </a:ext>
                  </a:extLst>
                </a:gridCol>
                <a:gridCol w="8593015">
                  <a:extLst>
                    <a:ext uri="{9D8B030D-6E8A-4147-A177-3AD203B41FA5}">
                      <a16:colId xmlns:a16="http://schemas.microsoft.com/office/drawing/2014/main" val="3877953857"/>
                    </a:ext>
                  </a:extLst>
                </a:gridCol>
              </a:tblGrid>
              <a:tr h="372310">
                <a:tc>
                  <a:txBody>
                    <a:bodyPr/>
                    <a:lstStyle/>
                    <a:p>
                      <a:r>
                        <a:rPr lang="en-US" dirty="0"/>
                        <a:t>Code Description</a:t>
                      </a:r>
                    </a:p>
                  </a:txBody>
                  <a:tcPr/>
                </a:tc>
                <a:tc>
                  <a:txBody>
                    <a:bodyPr/>
                    <a:lstStyle/>
                    <a:p>
                      <a:r>
                        <a:rPr lang="en-US" dirty="0"/>
                        <a:t>Example</a:t>
                      </a:r>
                    </a:p>
                  </a:txBody>
                  <a:tcPr/>
                </a:tc>
                <a:extLst>
                  <a:ext uri="{0D108BD9-81ED-4DB2-BD59-A6C34878D82A}">
                    <a16:rowId xmlns:a16="http://schemas.microsoft.com/office/drawing/2014/main" val="3793631316"/>
                  </a:ext>
                </a:extLst>
              </a:tr>
              <a:tr h="1001801">
                <a:tc>
                  <a:txBody>
                    <a:bodyPr/>
                    <a:lstStyle/>
                    <a:p>
                      <a:r>
                        <a:rPr lang="en-US" dirty="0"/>
                        <a:t>5 - Eligibility appeal pending</a:t>
                      </a:r>
                    </a:p>
                  </a:txBody>
                  <a:tcPr/>
                </a:tc>
                <a:tc>
                  <a:txBody>
                    <a:bodyPr/>
                    <a:lstStyle/>
                    <a:p>
                      <a:pPr fontAlgn="base"/>
                      <a:r>
                        <a:rPr lang="en-US" sz="1800" b="0" i="0" kern="1200" dirty="0">
                          <a:solidFill>
                            <a:schemeClr val="dk1"/>
                          </a:solidFill>
                          <a:effectLst/>
                          <a:latin typeface="+mn-lt"/>
                          <a:ea typeface="+mn-ea"/>
                          <a:cs typeface="+mn-cs"/>
                        </a:rPr>
                        <a:t>Family claimed to be homeless. The information leaves the liaison with questions regarding whether the situation is homeless, so the school division initiates an eligibility dispute. If the claim of homelessness is upheld during the appeal process, the flag should be updated to the correct initial primary nighttime residence (1-4)</a:t>
                      </a:r>
                    </a:p>
                  </a:txBody>
                  <a:tcPr/>
                </a:tc>
                <a:extLst>
                  <a:ext uri="{0D108BD9-81ED-4DB2-BD59-A6C34878D82A}">
                    <a16:rowId xmlns:a16="http://schemas.microsoft.com/office/drawing/2014/main" val="4235630126"/>
                  </a:ext>
                </a:extLst>
              </a:tr>
              <a:tr h="9405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 Eligibility dispute final; not eligible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Once all steps of the appeal process have been completed for the dispute, the final determination is that the student is not homeless (e.g., evidence that the family has a lease in another school division). The student should not be included in in the homeless count.</a:t>
                      </a:r>
                    </a:p>
                  </a:txBody>
                  <a:tcPr/>
                </a:tc>
                <a:extLst>
                  <a:ext uri="{0D108BD9-81ED-4DB2-BD59-A6C34878D82A}">
                    <a16:rowId xmlns:a16="http://schemas.microsoft.com/office/drawing/2014/main" val="2119027190"/>
                  </a:ext>
                </a:extLst>
              </a:tr>
              <a:tr h="21146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7 - Eligible this academic year in a different LEA; permanently housed at enrollment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A family was homeless in one division, doubled up with family at the beginning of the academic year. The LEA flags the student as homeless. In January, the family finds permanent housing in the neighboring LEA and decides to enroll their children in the local school. They still have MV rights through the end of the academic year but should not be flagged as homeless in that second division. This code allows the school division to monitor access to appropriate MV rights, such as free meals for the rest of the year.</a:t>
                      </a:r>
                    </a:p>
                  </a:txBody>
                  <a:tcPr/>
                </a:tc>
                <a:extLst>
                  <a:ext uri="{0D108BD9-81ED-4DB2-BD59-A6C34878D82A}">
                    <a16:rowId xmlns:a16="http://schemas.microsoft.com/office/drawing/2014/main" val="864030915"/>
                  </a:ext>
                </a:extLst>
              </a:tr>
            </a:tbl>
          </a:graphicData>
        </a:graphic>
      </p:graphicFrame>
    </p:spTree>
    <p:extLst>
      <p:ext uri="{BB962C8B-B14F-4D97-AF65-F5344CB8AC3E}">
        <p14:creationId xmlns:p14="http://schemas.microsoft.com/office/powerpoint/2010/main" val="10357516"/>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3200" kern="1200" dirty="0">
                <a:solidFill>
                  <a:schemeClr val="bg2"/>
                </a:solidFill>
                <a:latin typeface="+mj-lt"/>
                <a:ea typeface="+mj-ea"/>
                <a:cs typeface="+mj-cs"/>
              </a:rPr>
              <a:t>Code Value Changes</a:t>
            </a:r>
          </a:p>
        </p:txBody>
      </p:sp>
      <p:sp>
        <p:nvSpPr>
          <p:cNvPr id="15" name="Rectangle 14">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7" name="Rectangle 16">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5351164" y="518474"/>
            <a:ext cx="6002636" cy="1714268"/>
          </a:xfrm>
        </p:spPr>
        <p:txBody>
          <a:bodyPr vert="horz" lIns="91440" tIns="45720" rIns="91440" bIns="45720" rtlCol="0" anchor="ctr">
            <a:normAutofit/>
          </a:bodyPr>
          <a:lstStyle/>
          <a:p>
            <a:pPr marL="0" indent="0">
              <a:buNone/>
            </a:pPr>
            <a:r>
              <a:rPr lang="en-US" sz="2300" b="1" dirty="0">
                <a:solidFill>
                  <a:schemeClr val="tx1"/>
                </a:solidFill>
              </a:rPr>
              <a:t>Head Start Provider Codes - </a:t>
            </a:r>
            <a:r>
              <a:rPr lang="en-US" sz="2300" dirty="0">
                <a:solidFill>
                  <a:schemeClr val="tx1"/>
                </a:solidFill>
              </a:rPr>
              <a:t>Three (3) codes were retired. </a:t>
            </a:r>
            <a:endParaRPr lang="en-US" sz="500" dirty="0">
              <a:solidFill>
                <a:schemeClr val="tx1"/>
              </a:solidFill>
            </a:endParaRP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solidFill>
                  <a:schemeClr val="tx1">
                    <a:lumMod val="50000"/>
                    <a:lumOff val="50000"/>
                  </a:schemeClr>
                </a:solidFill>
              </a:rPr>
              <a:pPr>
                <a:spcAft>
                  <a:spcPts val="600"/>
                </a:spcAft>
              </a:pPr>
              <a:t>11</a:t>
            </a:fld>
            <a:endParaRPr lang="en-US">
              <a:solidFill>
                <a:schemeClr val="tx1">
                  <a:lumMod val="50000"/>
                  <a:lumOff val="50000"/>
                </a:schemeClr>
              </a:solidFill>
            </a:endParaRPr>
          </a:p>
        </p:txBody>
      </p:sp>
      <p:graphicFrame>
        <p:nvGraphicFramePr>
          <p:cNvPr id="6" name="Table 5">
            <a:extLst>
              <a:ext uri="{FF2B5EF4-FFF2-40B4-BE49-F238E27FC236}">
                <a16:creationId xmlns:a16="http://schemas.microsoft.com/office/drawing/2014/main" id="{60C1F461-5D5E-7BD4-7D21-2F26ECB8DAFB}"/>
              </a:ext>
            </a:extLst>
          </p:cNvPr>
          <p:cNvGraphicFramePr>
            <a:graphicFrameLocks noGrp="1"/>
          </p:cNvGraphicFramePr>
          <p:nvPr>
            <p:extLst>
              <p:ext uri="{D42A27DB-BD31-4B8C-83A1-F6EECF244321}">
                <p14:modId xmlns:p14="http://schemas.microsoft.com/office/powerpoint/2010/main" val="1394385824"/>
              </p:ext>
            </p:extLst>
          </p:nvPr>
        </p:nvGraphicFramePr>
        <p:xfrm>
          <a:off x="3039689" y="2888316"/>
          <a:ext cx="6196899" cy="2089316"/>
        </p:xfrm>
        <a:graphic>
          <a:graphicData uri="http://schemas.openxmlformats.org/drawingml/2006/table">
            <a:tbl>
              <a:tblPr firstRow="1" bandRow="1">
                <a:tableStyleId>{5C22544A-7EE6-4342-B048-85BDC9FD1C3A}</a:tableStyleId>
              </a:tblPr>
              <a:tblGrid>
                <a:gridCol w="1056412">
                  <a:extLst>
                    <a:ext uri="{9D8B030D-6E8A-4147-A177-3AD203B41FA5}">
                      <a16:colId xmlns:a16="http://schemas.microsoft.com/office/drawing/2014/main" val="3747022319"/>
                    </a:ext>
                  </a:extLst>
                </a:gridCol>
                <a:gridCol w="3759082">
                  <a:extLst>
                    <a:ext uri="{9D8B030D-6E8A-4147-A177-3AD203B41FA5}">
                      <a16:colId xmlns:a16="http://schemas.microsoft.com/office/drawing/2014/main" val="1157598253"/>
                    </a:ext>
                  </a:extLst>
                </a:gridCol>
                <a:gridCol w="1381405">
                  <a:extLst>
                    <a:ext uri="{9D8B030D-6E8A-4147-A177-3AD203B41FA5}">
                      <a16:colId xmlns:a16="http://schemas.microsoft.com/office/drawing/2014/main" val="1232341053"/>
                    </a:ext>
                  </a:extLst>
                </a:gridCol>
              </a:tblGrid>
              <a:tr h="403903">
                <a:tc>
                  <a:txBody>
                    <a:bodyPr/>
                    <a:lstStyle/>
                    <a:p>
                      <a:r>
                        <a:rPr lang="en-US" sz="1600"/>
                        <a:t>Code</a:t>
                      </a:r>
                    </a:p>
                  </a:txBody>
                  <a:tcPr marL="70744" marR="70744" marT="35372" marB="35372"/>
                </a:tc>
                <a:tc>
                  <a:txBody>
                    <a:bodyPr/>
                    <a:lstStyle/>
                    <a:p>
                      <a:r>
                        <a:rPr lang="en-US" sz="1600"/>
                        <a:t>Head Start Provider Name</a:t>
                      </a:r>
                    </a:p>
                  </a:txBody>
                  <a:tcPr marL="70744" marR="70744" marT="35372" marB="35372"/>
                </a:tc>
                <a:tc>
                  <a:txBody>
                    <a:bodyPr/>
                    <a:lstStyle/>
                    <a:p>
                      <a:r>
                        <a:rPr lang="en-US" sz="1600"/>
                        <a:t>Status</a:t>
                      </a:r>
                    </a:p>
                  </a:txBody>
                  <a:tcPr marL="70744" marR="70744" marT="35372" marB="35372"/>
                </a:tc>
                <a:extLst>
                  <a:ext uri="{0D108BD9-81ED-4DB2-BD59-A6C34878D82A}">
                    <a16:rowId xmlns:a16="http://schemas.microsoft.com/office/drawing/2014/main" val="860970962"/>
                  </a:ext>
                </a:extLst>
              </a:tr>
              <a:tr h="628575">
                <a:tc>
                  <a:txBody>
                    <a:bodyPr/>
                    <a:lstStyle/>
                    <a:p>
                      <a:r>
                        <a:rPr lang="en-US" sz="1600" i="1" dirty="0"/>
                        <a:t>5</a:t>
                      </a:r>
                    </a:p>
                  </a:txBody>
                  <a:tcPr marL="70744" marR="70744" marT="35372" marB="35372" anchor="ctr"/>
                </a:tc>
                <a:tc>
                  <a:txBody>
                    <a:bodyPr/>
                    <a:lstStyle/>
                    <a:p>
                      <a:pPr marL="0" marR="0" algn="l" defTabSz="914400" rtl="0" eaLnBrk="1" latinLnBrk="0" hangingPunct="1">
                        <a:lnSpc>
                          <a:spcPct val="107000"/>
                        </a:lnSpc>
                        <a:spcBef>
                          <a:spcPts val="0"/>
                        </a:spcBef>
                        <a:spcAft>
                          <a:spcPts val="0"/>
                        </a:spcAft>
                      </a:pPr>
                      <a:r>
                        <a:rPr lang="en-US" sz="1600" kern="1200" dirty="0">
                          <a:solidFill>
                            <a:schemeClr val="dk1"/>
                          </a:solidFill>
                          <a:latin typeface="+mn-lt"/>
                          <a:ea typeface="+mn-ea"/>
                          <a:cs typeface="+mn-cs"/>
                        </a:rPr>
                        <a:t>Chesterfield County Public Schools</a:t>
                      </a:r>
                    </a:p>
                  </a:txBody>
                  <a:tcPr marL="53058" marR="53058" marT="0" marB="0" anchor="ctr"/>
                </a:tc>
                <a:tc>
                  <a:txBody>
                    <a:bodyPr/>
                    <a:lstStyle/>
                    <a:p>
                      <a:r>
                        <a:rPr lang="en-US" sz="1600" i="1" dirty="0"/>
                        <a:t>Retired</a:t>
                      </a:r>
                    </a:p>
                  </a:txBody>
                  <a:tcPr marL="70744" marR="70744" marT="35372" marB="35372" anchor="ctr"/>
                </a:tc>
                <a:extLst>
                  <a:ext uri="{0D108BD9-81ED-4DB2-BD59-A6C34878D82A}">
                    <a16:rowId xmlns:a16="http://schemas.microsoft.com/office/drawing/2014/main" val="993994135"/>
                  </a:ext>
                </a:extLst>
              </a:tr>
              <a:tr h="403903">
                <a:tc>
                  <a:txBody>
                    <a:bodyPr/>
                    <a:lstStyle/>
                    <a:p>
                      <a:r>
                        <a:rPr lang="en-US" sz="1600" i="1" dirty="0"/>
                        <a:t>19</a:t>
                      </a:r>
                    </a:p>
                  </a:txBody>
                  <a:tcPr marL="70744" marR="70744" marT="35372" marB="35372" anchor="ctr"/>
                </a:tc>
                <a:tc>
                  <a:txBody>
                    <a:bodyPr/>
                    <a:lstStyle/>
                    <a:p>
                      <a:pPr marL="0" marR="0" algn="l" defTabSz="914400" rtl="0" eaLnBrk="1" latinLnBrk="0" hangingPunct="1">
                        <a:lnSpc>
                          <a:spcPct val="107000"/>
                        </a:lnSpc>
                        <a:spcBef>
                          <a:spcPts val="0"/>
                        </a:spcBef>
                        <a:spcAft>
                          <a:spcPts val="0"/>
                        </a:spcAft>
                      </a:pPr>
                      <a:r>
                        <a:rPr lang="en-US" sz="1600" kern="1200" dirty="0">
                          <a:solidFill>
                            <a:schemeClr val="dk1"/>
                          </a:solidFill>
                          <a:latin typeface="+mn-lt"/>
                          <a:ea typeface="+mn-ea"/>
                          <a:cs typeface="+mn-cs"/>
                        </a:rPr>
                        <a:t>Henrico County Public Schools</a:t>
                      </a:r>
                    </a:p>
                  </a:txBody>
                  <a:tcPr marL="53058" marR="53058" marT="0" marB="0" anchor="ctr"/>
                </a:tc>
                <a:tc>
                  <a:txBody>
                    <a:bodyPr/>
                    <a:lstStyle/>
                    <a:p>
                      <a:r>
                        <a:rPr lang="en-US" sz="1600" i="1" dirty="0"/>
                        <a:t>Retired</a:t>
                      </a:r>
                    </a:p>
                  </a:txBody>
                  <a:tcPr marL="70744" marR="70744" marT="35372" marB="35372" anchor="ctr"/>
                </a:tc>
                <a:extLst>
                  <a:ext uri="{0D108BD9-81ED-4DB2-BD59-A6C34878D82A}">
                    <a16:rowId xmlns:a16="http://schemas.microsoft.com/office/drawing/2014/main" val="3771159352"/>
                  </a:ext>
                </a:extLst>
              </a:tr>
              <a:tr h="652935">
                <a:tc>
                  <a:txBody>
                    <a:bodyPr/>
                    <a:lstStyle/>
                    <a:p>
                      <a:pPr marL="0" marR="0" algn="l" defTabSz="914400" rtl="0" eaLnBrk="1" latinLnBrk="0" hangingPunct="1">
                        <a:lnSpc>
                          <a:spcPct val="107000"/>
                        </a:lnSpc>
                        <a:spcBef>
                          <a:spcPts val="0"/>
                        </a:spcBef>
                        <a:spcAft>
                          <a:spcPts val="0"/>
                        </a:spcAft>
                      </a:pPr>
                      <a:r>
                        <a:rPr lang="en-US" sz="1600" i="1" kern="1200" dirty="0">
                          <a:solidFill>
                            <a:schemeClr val="dk1"/>
                          </a:solidFill>
                          <a:latin typeface="+mn-lt"/>
                          <a:ea typeface="+mn-ea"/>
                          <a:cs typeface="+mn-cs"/>
                        </a:rPr>
                        <a:t>31</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600" kern="1200" dirty="0">
                          <a:solidFill>
                            <a:schemeClr val="dk1"/>
                          </a:solidFill>
                          <a:latin typeface="+mn-lt"/>
                          <a:ea typeface="+mn-ea"/>
                          <a:cs typeface="+mn-cs"/>
                        </a:rPr>
                        <a:t>Parent Child Development Corporation</a:t>
                      </a:r>
                    </a:p>
                  </a:txBody>
                  <a:tcPr marL="53058" marR="53058" marT="0" marB="0"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600" i="1" kern="1200" dirty="0">
                          <a:solidFill>
                            <a:schemeClr val="dk1"/>
                          </a:solidFill>
                          <a:latin typeface="+mn-lt"/>
                          <a:ea typeface="+mn-ea"/>
                          <a:cs typeface="+mn-cs"/>
                        </a:rPr>
                        <a:t>Retired</a:t>
                      </a:r>
                    </a:p>
                    <a:p>
                      <a:pPr marL="0" marR="0">
                        <a:lnSpc>
                          <a:spcPct val="107000"/>
                        </a:lnSpc>
                        <a:spcAft>
                          <a:spcPts val="80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0818320"/>
                  </a:ext>
                </a:extLst>
              </a:tr>
            </a:tbl>
          </a:graphicData>
        </a:graphic>
      </p:graphicFrame>
      <p:sp>
        <p:nvSpPr>
          <p:cNvPr id="9" name="TextBox 8">
            <a:extLst>
              <a:ext uri="{FF2B5EF4-FFF2-40B4-BE49-F238E27FC236}">
                <a16:creationId xmlns:a16="http://schemas.microsoft.com/office/drawing/2014/main" id="{97AEEF1A-B627-ACCD-CEF3-DCCABCE495E8}"/>
              </a:ext>
            </a:extLst>
          </p:cNvPr>
          <p:cNvSpPr txBox="1"/>
          <p:nvPr/>
        </p:nvSpPr>
        <p:spPr>
          <a:xfrm>
            <a:off x="838200" y="6308209"/>
            <a:ext cx="7466814" cy="369332"/>
          </a:xfrm>
          <a:prstGeom prst="rect">
            <a:avLst/>
          </a:prstGeom>
          <a:noFill/>
        </p:spPr>
        <p:txBody>
          <a:bodyPr wrap="square">
            <a:spAutoFit/>
          </a:bodyPr>
          <a:lstStyle/>
          <a:p>
            <a:r>
              <a:rPr lang="en-US" sz="1800" dirty="0">
                <a:solidFill>
                  <a:schemeClr val="tx1"/>
                </a:solidFill>
              </a:rPr>
              <a:t>For the full list, please visit the </a:t>
            </a:r>
            <a:r>
              <a:rPr lang="en-US" sz="1800" dirty="0">
                <a:solidFill>
                  <a:schemeClr val="tx1"/>
                </a:solidFill>
                <a:hlinkClick r:id="rId3"/>
              </a:rPr>
              <a:t>SRC Website </a:t>
            </a:r>
            <a:r>
              <a:rPr lang="en-US" sz="1800" dirty="0">
                <a:solidFill>
                  <a:schemeClr val="tx1"/>
                </a:solidFill>
              </a:rPr>
              <a:t>and select </a:t>
            </a:r>
            <a:r>
              <a:rPr lang="en-US" sz="1800" dirty="0">
                <a:solidFill>
                  <a:schemeClr val="tx1"/>
                </a:solidFill>
                <a:hlinkClick r:id="rId4"/>
              </a:rPr>
              <a:t>Code Values</a:t>
            </a:r>
            <a:r>
              <a:rPr lang="en-US" sz="1800" dirty="0">
                <a:solidFill>
                  <a:schemeClr val="tx1"/>
                </a:solidFill>
              </a:rPr>
              <a:t>.</a:t>
            </a:r>
          </a:p>
        </p:txBody>
      </p:sp>
    </p:spTree>
    <p:extLst>
      <p:ext uri="{BB962C8B-B14F-4D97-AF65-F5344CB8AC3E}">
        <p14:creationId xmlns:p14="http://schemas.microsoft.com/office/powerpoint/2010/main" val="1425396442"/>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0" y="0"/>
            <a:ext cx="12192000" cy="860903"/>
          </a:xfrm>
        </p:spPr>
        <p:txBody>
          <a:bodyPr>
            <a:normAutofit/>
          </a:bodyPr>
          <a:lstStyle/>
          <a:p>
            <a:r>
              <a:rPr lang="en-US" dirty="0"/>
              <a:t>New edits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12</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377072" y="1458931"/>
            <a:ext cx="10976728" cy="5176046"/>
          </a:xfrm>
        </p:spPr>
        <p:txBody>
          <a:bodyPr>
            <a:noAutofit/>
          </a:bodyPr>
          <a:lstStyle/>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r>
              <a:rPr lang="en-US" sz="1600" dirty="0"/>
              <a:t>For the more details, please visit the </a:t>
            </a:r>
            <a:r>
              <a:rPr lang="en-US" sz="1600" dirty="0">
                <a:hlinkClick r:id="rId3"/>
              </a:rPr>
              <a:t>SRC Website </a:t>
            </a:r>
            <a:r>
              <a:rPr lang="en-US" sz="1600" dirty="0"/>
              <a:t>.</a:t>
            </a:r>
          </a:p>
          <a:p>
            <a:pPr>
              <a:lnSpc>
                <a:spcPct val="115000"/>
              </a:lnSpc>
              <a:spcBef>
                <a:spcPts val="0"/>
              </a:spcBef>
              <a:spcAft>
                <a:spcPts val="800"/>
              </a:spcAft>
            </a:pPr>
            <a:endParaRPr lang="en-US" sz="2100" dirty="0"/>
          </a:p>
        </p:txBody>
      </p:sp>
      <p:graphicFrame>
        <p:nvGraphicFramePr>
          <p:cNvPr id="8" name="Table 7">
            <a:extLst>
              <a:ext uri="{FF2B5EF4-FFF2-40B4-BE49-F238E27FC236}">
                <a16:creationId xmlns:a16="http://schemas.microsoft.com/office/drawing/2014/main" id="{CA63AC77-FD5E-694D-D4F0-D0F0F65136B2}"/>
              </a:ext>
            </a:extLst>
          </p:cNvPr>
          <p:cNvGraphicFramePr>
            <a:graphicFrameLocks noGrp="1"/>
          </p:cNvGraphicFramePr>
          <p:nvPr>
            <p:extLst>
              <p:ext uri="{D42A27DB-BD31-4B8C-83A1-F6EECF244321}">
                <p14:modId xmlns:p14="http://schemas.microsoft.com/office/powerpoint/2010/main" val="211465564"/>
              </p:ext>
            </p:extLst>
          </p:nvPr>
        </p:nvGraphicFramePr>
        <p:xfrm>
          <a:off x="147484" y="934065"/>
          <a:ext cx="11916697" cy="4607284"/>
        </p:xfrm>
        <a:graphic>
          <a:graphicData uri="http://schemas.openxmlformats.org/drawingml/2006/table">
            <a:tbl>
              <a:tblPr firstRow="1" bandRow="1">
                <a:tableStyleId>{5C22544A-7EE6-4342-B048-85BDC9FD1C3A}</a:tableStyleId>
              </a:tblPr>
              <a:tblGrid>
                <a:gridCol w="3972232">
                  <a:extLst>
                    <a:ext uri="{9D8B030D-6E8A-4147-A177-3AD203B41FA5}">
                      <a16:colId xmlns:a16="http://schemas.microsoft.com/office/drawing/2014/main" val="3606392743"/>
                    </a:ext>
                  </a:extLst>
                </a:gridCol>
                <a:gridCol w="6833419">
                  <a:extLst>
                    <a:ext uri="{9D8B030D-6E8A-4147-A177-3AD203B41FA5}">
                      <a16:colId xmlns:a16="http://schemas.microsoft.com/office/drawing/2014/main" val="1233154795"/>
                    </a:ext>
                  </a:extLst>
                </a:gridCol>
                <a:gridCol w="1111046">
                  <a:extLst>
                    <a:ext uri="{9D8B030D-6E8A-4147-A177-3AD203B41FA5}">
                      <a16:colId xmlns:a16="http://schemas.microsoft.com/office/drawing/2014/main" val="2772483990"/>
                    </a:ext>
                  </a:extLst>
                </a:gridCol>
              </a:tblGrid>
              <a:tr h="515344">
                <a:tc>
                  <a:txBody>
                    <a:bodyPr/>
                    <a:lstStyle/>
                    <a:p>
                      <a:pPr algn="l"/>
                      <a:r>
                        <a:rPr lang="en-US" dirty="0"/>
                        <a:t>Data Elements</a:t>
                      </a:r>
                    </a:p>
                  </a:txBody>
                  <a:tcPr anchor="ctr"/>
                </a:tc>
                <a:tc>
                  <a:txBody>
                    <a:bodyPr/>
                    <a:lstStyle/>
                    <a:p>
                      <a:pPr algn="l"/>
                      <a:r>
                        <a:rPr lang="en-US" dirty="0"/>
                        <a:t>Error Message</a:t>
                      </a:r>
                    </a:p>
                  </a:txBody>
                  <a:tcPr anchor="ctr"/>
                </a:tc>
                <a:tc>
                  <a:txBody>
                    <a:bodyPr/>
                    <a:lstStyle/>
                    <a:p>
                      <a:pPr algn="l"/>
                      <a:r>
                        <a:rPr lang="en-US" dirty="0"/>
                        <a:t>Status</a:t>
                      </a:r>
                    </a:p>
                  </a:txBody>
                  <a:tcPr anchor="ctr"/>
                </a:tc>
                <a:extLst>
                  <a:ext uri="{0D108BD9-81ED-4DB2-BD59-A6C34878D82A}">
                    <a16:rowId xmlns:a16="http://schemas.microsoft.com/office/drawing/2014/main" val="2495900504"/>
                  </a:ext>
                </a:extLst>
              </a:tr>
              <a:tr h="515344">
                <a:tc>
                  <a:txBody>
                    <a:bodyPr/>
                    <a:lstStyle/>
                    <a:p>
                      <a:pPr algn="l" fontAlgn="b"/>
                      <a:r>
                        <a:rPr lang="en-US" sz="2000" b="0" i="0" u="none" strike="noStrike" kern="1200" dirty="0">
                          <a:solidFill>
                            <a:schemeClr val="accent5">
                              <a:lumMod val="75000"/>
                            </a:schemeClr>
                          </a:solidFill>
                          <a:effectLst/>
                          <a:latin typeface="+mn-lt"/>
                          <a:ea typeface="+mn-ea"/>
                          <a:cs typeface="+mn-cs"/>
                        </a:rPr>
                        <a:t>Serving School</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b="0" i="0" u="none" strike="noStrike" dirty="0">
                          <a:solidFill>
                            <a:schemeClr val="accent5">
                              <a:lumMod val="75000"/>
                            </a:schemeClr>
                          </a:solidFill>
                          <a:effectLst/>
                          <a:latin typeface="+mn-lt"/>
                        </a:rPr>
                        <a:t>If Serving School is 9999, Primary Disability Code must not be null.</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Warning</a:t>
                      </a:r>
                    </a:p>
                  </a:txBody>
                  <a:tcPr anchor="ctr"/>
                </a:tc>
                <a:extLst>
                  <a:ext uri="{0D108BD9-81ED-4DB2-BD59-A6C34878D82A}">
                    <a16:rowId xmlns:a16="http://schemas.microsoft.com/office/drawing/2014/main" val="3199083827"/>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Full Time Virtual Program Code and Serving School</a:t>
                      </a:r>
                    </a:p>
                  </a:txBody>
                  <a:tcPr marL="9525" marR="9525" marT="9525" marB="0" anchor="ctr"/>
                </a:tc>
                <a:tc>
                  <a:txBody>
                    <a:bodyPr/>
                    <a:lstStyle/>
                    <a:p>
                      <a:pPr marL="0" marR="0" lvl="0" indent="0" algn="l" defTabSz="914400" rtl="0" eaLnBrk="1" fontAlgn="b" latinLnBrk="0" hangingPunct="1">
                        <a:lnSpc>
                          <a:spcPct val="100000"/>
                        </a:lnSpc>
                        <a:spcBef>
                          <a:spcPts val="0"/>
                        </a:spcBef>
                        <a:spcAft>
                          <a:spcPts val="0"/>
                        </a:spcAft>
                        <a:buClr>
                          <a:schemeClr val="accent1"/>
                        </a:buClr>
                        <a:buSzPts val="1100"/>
                        <a:buFont typeface="Calibri" panose="020F0502020204030204" pitchFamily="34" charset="0"/>
                        <a:buNone/>
                        <a:tabLst/>
                        <a:defRPr/>
                      </a:pPr>
                      <a:r>
                        <a:rPr lang="en-US" sz="2000" kern="1200" dirty="0">
                          <a:solidFill>
                            <a:schemeClr val="dk1"/>
                          </a:solidFill>
                          <a:effectLst/>
                          <a:latin typeface="+mn-lt"/>
                          <a:ea typeface="+mn-ea"/>
                          <a:cs typeface="+mn-cs"/>
                        </a:rPr>
                        <a:t>If FTVP = 1, then Serving School cannot be 9998 or 9999.</a:t>
                      </a:r>
                    </a:p>
                    <a:p>
                      <a:pPr algn="l" fontAlgn="b">
                        <a:buClr>
                          <a:schemeClr val="accent1"/>
                        </a:buClr>
                        <a:buSzPts val="1100"/>
                        <a:buFont typeface="Calibri" panose="020F0502020204030204" pitchFamily="34" charset="0"/>
                        <a:buNone/>
                      </a:pPr>
                      <a:endParaRPr lang="en-US" sz="2000" b="0" i="0" u="none" strike="noStrike" dirty="0">
                        <a:solidFill>
                          <a:schemeClr val="accent5">
                            <a:lumMod val="75000"/>
                          </a:schemeClr>
                        </a:solidFill>
                        <a:effectLst/>
                        <a:latin typeface="+mn-lt"/>
                      </a:endParaRP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mn-lt"/>
                      </a:endParaRPr>
                    </a:p>
                  </a:txBody>
                  <a:tcPr anchor="ctr"/>
                </a:tc>
                <a:extLst>
                  <a:ext uri="{0D108BD9-81ED-4DB2-BD59-A6C34878D82A}">
                    <a16:rowId xmlns:a16="http://schemas.microsoft.com/office/drawing/2014/main" val="806742562"/>
                  </a:ext>
                </a:extLst>
              </a:tr>
              <a:tr h="56852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kern="1200" dirty="0">
                          <a:solidFill>
                            <a:schemeClr val="accent5">
                              <a:lumMod val="75000"/>
                            </a:schemeClr>
                          </a:solidFill>
                          <a:effectLst/>
                          <a:latin typeface="+mn-lt"/>
                          <a:ea typeface="+mn-ea"/>
                          <a:cs typeface="+mn-cs"/>
                        </a:rPr>
                        <a:t>Full Time Virtual Program Code and Serving School</a:t>
                      </a:r>
                    </a:p>
                    <a:p>
                      <a:pPr algn="l" fontAlgn="b"/>
                      <a:endParaRPr lang="en-US" sz="2000" b="0" i="0" u="none" strike="noStrike" kern="1200" dirty="0">
                        <a:solidFill>
                          <a:schemeClr val="accent5">
                            <a:lumMod val="75000"/>
                          </a:schemeClr>
                        </a:solidFill>
                        <a:effectLst/>
                        <a:latin typeface="+mn-lt"/>
                        <a:ea typeface="+mn-ea"/>
                        <a:cs typeface="+mn-cs"/>
                      </a:endParaRPr>
                    </a:p>
                  </a:txBody>
                  <a:tcPr marL="9525" marR="9525" marT="9525" marB="0" anchor="ctr"/>
                </a:tc>
                <a:tc>
                  <a:txBody>
                    <a:bodyPr/>
                    <a:lstStyle/>
                    <a:p>
                      <a:pPr lvl="0"/>
                      <a:r>
                        <a:rPr lang="en-US" sz="2000" kern="1200" dirty="0">
                          <a:solidFill>
                            <a:schemeClr val="dk1"/>
                          </a:solidFill>
                          <a:effectLst/>
                          <a:latin typeface="+mn-lt"/>
                          <a:ea typeface="+mn-ea"/>
                          <a:cs typeface="+mn-cs"/>
                        </a:rPr>
                        <a:t>If FTVP = 2 then Serving School must be 9998 OR 9999.</a:t>
                      </a:r>
                      <a:endParaRPr lang="en-US" sz="2000" b="0" i="0" u="none" strike="noStrike" dirty="0">
                        <a:solidFill>
                          <a:schemeClr val="accent5">
                            <a:lumMod val="75000"/>
                          </a:schemeClr>
                        </a:solidFill>
                        <a:effectLst/>
                        <a:latin typeface="+mn-lt"/>
                      </a:endParaRP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mn-lt"/>
                      </a:endParaRPr>
                    </a:p>
                  </a:txBody>
                  <a:tcPr anchor="ctr"/>
                </a:tc>
                <a:extLst>
                  <a:ext uri="{0D108BD9-81ED-4DB2-BD59-A6C34878D82A}">
                    <a16:rowId xmlns:a16="http://schemas.microsoft.com/office/drawing/2014/main" val="2381310597"/>
                  </a:ext>
                </a:extLst>
              </a:tr>
              <a:tr h="56852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kern="1200" dirty="0">
                          <a:solidFill>
                            <a:schemeClr val="accent5">
                              <a:lumMod val="75000"/>
                            </a:schemeClr>
                          </a:solidFill>
                          <a:effectLst/>
                          <a:latin typeface="+mn-lt"/>
                          <a:ea typeface="+mn-ea"/>
                          <a:cs typeface="+mn-cs"/>
                        </a:rPr>
                        <a:t>Full Time Virtual Program Code and Serving School</a:t>
                      </a:r>
                    </a:p>
                    <a:p>
                      <a:pPr algn="l" fontAlgn="b"/>
                      <a:endParaRPr lang="en-US" sz="2000" b="0" i="0" u="none" strike="noStrike" kern="1200" dirty="0">
                        <a:solidFill>
                          <a:schemeClr val="accent5">
                            <a:lumMod val="75000"/>
                          </a:schemeClr>
                        </a:solidFill>
                        <a:effectLst/>
                        <a:latin typeface="+mn-lt"/>
                        <a:ea typeface="+mn-ea"/>
                        <a:cs typeface="+mn-cs"/>
                      </a:endParaRPr>
                    </a:p>
                  </a:txBody>
                  <a:tcPr marL="9525" marR="9525" marT="9525" marB="0" anchor="ctr"/>
                </a:tc>
                <a:tc>
                  <a:txBody>
                    <a:bodyPr/>
                    <a:lstStyle/>
                    <a:p>
                      <a:pPr marL="0" marR="0" lvl="0" indent="0" algn="l" defTabSz="914400" rtl="0" eaLnBrk="1" fontAlgn="b" latinLnBrk="0" hangingPunct="1">
                        <a:lnSpc>
                          <a:spcPct val="100000"/>
                        </a:lnSpc>
                        <a:spcBef>
                          <a:spcPts val="0"/>
                        </a:spcBef>
                        <a:spcAft>
                          <a:spcPts val="0"/>
                        </a:spcAft>
                        <a:buClr>
                          <a:schemeClr val="accent1"/>
                        </a:buClr>
                        <a:buSzPts val="1100"/>
                        <a:buFont typeface="Calibri" panose="020F0502020204030204" pitchFamily="34" charset="0"/>
                        <a:buNone/>
                        <a:tabLst/>
                        <a:defRPr/>
                      </a:pPr>
                      <a:r>
                        <a:rPr lang="en-US" sz="2000" kern="1200" dirty="0">
                          <a:solidFill>
                            <a:schemeClr val="dk1"/>
                          </a:solidFill>
                          <a:effectLst/>
                          <a:latin typeface="+mn-lt"/>
                          <a:ea typeface="+mn-ea"/>
                          <a:cs typeface="+mn-cs"/>
                        </a:rPr>
                        <a:t>If FTVP = 3 then Serving School should be 9992.</a:t>
                      </a:r>
                    </a:p>
                    <a:p>
                      <a:pPr algn="l" fontAlgn="b">
                        <a:buClr>
                          <a:schemeClr val="accent1"/>
                        </a:buClr>
                        <a:buSzPts val="1100"/>
                        <a:buFont typeface="Calibri" panose="020F0502020204030204" pitchFamily="34" charset="0"/>
                        <a:buNone/>
                      </a:pPr>
                      <a:endParaRPr lang="en-US" sz="2000" b="0" i="0" u="none" strike="noStrike" dirty="0">
                        <a:solidFill>
                          <a:schemeClr val="accent5">
                            <a:lumMod val="75000"/>
                          </a:schemeClr>
                        </a:solidFill>
                        <a:effectLst/>
                        <a:latin typeface="+mn-lt"/>
                      </a:endParaRP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Warning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mn-lt"/>
                      </a:endParaRPr>
                    </a:p>
                  </a:txBody>
                  <a:tcPr anchor="ctr"/>
                </a:tc>
                <a:extLst>
                  <a:ext uri="{0D108BD9-81ED-4DB2-BD59-A6C34878D82A}">
                    <a16:rowId xmlns:a16="http://schemas.microsoft.com/office/drawing/2014/main" val="713486204"/>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Date of Entry into US Schools and Receiving EL Services Code</a:t>
                      </a:r>
                    </a:p>
                  </a:txBody>
                  <a:tcPr marL="9525" marR="9525" marT="9525" marB="0" anchor="ctr"/>
                </a:tc>
                <a:tc>
                  <a:txBody>
                    <a:bodyPr/>
                    <a:lstStyle/>
                    <a:p>
                      <a:pPr algn="l" fontAlgn="b"/>
                      <a:r>
                        <a:rPr lang="en-US" sz="2000" b="0" i="0" u="none" strike="noStrike" kern="1200" dirty="0">
                          <a:solidFill>
                            <a:schemeClr val="accent5">
                              <a:lumMod val="75000"/>
                            </a:schemeClr>
                          </a:solidFill>
                          <a:effectLst/>
                          <a:latin typeface="+mn-lt"/>
                          <a:ea typeface="+mn-ea"/>
                          <a:cs typeface="+mn-cs"/>
                        </a:rPr>
                        <a:t>Date of Entry into US Schools required if Receiving EL Services Code is not null (used to determine the Recently Arrived EL status)</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txBody>
                  <a:tcPr anchor="ctr"/>
                </a:tc>
                <a:extLst>
                  <a:ext uri="{0D108BD9-81ED-4DB2-BD59-A6C34878D82A}">
                    <a16:rowId xmlns:a16="http://schemas.microsoft.com/office/drawing/2014/main" val="3804587404"/>
                  </a:ext>
                </a:extLst>
              </a:tr>
            </a:tbl>
          </a:graphicData>
        </a:graphic>
      </p:graphicFrame>
    </p:spTree>
    <p:extLst>
      <p:ext uri="{BB962C8B-B14F-4D97-AF65-F5344CB8AC3E}">
        <p14:creationId xmlns:p14="http://schemas.microsoft.com/office/powerpoint/2010/main" val="957122095"/>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19F25-B5C1-568C-3A7B-C6213ACBF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468C7-0CC6-01DC-B438-68759807A683}"/>
              </a:ext>
            </a:extLst>
          </p:cNvPr>
          <p:cNvSpPr>
            <a:spLocks noGrp="1"/>
          </p:cNvSpPr>
          <p:nvPr>
            <p:ph type="title"/>
          </p:nvPr>
        </p:nvSpPr>
        <p:spPr>
          <a:xfrm>
            <a:off x="0" y="0"/>
            <a:ext cx="12192000" cy="860903"/>
          </a:xfrm>
        </p:spPr>
        <p:txBody>
          <a:bodyPr>
            <a:normAutofit/>
          </a:bodyPr>
          <a:lstStyle/>
          <a:p>
            <a:r>
              <a:rPr lang="en-US" dirty="0"/>
              <a:t>New edits</a:t>
            </a:r>
          </a:p>
        </p:txBody>
      </p:sp>
      <p:sp>
        <p:nvSpPr>
          <p:cNvPr id="3" name="Slide Number Placeholder 2">
            <a:extLst>
              <a:ext uri="{FF2B5EF4-FFF2-40B4-BE49-F238E27FC236}">
                <a16:creationId xmlns:a16="http://schemas.microsoft.com/office/drawing/2014/main" id="{60930C26-28C0-7328-8AC0-B94259502F2B}"/>
              </a:ext>
            </a:extLst>
          </p:cNvPr>
          <p:cNvSpPr>
            <a:spLocks noGrp="1"/>
          </p:cNvSpPr>
          <p:nvPr>
            <p:ph type="sldNum" sz="quarter" idx="12"/>
          </p:nvPr>
        </p:nvSpPr>
        <p:spPr/>
        <p:txBody>
          <a:bodyPr/>
          <a:lstStyle/>
          <a:p>
            <a:fld id="{B2102BAA-C61A-4A39-BDF1-4340D572B82C}" type="slidenum">
              <a:rPr lang="en-US" smtClean="0"/>
              <a:t>13</a:t>
            </a:fld>
            <a:endParaRPr lang="en-US"/>
          </a:p>
        </p:txBody>
      </p:sp>
      <p:sp>
        <p:nvSpPr>
          <p:cNvPr id="4" name="Content Placeholder 3">
            <a:extLst>
              <a:ext uri="{FF2B5EF4-FFF2-40B4-BE49-F238E27FC236}">
                <a16:creationId xmlns:a16="http://schemas.microsoft.com/office/drawing/2014/main" id="{139FD12E-90A5-7DB4-CCA5-D8262F2A8F54}"/>
              </a:ext>
            </a:extLst>
          </p:cNvPr>
          <p:cNvSpPr>
            <a:spLocks noGrp="1"/>
          </p:cNvSpPr>
          <p:nvPr>
            <p:ph idx="1"/>
          </p:nvPr>
        </p:nvSpPr>
        <p:spPr>
          <a:xfrm>
            <a:off x="377072" y="1458931"/>
            <a:ext cx="10976728" cy="5176046"/>
          </a:xfrm>
        </p:spPr>
        <p:txBody>
          <a:bodyPr>
            <a:noAutofit/>
          </a:bodyPr>
          <a:lstStyle/>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r>
              <a:rPr lang="en-US" sz="1600" dirty="0"/>
              <a:t>For the more details, please visit the </a:t>
            </a:r>
            <a:r>
              <a:rPr lang="en-US" sz="1600" dirty="0">
                <a:hlinkClick r:id="rId3"/>
              </a:rPr>
              <a:t>SRC Website </a:t>
            </a:r>
            <a:r>
              <a:rPr lang="en-US" sz="1600" dirty="0"/>
              <a:t>.</a:t>
            </a:r>
          </a:p>
          <a:p>
            <a:pPr>
              <a:lnSpc>
                <a:spcPct val="115000"/>
              </a:lnSpc>
              <a:spcBef>
                <a:spcPts val="0"/>
              </a:spcBef>
              <a:spcAft>
                <a:spcPts val="800"/>
              </a:spcAft>
            </a:pPr>
            <a:endParaRPr lang="en-US" sz="2100" dirty="0"/>
          </a:p>
        </p:txBody>
      </p:sp>
      <p:graphicFrame>
        <p:nvGraphicFramePr>
          <p:cNvPr id="8" name="Table 7">
            <a:extLst>
              <a:ext uri="{FF2B5EF4-FFF2-40B4-BE49-F238E27FC236}">
                <a16:creationId xmlns:a16="http://schemas.microsoft.com/office/drawing/2014/main" id="{89528D92-097B-8D1D-77C8-0604FFCF1CB3}"/>
              </a:ext>
            </a:extLst>
          </p:cNvPr>
          <p:cNvGraphicFramePr>
            <a:graphicFrameLocks noGrp="1"/>
          </p:cNvGraphicFramePr>
          <p:nvPr>
            <p:extLst>
              <p:ext uri="{D42A27DB-BD31-4B8C-83A1-F6EECF244321}">
                <p14:modId xmlns:p14="http://schemas.microsoft.com/office/powerpoint/2010/main" val="1999386033"/>
              </p:ext>
            </p:extLst>
          </p:nvPr>
        </p:nvGraphicFramePr>
        <p:xfrm>
          <a:off x="147484" y="934065"/>
          <a:ext cx="11916697" cy="3456591"/>
        </p:xfrm>
        <a:graphic>
          <a:graphicData uri="http://schemas.openxmlformats.org/drawingml/2006/table">
            <a:tbl>
              <a:tblPr firstRow="1" bandRow="1">
                <a:tableStyleId>{5C22544A-7EE6-4342-B048-85BDC9FD1C3A}</a:tableStyleId>
              </a:tblPr>
              <a:tblGrid>
                <a:gridCol w="3972232">
                  <a:extLst>
                    <a:ext uri="{9D8B030D-6E8A-4147-A177-3AD203B41FA5}">
                      <a16:colId xmlns:a16="http://schemas.microsoft.com/office/drawing/2014/main" val="3606392743"/>
                    </a:ext>
                  </a:extLst>
                </a:gridCol>
                <a:gridCol w="6833419">
                  <a:extLst>
                    <a:ext uri="{9D8B030D-6E8A-4147-A177-3AD203B41FA5}">
                      <a16:colId xmlns:a16="http://schemas.microsoft.com/office/drawing/2014/main" val="1233154795"/>
                    </a:ext>
                  </a:extLst>
                </a:gridCol>
                <a:gridCol w="1111046">
                  <a:extLst>
                    <a:ext uri="{9D8B030D-6E8A-4147-A177-3AD203B41FA5}">
                      <a16:colId xmlns:a16="http://schemas.microsoft.com/office/drawing/2014/main" val="2772483990"/>
                    </a:ext>
                  </a:extLst>
                </a:gridCol>
              </a:tblGrid>
              <a:tr h="515344">
                <a:tc>
                  <a:txBody>
                    <a:bodyPr/>
                    <a:lstStyle/>
                    <a:p>
                      <a:pPr algn="l"/>
                      <a:r>
                        <a:rPr lang="en-US" dirty="0"/>
                        <a:t>Data Elements</a:t>
                      </a:r>
                    </a:p>
                  </a:txBody>
                  <a:tcPr anchor="ctr"/>
                </a:tc>
                <a:tc>
                  <a:txBody>
                    <a:bodyPr/>
                    <a:lstStyle/>
                    <a:p>
                      <a:pPr algn="l"/>
                      <a:r>
                        <a:rPr lang="en-US" dirty="0"/>
                        <a:t>Error Message</a:t>
                      </a:r>
                    </a:p>
                  </a:txBody>
                  <a:tcPr anchor="ctr"/>
                </a:tc>
                <a:tc>
                  <a:txBody>
                    <a:bodyPr/>
                    <a:lstStyle/>
                    <a:p>
                      <a:pPr algn="l"/>
                      <a:r>
                        <a:rPr lang="en-US" dirty="0"/>
                        <a:t>Status</a:t>
                      </a:r>
                    </a:p>
                  </a:txBody>
                  <a:tcPr anchor="ctr"/>
                </a:tc>
                <a:extLst>
                  <a:ext uri="{0D108BD9-81ED-4DB2-BD59-A6C34878D82A}">
                    <a16:rowId xmlns:a16="http://schemas.microsoft.com/office/drawing/2014/main" val="2495900504"/>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INPR and Unaccompanied Homeless Youth</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kern="1200" dirty="0">
                          <a:solidFill>
                            <a:schemeClr val="dk1"/>
                          </a:solidFill>
                          <a:effectLst/>
                          <a:latin typeface="+mn-lt"/>
                          <a:ea typeface="+mn-ea"/>
                          <a:cs typeface="+mn-cs"/>
                        </a:rPr>
                        <a:t>If Initial Primary Nighttime Residence Code = 6, then Unaccompanied Homeless Youth Flag cannot be ‘Y’.</a:t>
                      </a:r>
                      <a:endParaRPr lang="en-US" sz="2000" b="0" i="0" u="none" strike="noStrike" dirty="0">
                        <a:solidFill>
                          <a:schemeClr val="accent5">
                            <a:lumMod val="75000"/>
                          </a:schemeClr>
                        </a:solidFill>
                        <a:effectLst/>
                        <a:latin typeface="+mn-lt"/>
                      </a:endParaRP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txBody>
                  <a:tcPr anchor="ctr"/>
                </a:tc>
                <a:extLst>
                  <a:ext uri="{0D108BD9-81ED-4DB2-BD59-A6C34878D82A}">
                    <a16:rowId xmlns:a16="http://schemas.microsoft.com/office/drawing/2014/main" val="694429416"/>
                  </a:ext>
                </a:extLst>
              </a:tr>
              <a:tr h="515344">
                <a:tc>
                  <a:txBody>
                    <a:bodyPr/>
                    <a:lstStyle/>
                    <a:p>
                      <a:pPr algn="l" fontAlgn="b"/>
                      <a:r>
                        <a:rPr lang="en-US" sz="2000" b="0" i="0" u="none" strike="noStrike" kern="1200" dirty="0">
                          <a:solidFill>
                            <a:schemeClr val="accent5">
                              <a:lumMod val="75000"/>
                            </a:schemeClr>
                          </a:solidFill>
                          <a:effectLst/>
                          <a:latin typeface="+mn-lt"/>
                          <a:ea typeface="+mn-ea"/>
                          <a:cs typeface="+mn-cs"/>
                        </a:rPr>
                        <a:t>Foster Care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b="0" i="0" u="none" strike="noStrike" dirty="0">
                          <a:solidFill>
                            <a:schemeClr val="accent5">
                              <a:lumMod val="75000"/>
                            </a:schemeClr>
                          </a:solidFill>
                          <a:effectLst/>
                          <a:latin typeface="+mn-lt"/>
                        </a:rPr>
                        <a:t>If Foster Care Flag was ‘Y’ on Fall, should be ‘Y’ on Spring.</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Warning</a:t>
                      </a:r>
                    </a:p>
                  </a:txBody>
                  <a:tcPr anchor="ctr"/>
                </a:tc>
                <a:extLst>
                  <a:ext uri="{0D108BD9-81ED-4DB2-BD59-A6C34878D82A}">
                    <a16:rowId xmlns:a16="http://schemas.microsoft.com/office/drawing/2014/main" val="3199083827"/>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Foster Care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b="0" i="0" u="none" strike="noStrike" dirty="0">
                          <a:solidFill>
                            <a:schemeClr val="accent5">
                              <a:lumMod val="75000"/>
                            </a:schemeClr>
                          </a:solidFill>
                          <a:effectLst/>
                          <a:latin typeface="+mn-lt"/>
                        </a:rPr>
                        <a:t>If Foster Care Flag was ‘Y’ on Spring, must be ‘Y’ on EOY.</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txBody>
                  <a:tcPr anchor="ctr"/>
                </a:tc>
                <a:extLst>
                  <a:ext uri="{0D108BD9-81ED-4DB2-BD59-A6C34878D82A}">
                    <a16:rowId xmlns:a16="http://schemas.microsoft.com/office/drawing/2014/main" val="2917182890"/>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Unaccompanied Homeless Youth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b="0" i="0" u="none" strike="noStrike" dirty="0">
                          <a:solidFill>
                            <a:schemeClr val="accent5">
                              <a:lumMod val="75000"/>
                            </a:schemeClr>
                          </a:solidFill>
                          <a:effectLst/>
                          <a:latin typeface="+mn-lt"/>
                        </a:rPr>
                        <a:t>If Unaccompanied Homeless Youth Flag was ‘Y’ on Fall, should be ‘Y’ on Spring.</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Warning</a:t>
                      </a:r>
                    </a:p>
                  </a:txBody>
                  <a:tcPr anchor="ctr"/>
                </a:tc>
                <a:extLst>
                  <a:ext uri="{0D108BD9-81ED-4DB2-BD59-A6C34878D82A}">
                    <a16:rowId xmlns:a16="http://schemas.microsoft.com/office/drawing/2014/main" val="2718379885"/>
                  </a:ext>
                </a:extLst>
              </a:tr>
              <a:tr h="568528">
                <a:tc>
                  <a:txBody>
                    <a:bodyPr/>
                    <a:lstStyle/>
                    <a:p>
                      <a:pPr algn="l" fontAlgn="b"/>
                      <a:r>
                        <a:rPr lang="en-US" sz="2000" b="0" i="0" u="none" strike="noStrike" kern="1200" dirty="0">
                          <a:solidFill>
                            <a:schemeClr val="accent5">
                              <a:lumMod val="75000"/>
                            </a:schemeClr>
                          </a:solidFill>
                          <a:effectLst/>
                          <a:latin typeface="+mn-lt"/>
                          <a:ea typeface="+mn-ea"/>
                          <a:cs typeface="+mn-cs"/>
                        </a:rPr>
                        <a:t>Unaccompanied Homeless Youth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2000" b="0" i="0" u="none" strike="noStrike" dirty="0">
                          <a:solidFill>
                            <a:schemeClr val="accent5">
                              <a:lumMod val="75000"/>
                            </a:schemeClr>
                          </a:solidFill>
                          <a:effectLst/>
                          <a:latin typeface="+mn-lt"/>
                        </a:rPr>
                        <a:t>If Unaccompanied Homeless Youth Flag was ‘Y’ on Spring, must be ‘Y’ on EOY.</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mn-lt"/>
                        </a:rPr>
                        <a:t>Fatal</a:t>
                      </a:r>
                    </a:p>
                  </a:txBody>
                  <a:tcPr anchor="ctr"/>
                </a:tc>
                <a:extLst>
                  <a:ext uri="{0D108BD9-81ED-4DB2-BD59-A6C34878D82A}">
                    <a16:rowId xmlns:a16="http://schemas.microsoft.com/office/drawing/2014/main" val="2354114664"/>
                  </a:ext>
                </a:extLst>
              </a:tr>
            </a:tbl>
          </a:graphicData>
        </a:graphic>
      </p:graphicFrame>
    </p:spTree>
    <p:extLst>
      <p:ext uri="{BB962C8B-B14F-4D97-AF65-F5344CB8AC3E}">
        <p14:creationId xmlns:p14="http://schemas.microsoft.com/office/powerpoint/2010/main" val="24393953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0" y="0"/>
            <a:ext cx="12192000" cy="1120877"/>
          </a:xfrm>
        </p:spPr>
        <p:txBody>
          <a:bodyPr>
            <a:normAutofit/>
          </a:bodyPr>
          <a:lstStyle/>
          <a:p>
            <a:r>
              <a:rPr lang="en-US" dirty="0"/>
              <a:t>Report Updates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14</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838200" y="1248698"/>
            <a:ext cx="10515600" cy="5107652"/>
          </a:xfrm>
        </p:spPr>
        <p:txBody>
          <a:bodyPr>
            <a:normAutofit/>
          </a:bodyPr>
          <a:lstStyle/>
          <a:p>
            <a:r>
              <a:rPr lang="en-US" sz="3600" dirty="0">
                <a:solidFill>
                  <a:srgbClr val="000000"/>
                </a:solidFill>
                <a:latin typeface="Calibri" panose="020F0502020204030204" pitchFamily="34" charset="0"/>
              </a:rPr>
              <a:t>Private Day Enrollment Verification Report</a:t>
            </a:r>
          </a:p>
          <a:p>
            <a:pPr lvl="1"/>
            <a:r>
              <a:rPr lang="en-US" sz="3200" i="1" dirty="0">
                <a:solidFill>
                  <a:schemeClr val="accent5">
                    <a:lumMod val="75000"/>
                  </a:schemeClr>
                </a:solidFill>
                <a:latin typeface="Calibri" panose="020F0502020204030204" pitchFamily="34" charset="0"/>
              </a:rPr>
              <a:t>Assigned to Special Ed Approver and SDCA</a:t>
            </a: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r>
              <a:rPr lang="en-US" sz="3600" dirty="0">
                <a:solidFill>
                  <a:srgbClr val="000000"/>
                </a:solidFill>
                <a:latin typeface="Calibri" panose="020F0502020204030204" pitchFamily="34" charset="0"/>
              </a:rPr>
              <a:t>Division and School Level VPI Slot Report</a:t>
            </a:r>
          </a:p>
          <a:p>
            <a:pPr lvl="1"/>
            <a:r>
              <a:rPr lang="en-US" sz="3200" i="1" dirty="0">
                <a:solidFill>
                  <a:schemeClr val="accent5">
                    <a:lumMod val="75000"/>
                  </a:schemeClr>
                </a:solidFill>
                <a:latin typeface="Calibri" panose="020F0502020204030204" pitchFamily="34" charset="0"/>
              </a:rPr>
              <a:t>New section of the Fall SRC Verification report</a:t>
            </a:r>
          </a:p>
          <a:p>
            <a:pPr marL="457200" lvl="1" indent="0">
              <a:buNone/>
            </a:pPr>
            <a:endParaRPr lang="en-US" sz="3200" dirty="0">
              <a:solidFill>
                <a:srgbClr val="000000"/>
              </a:solidFill>
              <a:latin typeface="Calibri" panose="020F0502020204030204" pitchFamily="34" charset="0"/>
            </a:endParaRPr>
          </a:p>
          <a:p>
            <a:endParaRPr lang="en-US" dirty="0"/>
          </a:p>
          <a:p>
            <a:endParaRPr lang="en-US" dirty="0"/>
          </a:p>
          <a:p>
            <a:endParaRPr lang="en-US" dirty="0"/>
          </a:p>
          <a:p>
            <a:pPr lvl="1"/>
            <a:endParaRPr lang="en-US" dirty="0"/>
          </a:p>
        </p:txBody>
      </p:sp>
      <p:pic>
        <p:nvPicPr>
          <p:cNvPr id="6" name="Picture 5">
            <a:extLst>
              <a:ext uri="{FF2B5EF4-FFF2-40B4-BE49-F238E27FC236}">
                <a16:creationId xmlns:a16="http://schemas.microsoft.com/office/drawing/2014/main" id="{FF2D4FEB-C4A4-8B67-DCAF-305290A776BA}"/>
              </a:ext>
            </a:extLst>
          </p:cNvPr>
          <p:cNvPicPr>
            <a:picLocks noChangeAspect="1"/>
          </p:cNvPicPr>
          <p:nvPr/>
        </p:nvPicPr>
        <p:blipFill>
          <a:blip r:embed="rId3"/>
          <a:stretch>
            <a:fillRect/>
          </a:stretch>
        </p:blipFill>
        <p:spPr>
          <a:xfrm>
            <a:off x="3257277" y="2234232"/>
            <a:ext cx="5677446" cy="1776184"/>
          </a:xfrm>
          <a:prstGeom prst="rect">
            <a:avLst/>
          </a:prstGeom>
        </p:spPr>
      </p:pic>
    </p:spTree>
    <p:extLst>
      <p:ext uri="{BB962C8B-B14F-4D97-AF65-F5344CB8AC3E}">
        <p14:creationId xmlns:p14="http://schemas.microsoft.com/office/powerpoint/2010/main" val="628088998"/>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Reporting reminders</a:t>
            </a:r>
          </a:p>
        </p:txBody>
      </p:sp>
      <p:sp>
        <p:nvSpPr>
          <p:cNvPr id="3" name="Subtitle 2"/>
          <p:cNvSpPr>
            <a:spLocks noGrp="1"/>
          </p:cNvSpPr>
          <p:nvPr>
            <p:ph type="subTitle" idx="1"/>
          </p:nvPr>
        </p:nvSpPr>
        <p:spPr/>
        <p:txBody>
          <a:bodyPr>
            <a:normAutofit/>
          </a:bodyPr>
          <a:lstStyle/>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15</a:t>
            </a:fld>
            <a:endParaRPr lang="en-US"/>
          </a:p>
        </p:txBody>
      </p:sp>
    </p:spTree>
    <p:extLst>
      <p:ext uri="{BB962C8B-B14F-4D97-AF65-F5344CB8AC3E}">
        <p14:creationId xmlns:p14="http://schemas.microsoft.com/office/powerpoint/2010/main" val="349298242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CF7C-39B3-DCBA-767C-B12F6C53D9F3}"/>
              </a:ext>
            </a:extLst>
          </p:cNvPr>
          <p:cNvSpPr>
            <a:spLocks noGrp="1"/>
          </p:cNvSpPr>
          <p:nvPr>
            <p:ph type="title"/>
          </p:nvPr>
        </p:nvSpPr>
        <p:spPr/>
        <p:txBody>
          <a:bodyPr/>
          <a:lstStyle/>
          <a:p>
            <a:r>
              <a:rPr lang="en-US" dirty="0"/>
              <a:t>Reporting Reminder</a:t>
            </a:r>
          </a:p>
        </p:txBody>
      </p:sp>
      <p:sp>
        <p:nvSpPr>
          <p:cNvPr id="3" name="Slide Number Placeholder 2">
            <a:extLst>
              <a:ext uri="{FF2B5EF4-FFF2-40B4-BE49-F238E27FC236}">
                <a16:creationId xmlns:a16="http://schemas.microsoft.com/office/drawing/2014/main" id="{A55361DF-6EFA-E89A-AEB6-2A1AE01F558A}"/>
              </a:ext>
            </a:extLst>
          </p:cNvPr>
          <p:cNvSpPr>
            <a:spLocks noGrp="1"/>
          </p:cNvSpPr>
          <p:nvPr>
            <p:ph type="sldNum" sz="quarter" idx="12"/>
          </p:nvPr>
        </p:nvSpPr>
        <p:spPr/>
        <p:txBody>
          <a:bodyPr/>
          <a:lstStyle/>
          <a:p>
            <a:fld id="{B2102BAA-C61A-4A39-BDF1-4340D572B82C}" type="slidenum">
              <a:rPr lang="en-US" smtClean="0"/>
              <a:t>16</a:t>
            </a:fld>
            <a:endParaRPr lang="en-US"/>
          </a:p>
        </p:txBody>
      </p:sp>
      <p:sp>
        <p:nvSpPr>
          <p:cNvPr id="6" name="Content Placeholder 5">
            <a:extLst>
              <a:ext uri="{FF2B5EF4-FFF2-40B4-BE49-F238E27FC236}">
                <a16:creationId xmlns:a16="http://schemas.microsoft.com/office/drawing/2014/main" id="{3A3A3B5B-1933-1518-0D02-4F4E7448F4A9}"/>
              </a:ext>
            </a:extLst>
          </p:cNvPr>
          <p:cNvSpPr>
            <a:spLocks noGrp="1"/>
          </p:cNvSpPr>
          <p:nvPr>
            <p:ph idx="1"/>
          </p:nvPr>
        </p:nvSpPr>
        <p:spPr/>
        <p:txBody>
          <a:bodyPr/>
          <a:lstStyle/>
          <a:p>
            <a:r>
              <a:rPr lang="en-US" dirty="0"/>
              <a:t>Private Day Students</a:t>
            </a:r>
          </a:p>
          <a:p>
            <a:pPr lvl="1"/>
            <a:r>
              <a:rPr lang="en-US" dirty="0"/>
              <a:t>The LEA remains responsible for reporting </a:t>
            </a:r>
            <a:r>
              <a:rPr lang="en-US" b="1" u="sng" dirty="0"/>
              <a:t>ALL CSA </a:t>
            </a:r>
            <a:r>
              <a:rPr lang="en-US" dirty="0"/>
              <a:t>funded private day students.</a:t>
            </a:r>
          </a:p>
          <a:p>
            <a:pPr lvl="1"/>
            <a:r>
              <a:rPr lang="en-US" dirty="0"/>
              <a:t>Students without a disability must now be reported in the Serving School they are located within division 600. (no longer 999/9996)</a:t>
            </a:r>
          </a:p>
          <a:p>
            <a:pPr lvl="1"/>
            <a:r>
              <a:rPr lang="en-US" dirty="0"/>
              <a:t>There are verification reports assigned to the Special Education Approver that compare the list of students reported by the Private Day Schools on MSC to those reported on SRC.</a:t>
            </a:r>
          </a:p>
          <a:p>
            <a:pPr lvl="1"/>
            <a:r>
              <a:rPr lang="en-US" dirty="0"/>
              <a:t>The LEA must report all data elements for Private Day students including attendance and Seclusion and Restraint counts for all students.</a:t>
            </a:r>
          </a:p>
        </p:txBody>
      </p:sp>
    </p:spTree>
    <p:extLst>
      <p:ext uri="{BB962C8B-B14F-4D97-AF65-F5344CB8AC3E}">
        <p14:creationId xmlns:p14="http://schemas.microsoft.com/office/powerpoint/2010/main" val="1978899830"/>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3" name="Text Placeholder 2">
            <a:extLst>
              <a:ext uri="{FF2B5EF4-FFF2-40B4-BE49-F238E27FC236}">
                <a16:creationId xmlns:a16="http://schemas.microsoft.com/office/drawing/2014/main" id="{A0BAEC1B-3C80-E2E5-6953-6C900C9FCA9B}"/>
              </a:ext>
            </a:extLst>
          </p:cNvPr>
          <p:cNvSpPr>
            <a:spLocks noGrp="1"/>
          </p:cNvSpPr>
          <p:nvPr>
            <p:ph type="body" idx="1"/>
          </p:nvPr>
        </p:nvSpPr>
        <p:spPr>
          <a:xfrm>
            <a:off x="839788" y="1525199"/>
            <a:ext cx="6103937" cy="823912"/>
          </a:xfrm>
        </p:spPr>
        <p:txBody>
          <a:bodyPr>
            <a:normAutofit/>
          </a:bodyPr>
          <a:lstStyle/>
          <a:p>
            <a:r>
              <a:rPr lang="en-US" dirty="0"/>
              <a:t>Identifying Economically Disadvantaged students within a CEP school</a:t>
            </a:r>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sz="half" idx="2"/>
          </p:nvPr>
        </p:nvSpPr>
        <p:spPr>
          <a:xfrm>
            <a:off x="839787" y="2349112"/>
            <a:ext cx="10416042" cy="4214974"/>
          </a:xfrm>
        </p:spPr>
        <p:txBody>
          <a:bodyPr>
            <a:normAutofit/>
          </a:bodyPr>
          <a:lstStyle/>
          <a:p>
            <a:pPr marL="0" marR="0">
              <a:spcBef>
                <a:spcPts val="0"/>
              </a:spcBef>
              <a:spcAft>
                <a:spcPts val="0"/>
              </a:spcAft>
            </a:pPr>
            <a:r>
              <a:rPr lang="en-US" sz="2400" dirty="0">
                <a:effectLst/>
                <a:latin typeface="Calibri" panose="020F0502020204030204" pitchFamily="34" charset="0"/>
              </a:rPr>
              <a:t>Economically Disadvantaged identification is still required for CEP schools. </a:t>
            </a:r>
            <a:r>
              <a:rPr lang="en-US" sz="2400" b="1" u="sng" dirty="0">
                <a:solidFill>
                  <a:srgbClr val="C00000"/>
                </a:solidFill>
                <a:effectLst/>
                <a:latin typeface="Calibri" panose="020F0502020204030204" pitchFamily="34" charset="0"/>
              </a:rPr>
              <a:t>Not all students in a CEP school are Disadvantaged</a:t>
            </a:r>
            <a:r>
              <a:rPr lang="en-US" sz="2400" dirty="0">
                <a:solidFill>
                  <a:srgbClr val="C00000"/>
                </a:solidFill>
                <a:effectLst/>
                <a:latin typeface="Calibri" panose="020F0502020204030204" pitchFamily="34" charset="0"/>
              </a:rPr>
              <a:t>.</a:t>
            </a:r>
          </a:p>
          <a:p>
            <a:pPr marL="0" marR="0">
              <a:spcBef>
                <a:spcPts val="0"/>
              </a:spcBef>
              <a:spcAft>
                <a:spcPts val="0"/>
              </a:spcAft>
            </a:pPr>
            <a:r>
              <a:rPr lang="en-US" sz="2400" dirty="0">
                <a:effectLst/>
                <a:latin typeface="Calibri" panose="020F0502020204030204" pitchFamily="34" charset="0"/>
              </a:rPr>
              <a:t>"Identified student" means any student who is </a:t>
            </a:r>
            <a:r>
              <a:rPr lang="en-US" sz="2400" i="1" dirty="0">
                <a:effectLst/>
                <a:latin typeface="Calibri" panose="020F0502020204030204" pitchFamily="34" charset="0"/>
              </a:rPr>
              <a:t>directly certified </a:t>
            </a:r>
            <a:r>
              <a:rPr lang="en-US" sz="2400" dirty="0">
                <a:effectLst/>
                <a:latin typeface="Calibri" panose="020F0502020204030204" pitchFamily="34" charset="0"/>
              </a:rPr>
              <a:t>for free meals through means other than the use of an individual household application.</a:t>
            </a:r>
          </a:p>
          <a:p>
            <a:pPr marL="457200" lvl="1">
              <a:spcBef>
                <a:spcPts val="0"/>
              </a:spcBef>
            </a:pPr>
            <a:r>
              <a:rPr lang="en-US" sz="2000" dirty="0">
                <a:effectLst/>
                <a:latin typeface="Calibri" panose="020F0502020204030204" pitchFamily="34" charset="0"/>
              </a:rPr>
              <a:t>"</a:t>
            </a:r>
            <a:r>
              <a:rPr lang="en-US" dirty="0">
                <a:effectLst/>
                <a:latin typeface="Calibri" panose="020F0502020204030204" pitchFamily="34" charset="0"/>
              </a:rPr>
              <a:t>Identified student" includes </a:t>
            </a:r>
          </a:p>
          <a:p>
            <a:pPr marL="914400" lvl="2">
              <a:spcBef>
                <a:spcPts val="0"/>
              </a:spcBef>
            </a:pPr>
            <a:r>
              <a:rPr lang="en-US" sz="2400" dirty="0">
                <a:effectLst/>
                <a:latin typeface="Calibri" panose="020F0502020204030204" pitchFamily="34" charset="0"/>
              </a:rPr>
              <a:t>(</a:t>
            </a:r>
            <a:r>
              <a:rPr lang="en-US" sz="2400" dirty="0" err="1">
                <a:effectLst/>
                <a:latin typeface="Calibri" panose="020F0502020204030204" pitchFamily="34" charset="0"/>
              </a:rPr>
              <a:t>i</a:t>
            </a:r>
            <a:r>
              <a:rPr lang="en-US" sz="2400" dirty="0">
                <a:effectLst/>
                <a:latin typeface="Calibri" panose="020F0502020204030204" pitchFamily="34" charset="0"/>
              </a:rPr>
              <a:t>) any student who is directly certified for free meals based on the student's participation in the Supplemental Nutrition Assistance Program (SNAP) or Temporary Assistance for Needy Families (TANF) or based on Medicaid income data and</a:t>
            </a:r>
          </a:p>
          <a:p>
            <a:pPr marL="914400" lvl="2">
              <a:spcBef>
                <a:spcPts val="0"/>
              </a:spcBef>
            </a:pPr>
            <a:r>
              <a:rPr lang="en-US" sz="2400" dirty="0">
                <a:latin typeface="Calibri" panose="020F0502020204030204" pitchFamily="34" charset="0"/>
              </a:rPr>
              <a:t>(ii) any homeless, runaway, migrant, or Head Start student, or any foster child, who is approved as categorically eligible for free meals by means other than a meal application.</a:t>
            </a:r>
          </a:p>
          <a:p>
            <a:pPr marL="0" marR="0">
              <a:spcBef>
                <a:spcPts val="0"/>
              </a:spcBef>
              <a:spcAft>
                <a:spcPts val="0"/>
              </a:spcAft>
            </a:pPr>
            <a:endParaRPr lang="en-US" sz="1800" dirty="0">
              <a:effectLst/>
              <a:latin typeface="Calibri" panose="020F0502020204030204" pitchFamily="34" charset="0"/>
            </a:endParaRPr>
          </a:p>
          <a:p>
            <a:endParaRPr lang="en-US" dirty="0"/>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17</a:t>
            </a:fld>
            <a:endParaRPr lang="en-US"/>
          </a:p>
        </p:txBody>
      </p:sp>
    </p:spTree>
    <p:extLst>
      <p:ext uri="{BB962C8B-B14F-4D97-AF65-F5344CB8AC3E}">
        <p14:creationId xmlns:p14="http://schemas.microsoft.com/office/powerpoint/2010/main" val="1520724693"/>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18</a:t>
            </a:fld>
            <a:endParaRPr lang="en-US"/>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idx="1"/>
          </p:nvPr>
        </p:nvSpPr>
        <p:spPr/>
        <p:txBody>
          <a:bodyPr>
            <a:normAutofit/>
          </a:bodyPr>
          <a:lstStyle/>
          <a:p>
            <a:pPr marL="0" indent="0">
              <a:buNone/>
            </a:pPr>
            <a:r>
              <a:rPr lang="en-US" sz="2400" b="1" dirty="0">
                <a:solidFill>
                  <a:schemeClr val="tx1"/>
                </a:solidFill>
              </a:rPr>
              <a:t>Reporting Juvenile Detention Center Students (W411)</a:t>
            </a:r>
          </a:p>
          <a:p>
            <a:r>
              <a:rPr lang="en-US" sz="2400" dirty="0">
                <a:latin typeface="Calibri" panose="020F0502020204030204" pitchFamily="34" charset="0"/>
              </a:rPr>
              <a:t>Students entering a Juvenile Detention Center must be exited with </a:t>
            </a:r>
            <a:r>
              <a:rPr lang="en-US" sz="2400" b="1" dirty="0">
                <a:latin typeface="Calibri" panose="020F0502020204030204" pitchFamily="34" charset="0"/>
              </a:rPr>
              <a:t>W411</a:t>
            </a:r>
            <a:r>
              <a:rPr lang="en-US" sz="2400" dirty="0">
                <a:latin typeface="Calibri" panose="020F0502020204030204" pitchFamily="34" charset="0"/>
              </a:rPr>
              <a:t>. The division remains responsible for tracking and reporting the status of these students.</a:t>
            </a:r>
          </a:p>
          <a:p>
            <a:pPr lvl="1"/>
            <a:r>
              <a:rPr lang="en-US" sz="2000" dirty="0">
                <a:latin typeface="Calibri" panose="020F0502020204030204" pitchFamily="34" charset="0"/>
              </a:rPr>
              <a:t>VDOE expects a follow up record on each EOY submission with an updated Exit Code.</a:t>
            </a:r>
          </a:p>
          <a:p>
            <a:pPr lvl="1"/>
            <a:r>
              <a:rPr lang="en-US" sz="2000" dirty="0">
                <a:latin typeface="Calibri" panose="020F0502020204030204" pitchFamily="34" charset="0"/>
              </a:rPr>
              <a:t>Their cohort status will remain “Incarcerated” until reported otherwise.</a:t>
            </a:r>
          </a:p>
          <a:p>
            <a:pPr lvl="1"/>
            <a:r>
              <a:rPr lang="en-US" sz="2000" dirty="0">
                <a:latin typeface="Calibri" panose="020F0502020204030204" pitchFamily="34" charset="0"/>
              </a:rPr>
              <a:t>This is expected until the student returns to their home school, transfers, earns a GED, or drops out.</a:t>
            </a:r>
          </a:p>
        </p:txBody>
      </p:sp>
      <p:sp>
        <p:nvSpPr>
          <p:cNvPr id="9" name="TextBox 8">
            <a:extLst>
              <a:ext uri="{FF2B5EF4-FFF2-40B4-BE49-F238E27FC236}">
                <a16:creationId xmlns:a16="http://schemas.microsoft.com/office/drawing/2014/main" id="{A18AA687-EC86-6C5C-9270-E72EBFA70537}"/>
              </a:ext>
            </a:extLst>
          </p:cNvPr>
          <p:cNvSpPr txBox="1"/>
          <p:nvPr/>
        </p:nvSpPr>
        <p:spPr>
          <a:xfrm>
            <a:off x="2128494" y="6189663"/>
            <a:ext cx="7935012" cy="369332"/>
          </a:xfrm>
          <a:prstGeom prst="rect">
            <a:avLst/>
          </a:prstGeom>
          <a:noFill/>
        </p:spPr>
        <p:txBody>
          <a:bodyPr wrap="square">
            <a:spAutoFit/>
          </a:bodyPr>
          <a:lstStyle/>
          <a:p>
            <a:r>
              <a:rPr lang="en-US" sz="1800" dirty="0"/>
              <a:t>For the full list, please visit the </a:t>
            </a:r>
            <a:r>
              <a:rPr lang="en-US" sz="1800" dirty="0">
                <a:hlinkClick r:id="rId2"/>
              </a:rPr>
              <a:t>SRC Website </a:t>
            </a:r>
            <a:r>
              <a:rPr lang="en-US" sz="1800" dirty="0"/>
              <a:t>and select </a:t>
            </a:r>
            <a:r>
              <a:rPr lang="en-US" sz="1800" dirty="0">
                <a:hlinkClick r:id="rId3"/>
              </a:rPr>
              <a:t>Code Values</a:t>
            </a:r>
            <a:r>
              <a:rPr lang="en-US" sz="1800" dirty="0"/>
              <a:t>.</a:t>
            </a:r>
          </a:p>
        </p:txBody>
      </p:sp>
    </p:spTree>
    <p:extLst>
      <p:ext uri="{BB962C8B-B14F-4D97-AF65-F5344CB8AC3E}">
        <p14:creationId xmlns:p14="http://schemas.microsoft.com/office/powerpoint/2010/main" val="140062331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19</a:t>
            </a:fld>
            <a:endParaRPr lang="en-US"/>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idx="1"/>
          </p:nvPr>
        </p:nvSpPr>
        <p:spPr/>
        <p:txBody>
          <a:bodyPr>
            <a:normAutofit/>
          </a:bodyPr>
          <a:lstStyle/>
          <a:p>
            <a:pPr marL="0" indent="0">
              <a:buNone/>
            </a:pPr>
            <a:r>
              <a:rPr lang="en-US" sz="2400" b="1" dirty="0">
                <a:solidFill>
                  <a:schemeClr val="tx1"/>
                </a:solidFill>
              </a:rPr>
              <a:t>Using Exit Codes W960, W961, and W970</a:t>
            </a:r>
          </a:p>
          <a:p>
            <a:r>
              <a:rPr lang="en-US" sz="2400" dirty="0">
                <a:latin typeface="Calibri" panose="020F0502020204030204" pitchFamily="34" charset="0"/>
              </a:rPr>
              <a:t>These Exit Codes should only be reported when the division </a:t>
            </a:r>
            <a:r>
              <a:rPr lang="en-US" sz="2400" b="1" dirty="0">
                <a:latin typeface="Calibri" panose="020F0502020204030204" pitchFamily="34" charset="0"/>
              </a:rPr>
              <a:t>has an expected return date for the student.</a:t>
            </a:r>
          </a:p>
          <a:p>
            <a:r>
              <a:rPr lang="en-US" sz="2400" dirty="0">
                <a:latin typeface="Calibri" panose="020F0502020204030204" pitchFamily="34" charset="0"/>
              </a:rPr>
              <a:t>If they are reported on Fall SRC, a follow up record is required on EOY.</a:t>
            </a:r>
          </a:p>
          <a:p>
            <a:r>
              <a:rPr lang="en-US" sz="2400" dirty="0">
                <a:latin typeface="Calibri" panose="020F0502020204030204" pitchFamily="34" charset="0"/>
              </a:rPr>
              <a:t>If they are reported on EOY, a follow up record will be required on the Fall SRC.</a:t>
            </a:r>
          </a:p>
          <a:p>
            <a:r>
              <a:rPr lang="en-US" sz="2400" dirty="0">
                <a:latin typeface="Calibri" panose="020F0502020204030204" pitchFamily="34" charset="0"/>
              </a:rPr>
              <a:t>Their cohort status will remain “Unconfirmed” until their Exit Code is updated on a subsequent submission.</a:t>
            </a:r>
          </a:p>
          <a:p>
            <a:r>
              <a:rPr lang="en-US" sz="2400" dirty="0">
                <a:latin typeface="Calibri" panose="020F0502020204030204" pitchFamily="34" charset="0"/>
              </a:rPr>
              <a:t>These students will also appear on the Preliminary Dropout Report.</a:t>
            </a:r>
          </a:p>
        </p:txBody>
      </p:sp>
      <p:sp>
        <p:nvSpPr>
          <p:cNvPr id="9" name="TextBox 8">
            <a:extLst>
              <a:ext uri="{FF2B5EF4-FFF2-40B4-BE49-F238E27FC236}">
                <a16:creationId xmlns:a16="http://schemas.microsoft.com/office/drawing/2014/main" id="{A18AA687-EC86-6C5C-9270-E72EBFA70537}"/>
              </a:ext>
            </a:extLst>
          </p:cNvPr>
          <p:cNvSpPr txBox="1"/>
          <p:nvPr/>
        </p:nvSpPr>
        <p:spPr>
          <a:xfrm>
            <a:off x="2128494" y="6189663"/>
            <a:ext cx="7935012" cy="369332"/>
          </a:xfrm>
          <a:prstGeom prst="rect">
            <a:avLst/>
          </a:prstGeom>
          <a:noFill/>
        </p:spPr>
        <p:txBody>
          <a:bodyPr wrap="square">
            <a:spAutoFit/>
          </a:bodyPr>
          <a:lstStyle/>
          <a:p>
            <a:r>
              <a:rPr lang="en-US" sz="1800" dirty="0"/>
              <a:t>For the full list, please visit the </a:t>
            </a:r>
            <a:r>
              <a:rPr lang="en-US" sz="1800" dirty="0">
                <a:hlinkClick r:id="rId2"/>
              </a:rPr>
              <a:t>SRC Website </a:t>
            </a:r>
            <a:r>
              <a:rPr lang="en-US" sz="1800" dirty="0"/>
              <a:t>and select </a:t>
            </a:r>
            <a:r>
              <a:rPr lang="en-US" sz="1800" dirty="0">
                <a:hlinkClick r:id="rId3"/>
              </a:rPr>
              <a:t>Code Values</a:t>
            </a:r>
            <a:r>
              <a:rPr lang="en-US" sz="1800" dirty="0"/>
              <a:t>.</a:t>
            </a:r>
          </a:p>
        </p:txBody>
      </p:sp>
    </p:spTree>
    <p:extLst>
      <p:ext uri="{BB962C8B-B14F-4D97-AF65-F5344CB8AC3E}">
        <p14:creationId xmlns:p14="http://schemas.microsoft.com/office/powerpoint/2010/main" val="97088712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a:solidFill>
                  <a:schemeClr val="bg2"/>
                </a:solidFill>
              </a:rPr>
              <a:t>WEBINAR PARTICIPATION</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1125049" y="6139372"/>
            <a:ext cx="10015425" cy="718628"/>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1800" b="1" i="0" u="none" strike="noStrike" cap="none" dirty="0">
                <a:solidFill>
                  <a:srgbClr val="000000"/>
                </a:solidFill>
                <a:latin typeface="Trebuchet MS"/>
                <a:ea typeface="Trebuchet MS"/>
                <a:cs typeface="Trebuchet MS"/>
                <a:sym typeface="Trebuchet MS"/>
              </a:rPr>
              <a:t>This presentation will be available to participants once </a:t>
            </a:r>
            <a:r>
              <a:rPr lang="en-US" b="1" dirty="0">
                <a:solidFill>
                  <a:srgbClr val="000000"/>
                </a:solidFill>
                <a:latin typeface="Trebuchet MS"/>
                <a:ea typeface="Trebuchet MS"/>
                <a:cs typeface="Trebuchet MS"/>
                <a:sym typeface="Trebuchet MS"/>
              </a:rPr>
              <a:t>this </a:t>
            </a:r>
            <a:r>
              <a:rPr lang="en-US" sz="1800" b="1" i="0" u="none" strike="noStrike" cap="none" dirty="0">
                <a:solidFill>
                  <a:srgbClr val="000000"/>
                </a:solidFill>
                <a:latin typeface="Trebuchet MS"/>
                <a:ea typeface="Trebuchet MS"/>
                <a:cs typeface="Trebuchet MS"/>
                <a:sym typeface="Trebuchet MS"/>
              </a:rPr>
              <a:t>webinar has been completed</a:t>
            </a:r>
            <a:endParaRPr sz="1800" b="1" i="0"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511060325"/>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noAutofit/>
          </a:bodyPr>
          <a:lstStyle/>
          <a:p>
            <a:r>
              <a:rPr lang="en-US" sz="3600" dirty="0"/>
              <a:t>Primary Products from Fall</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normAutofit/>
          </a:bodyPr>
          <a:lstStyle/>
          <a:p>
            <a:r>
              <a:rPr lang="en-US" sz="1800" dirty="0"/>
              <a:t>These reports and datasets come the data submitted on the Fall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03767"/>
            <a:ext cx="6172200" cy="5452583"/>
          </a:xfrm>
        </p:spPr>
        <p:txBody>
          <a:bodyPr>
            <a:normAutofit fontScale="92500" lnSpcReduction="20000"/>
          </a:bodyPr>
          <a:lstStyle/>
          <a:p>
            <a:pPr marL="514350" indent="-514350">
              <a:buFont typeface="+mj-lt"/>
              <a:buAutoNum type="arabicPeriod"/>
            </a:pPr>
            <a:r>
              <a:rPr lang="en-US" dirty="0">
                <a:hlinkClick r:id="rId3"/>
              </a:rPr>
              <a:t>Fall Membership Build-a-Table Tool</a:t>
            </a:r>
            <a:endParaRPr lang="en-US" dirty="0"/>
          </a:p>
          <a:p>
            <a:pPr marL="514350" indent="-514350">
              <a:buFont typeface="+mj-lt"/>
              <a:buAutoNum type="arabicPeriod"/>
            </a:pPr>
            <a:r>
              <a:rPr lang="en-US" dirty="0"/>
              <a:t>K-3 Class Size Reduction Program</a:t>
            </a:r>
          </a:p>
          <a:p>
            <a:pPr marL="514350" indent="-514350">
              <a:buFont typeface="+mj-lt"/>
              <a:buAutoNum type="arabicPeriod"/>
            </a:pPr>
            <a:r>
              <a:rPr lang="en-US" dirty="0"/>
              <a:t>Annual Dropouts</a:t>
            </a:r>
          </a:p>
          <a:p>
            <a:pPr marL="514350" indent="-514350">
              <a:buFont typeface="+mj-lt"/>
              <a:buAutoNum type="arabicPeriod"/>
            </a:pPr>
            <a:r>
              <a:rPr lang="en-US" dirty="0" err="1"/>
              <a:t>PreSchool</a:t>
            </a:r>
            <a:r>
              <a:rPr lang="en-US" dirty="0"/>
              <a:t> Program Data</a:t>
            </a:r>
          </a:p>
          <a:p>
            <a:pPr marL="514350" indent="-514350">
              <a:buFont typeface="+mj-lt"/>
              <a:buAutoNum type="arabicPeriod"/>
            </a:pPr>
            <a:r>
              <a:rPr lang="en-US" dirty="0"/>
              <a:t>Retentions</a:t>
            </a:r>
          </a:p>
          <a:p>
            <a:pPr marL="514350" indent="-514350">
              <a:buFont typeface="+mj-lt"/>
              <a:buAutoNum type="arabicPeriod"/>
            </a:pPr>
            <a:r>
              <a:rPr lang="en-US" dirty="0"/>
              <a:t>Title III, Part A (EL and Immigrant Students)</a:t>
            </a:r>
          </a:p>
          <a:p>
            <a:pPr marL="514350" indent="-514350">
              <a:buFont typeface="+mj-lt"/>
              <a:buAutoNum type="arabicPeriod"/>
            </a:pPr>
            <a:r>
              <a:rPr lang="en-US" dirty="0"/>
              <a:t>Internet and Device Access for Remote Instruction</a:t>
            </a:r>
          </a:p>
          <a:p>
            <a:pPr marL="514350" indent="-514350">
              <a:buFont typeface="+mj-lt"/>
              <a:buAutoNum type="arabicPeriod"/>
            </a:pPr>
            <a:r>
              <a:rPr lang="en-US" dirty="0"/>
              <a:t>Other Program Office Reports</a:t>
            </a:r>
          </a:p>
          <a:p>
            <a:pPr marL="514350" indent="-514350">
              <a:buFont typeface="+mj-lt"/>
              <a:buAutoNum type="arabicPeriod"/>
            </a:pPr>
            <a:r>
              <a:rPr lang="en-US" dirty="0"/>
              <a:t>Military Directory Data</a:t>
            </a:r>
          </a:p>
          <a:p>
            <a:pPr marL="514350" indent="-514350">
              <a:buFont typeface="+mj-lt"/>
              <a:buAutoNum type="arabicPeriod"/>
            </a:pPr>
            <a:r>
              <a:rPr lang="en-US" dirty="0"/>
              <a:t>EL Teacher Funding</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20</a:t>
            </a:fld>
            <a:endParaRPr lang="en-US"/>
          </a:p>
        </p:txBody>
      </p:sp>
    </p:spTree>
    <p:extLst>
      <p:ext uri="{BB962C8B-B14F-4D97-AF65-F5344CB8AC3E}">
        <p14:creationId xmlns:p14="http://schemas.microsoft.com/office/powerpoint/2010/main" val="512947832"/>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normAutofit/>
          </a:bodyPr>
          <a:lstStyle/>
          <a:p>
            <a:r>
              <a:rPr lang="en-US" sz="3600" dirty="0"/>
              <a:t>Primary Products from Spring</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normAutofit/>
          </a:bodyPr>
          <a:lstStyle/>
          <a:p>
            <a:r>
              <a:rPr lang="en-US" sz="1800" dirty="0"/>
              <a:t>These reports and datasets come the data submitted on the Spring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87425"/>
            <a:ext cx="6172200" cy="5111717"/>
          </a:xfrm>
        </p:spPr>
        <p:txBody>
          <a:bodyPr>
            <a:normAutofit fontScale="92500" lnSpcReduction="10000"/>
          </a:bodyPr>
          <a:lstStyle/>
          <a:p>
            <a:pPr marL="514350" indent="-514350">
              <a:buFont typeface="+mj-lt"/>
              <a:buAutoNum type="arabicPeriod"/>
            </a:pPr>
            <a:r>
              <a:rPr lang="en-US" dirty="0"/>
              <a:t>March 31 ADM</a:t>
            </a:r>
          </a:p>
          <a:p>
            <a:pPr marL="514350" indent="-514350">
              <a:buFont typeface="+mj-lt"/>
              <a:buAutoNum type="arabicPeriod"/>
            </a:pPr>
            <a:r>
              <a:rPr lang="en-US" dirty="0"/>
              <a:t>Special Education Regional Tuition Reimbursement Claims (First Semester)</a:t>
            </a:r>
          </a:p>
          <a:p>
            <a:pPr marL="514350" indent="-514350">
              <a:buFont typeface="+mj-lt"/>
              <a:buAutoNum type="arabicPeriod"/>
            </a:pPr>
            <a:r>
              <a:rPr lang="en-US" dirty="0"/>
              <a:t>Early College Scholar Certificates generated</a:t>
            </a:r>
          </a:p>
          <a:p>
            <a:pPr marL="514350" indent="-514350">
              <a:buFont typeface="+mj-lt"/>
              <a:buAutoNum type="arabicPeriod"/>
            </a:pPr>
            <a:r>
              <a:rPr lang="en-US" dirty="0"/>
              <a:t>Virginia High School League (membership)</a:t>
            </a:r>
          </a:p>
          <a:p>
            <a:pPr marL="514350" indent="-514350">
              <a:buFont typeface="+mj-lt"/>
              <a:buAutoNum type="arabicPeriod"/>
            </a:pPr>
            <a:r>
              <a:rPr lang="en-US" dirty="0"/>
              <a:t>Comprehensive Services Act (CSA)</a:t>
            </a:r>
          </a:p>
          <a:p>
            <a:pPr marL="514350" indent="-514350">
              <a:buFont typeface="+mj-lt"/>
              <a:buAutoNum type="arabicPeriod"/>
            </a:pPr>
            <a:r>
              <a:rPr lang="en-US" dirty="0"/>
              <a:t>Other Program Office Reports</a:t>
            </a:r>
          </a:p>
          <a:p>
            <a:pPr marL="514350" indent="-514350">
              <a:buFont typeface="+mj-lt"/>
              <a:buAutoNum type="arabicPeriod"/>
            </a:pPr>
            <a:r>
              <a:rPr lang="en-US" dirty="0"/>
              <a:t>Military Directory Data</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21</a:t>
            </a:fld>
            <a:endParaRPr lang="en-US"/>
          </a:p>
        </p:txBody>
      </p:sp>
    </p:spTree>
    <p:extLst>
      <p:ext uri="{BB962C8B-B14F-4D97-AF65-F5344CB8AC3E}">
        <p14:creationId xmlns:p14="http://schemas.microsoft.com/office/powerpoint/2010/main" val="3042758975"/>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a:xfrm>
            <a:off x="839788" y="457200"/>
            <a:ext cx="4155958" cy="1828800"/>
          </a:xfrm>
        </p:spPr>
        <p:txBody>
          <a:bodyPr/>
          <a:lstStyle/>
          <a:p>
            <a:r>
              <a:rPr lang="en-US" dirty="0"/>
              <a:t>Primary Products from EOY</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a:xfrm>
            <a:off x="836612" y="2134394"/>
            <a:ext cx="3932237" cy="3811588"/>
          </a:xfrm>
        </p:spPr>
        <p:txBody>
          <a:bodyPr/>
          <a:lstStyle/>
          <a:p>
            <a:r>
              <a:rPr lang="en-US" dirty="0"/>
              <a:t>These reports and datasets come the data submitted on the EOY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457200"/>
            <a:ext cx="6172200" cy="6264275"/>
          </a:xfrm>
        </p:spPr>
        <p:txBody>
          <a:bodyPr>
            <a:normAutofit fontScale="85000" lnSpcReduction="20000"/>
          </a:bodyPr>
          <a:lstStyle/>
          <a:p>
            <a:pPr marL="514350" indent="-514350">
              <a:buFont typeface="+mj-lt"/>
              <a:buAutoNum type="arabicPeriod"/>
            </a:pPr>
            <a:r>
              <a:rPr lang="en-US" dirty="0">
                <a:hlinkClick r:id="rId3"/>
              </a:rPr>
              <a:t>School Quality Profiles</a:t>
            </a:r>
            <a:endParaRPr lang="en-US" dirty="0"/>
          </a:p>
          <a:p>
            <a:pPr marL="514350" indent="-514350">
              <a:buFont typeface="+mj-lt"/>
              <a:buAutoNum type="arabicPeriod"/>
            </a:pPr>
            <a:r>
              <a:rPr lang="en-US" dirty="0"/>
              <a:t>EOY ADM/ADA</a:t>
            </a:r>
          </a:p>
          <a:p>
            <a:pPr marL="514350" indent="-514350">
              <a:buFont typeface="+mj-lt"/>
              <a:buAutoNum type="arabicPeriod"/>
            </a:pPr>
            <a:r>
              <a:rPr lang="en-US" dirty="0"/>
              <a:t>Accountability Calculations</a:t>
            </a:r>
          </a:p>
          <a:p>
            <a:pPr marL="971550" lvl="1" indent="-514350">
              <a:buFont typeface="+mj-lt"/>
              <a:buAutoNum type="arabicPeriod"/>
            </a:pPr>
            <a:r>
              <a:rPr lang="en-US" dirty="0"/>
              <a:t>Chronic Absenteeism</a:t>
            </a:r>
          </a:p>
          <a:p>
            <a:pPr marL="971550" lvl="1" indent="-514350">
              <a:buFont typeface="+mj-lt"/>
              <a:buAutoNum type="arabicPeriod"/>
            </a:pPr>
            <a:r>
              <a:rPr lang="en-US" dirty="0"/>
              <a:t>Cohort Graduates and Dropouts</a:t>
            </a:r>
          </a:p>
          <a:p>
            <a:pPr marL="971550" lvl="1" indent="-514350">
              <a:buFont typeface="+mj-lt"/>
              <a:buAutoNum type="arabicPeriod"/>
            </a:pPr>
            <a:r>
              <a:rPr lang="en-US" dirty="0"/>
              <a:t>3E – </a:t>
            </a:r>
            <a:r>
              <a:rPr lang="en-US" sz="2400" dirty="0"/>
              <a:t>The 12</a:t>
            </a:r>
            <a:r>
              <a:rPr lang="en-US" sz="2400" baseline="30000" dirty="0"/>
              <a:t>th</a:t>
            </a:r>
            <a:r>
              <a:rPr lang="en-US" sz="2400" dirty="0"/>
              <a:t> Grade Cohort, Post Secondary Attainment Code, Early College Scholar, and CTE Finishers</a:t>
            </a:r>
          </a:p>
          <a:p>
            <a:pPr marL="514350" indent="-514350">
              <a:buFont typeface="+mj-lt"/>
              <a:buAutoNum type="arabicPeriod"/>
            </a:pPr>
            <a:r>
              <a:rPr lang="en-US" dirty="0"/>
              <a:t>Annual Graduates and Completion</a:t>
            </a:r>
          </a:p>
          <a:p>
            <a:pPr marL="514350" indent="-514350">
              <a:buFont typeface="+mj-lt"/>
              <a:buAutoNum type="arabicPeriod"/>
            </a:pPr>
            <a:r>
              <a:rPr lang="en-US" dirty="0"/>
              <a:t>CTE Completer Demographics Report</a:t>
            </a:r>
          </a:p>
          <a:p>
            <a:pPr marL="514350" indent="-514350">
              <a:buFont typeface="+mj-lt"/>
              <a:buAutoNum type="arabicPeriod"/>
            </a:pPr>
            <a:r>
              <a:rPr lang="en-US" dirty="0"/>
              <a:t>Special Education Regional Tuition Reimbursement Claims (Second Semester)</a:t>
            </a:r>
          </a:p>
          <a:p>
            <a:pPr marL="514350" indent="-514350">
              <a:buFont typeface="+mj-lt"/>
              <a:buAutoNum type="arabicPeriod"/>
            </a:pPr>
            <a:r>
              <a:rPr lang="en-US" dirty="0">
                <a:hlinkClick r:id="rId4"/>
              </a:rPr>
              <a:t>Superintendent's Annual Reports (SAR)</a:t>
            </a:r>
            <a:endParaRPr lang="en-US" dirty="0"/>
          </a:p>
          <a:p>
            <a:pPr marL="514350" indent="-514350">
              <a:buFont typeface="+mj-lt"/>
              <a:buAutoNum type="arabicPeriod"/>
            </a:pPr>
            <a:r>
              <a:rPr lang="en-US" dirty="0"/>
              <a:t>Gifted Program</a:t>
            </a:r>
          </a:p>
          <a:p>
            <a:pPr marL="514350" indent="-514350">
              <a:buFont typeface="+mj-lt"/>
              <a:buAutoNum type="arabicPeriod"/>
            </a:pPr>
            <a:r>
              <a:rPr lang="en-US" dirty="0"/>
              <a:t>Seclusion and Restraint (all students)</a:t>
            </a:r>
          </a:p>
          <a:p>
            <a:pPr marL="514350" indent="-514350">
              <a:buFont typeface="+mj-lt"/>
              <a:buAutoNum type="arabicPeriod"/>
            </a:pPr>
            <a:r>
              <a:rPr lang="en-US" dirty="0"/>
              <a:t>Remote Instruction Percent of Time</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102BAA-C61A-4A39-BDF1-4340D572B82C}" type="slidenum">
              <a:rPr kumimoji="0" lang="en-US" sz="1200" b="0" i="0" u="none" strike="noStrike" kern="1200" cap="none" spc="0" normalizeH="0" baseline="0" noProof="0" smtClean="0">
                <a:ln>
                  <a:noFill/>
                </a:ln>
                <a:solidFill>
                  <a:srgbClr val="003C71">
                    <a:tint val="75000"/>
                  </a:srgb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srgbClr val="003C71">
                  <a:tint val="75000"/>
                </a:srgbClr>
              </a:solidFill>
              <a:effectLst/>
              <a:uLnTx/>
              <a:uFillTx/>
              <a:latin typeface="Calibri"/>
              <a:ea typeface="+mn-ea"/>
              <a:cs typeface="+mn-cs"/>
            </a:endParaRPr>
          </a:p>
        </p:txBody>
      </p:sp>
    </p:spTree>
    <p:extLst>
      <p:ext uri="{BB962C8B-B14F-4D97-AF65-F5344CB8AC3E}">
        <p14:creationId xmlns:p14="http://schemas.microsoft.com/office/powerpoint/2010/main" val="1433038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a:t>Primary Products from Summer</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a:t>These reports and datasets come the data submitted on the Summer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p:txBody>
          <a:bodyPr/>
          <a:lstStyle/>
          <a:p>
            <a:pPr marL="514350" indent="-514350">
              <a:buFont typeface="+mj-lt"/>
              <a:buAutoNum type="arabicPeriod"/>
            </a:pPr>
            <a:r>
              <a:rPr lang="en-US" dirty="0"/>
              <a:t>Final Graduates and Completers</a:t>
            </a:r>
          </a:p>
          <a:p>
            <a:pPr marL="514350" indent="-514350">
              <a:buFont typeface="+mj-lt"/>
              <a:buAutoNum type="arabicPeriod"/>
            </a:pPr>
            <a:r>
              <a:rPr lang="en-US" dirty="0"/>
              <a:t>Final CTE Completers</a:t>
            </a:r>
          </a:p>
          <a:p>
            <a:pPr marL="514350" indent="-514350">
              <a:buFont typeface="+mj-lt"/>
              <a:buAutoNum type="arabicPeriod"/>
            </a:pPr>
            <a:r>
              <a:rPr lang="en-US" dirty="0"/>
              <a:t>Triggers sliders in the Cohort</a:t>
            </a:r>
          </a:p>
          <a:p>
            <a:pPr marL="0" indent="0">
              <a:buNone/>
            </a:pP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23</a:t>
            </a:fld>
            <a:endParaRPr lang="en-US"/>
          </a:p>
        </p:txBody>
      </p:sp>
    </p:spTree>
    <p:extLst>
      <p:ext uri="{BB962C8B-B14F-4D97-AF65-F5344CB8AC3E}">
        <p14:creationId xmlns:p14="http://schemas.microsoft.com/office/powerpoint/2010/main" val="694879068"/>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DB5668-8198-77A1-4E63-20C574A5E38E}"/>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dirty="0">
                <a:latin typeface="+mn-lt"/>
                <a:ea typeface="+mj-ea"/>
                <a:cs typeface="+mj-cs"/>
              </a:rPr>
              <a:t>Reporting Timeline</a:t>
            </a:r>
          </a:p>
        </p:txBody>
      </p:sp>
      <p:sp>
        <p:nvSpPr>
          <p:cNvPr id="4" name="Slide Number Placeholder 3">
            <a:extLst>
              <a:ext uri="{FF2B5EF4-FFF2-40B4-BE49-F238E27FC236}">
                <a16:creationId xmlns:a16="http://schemas.microsoft.com/office/drawing/2014/main" id="{3A93AD4C-F1B4-FFBF-F67D-E24D63C27CB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pPr>
                <a:spcAft>
                  <a:spcPts val="600"/>
                </a:spcAft>
              </a:pPr>
              <a:t>24</a:t>
            </a:fld>
            <a:endParaRPr lang="en-US"/>
          </a:p>
        </p:txBody>
      </p:sp>
      <p:graphicFrame>
        <p:nvGraphicFramePr>
          <p:cNvPr id="22" name="Table 5">
            <a:extLst>
              <a:ext uri="{FF2B5EF4-FFF2-40B4-BE49-F238E27FC236}">
                <a16:creationId xmlns:a16="http://schemas.microsoft.com/office/drawing/2014/main" id="{4489A845-1063-AA1C-7DB5-28E95F7753BA}"/>
              </a:ext>
            </a:extLst>
          </p:cNvPr>
          <p:cNvGraphicFramePr>
            <a:graphicFrameLocks noGrp="1"/>
          </p:cNvGraphicFramePr>
          <p:nvPr>
            <p:extLst>
              <p:ext uri="{D42A27DB-BD31-4B8C-83A1-F6EECF244321}">
                <p14:modId xmlns:p14="http://schemas.microsoft.com/office/powerpoint/2010/main" val="1813262555"/>
              </p:ext>
            </p:extLst>
          </p:nvPr>
        </p:nvGraphicFramePr>
        <p:xfrm>
          <a:off x="1630707" y="1675226"/>
          <a:ext cx="9322427" cy="4273290"/>
        </p:xfrm>
        <a:graphic>
          <a:graphicData uri="http://schemas.openxmlformats.org/drawingml/2006/table">
            <a:tbl>
              <a:tblPr firstRow="1" bandRow="1">
                <a:tableStyleId>{8EC20E35-A176-4012-BC5E-935CFFF8708E}</a:tableStyleId>
              </a:tblPr>
              <a:tblGrid>
                <a:gridCol w="2027391">
                  <a:extLst>
                    <a:ext uri="{9D8B030D-6E8A-4147-A177-3AD203B41FA5}">
                      <a16:colId xmlns:a16="http://schemas.microsoft.com/office/drawing/2014/main" val="2117391432"/>
                    </a:ext>
                  </a:extLst>
                </a:gridCol>
                <a:gridCol w="2296557">
                  <a:extLst>
                    <a:ext uri="{9D8B030D-6E8A-4147-A177-3AD203B41FA5}">
                      <a16:colId xmlns:a16="http://schemas.microsoft.com/office/drawing/2014/main" val="642570269"/>
                    </a:ext>
                  </a:extLst>
                </a:gridCol>
                <a:gridCol w="2648939">
                  <a:extLst>
                    <a:ext uri="{9D8B030D-6E8A-4147-A177-3AD203B41FA5}">
                      <a16:colId xmlns:a16="http://schemas.microsoft.com/office/drawing/2014/main" val="717356128"/>
                    </a:ext>
                  </a:extLst>
                </a:gridCol>
                <a:gridCol w="2349540">
                  <a:extLst>
                    <a:ext uri="{9D8B030D-6E8A-4147-A177-3AD203B41FA5}">
                      <a16:colId xmlns:a16="http://schemas.microsoft.com/office/drawing/2014/main" val="4072637345"/>
                    </a:ext>
                  </a:extLst>
                </a:gridCol>
              </a:tblGrid>
              <a:tr h="718212">
                <a:tc>
                  <a:txBody>
                    <a:bodyPr/>
                    <a:lstStyle/>
                    <a:p>
                      <a:pPr algn="ctr"/>
                      <a:r>
                        <a:rPr lang="en-US" sz="2800" dirty="0"/>
                        <a:t>FST</a:t>
                      </a:r>
                    </a:p>
                  </a:txBody>
                  <a:tcPr marL="186368" marR="186368" marT="93184" marB="93184" anchor="ctr"/>
                </a:tc>
                <a:tc>
                  <a:txBody>
                    <a:bodyPr/>
                    <a:lstStyle/>
                    <a:p>
                      <a:pPr algn="ctr"/>
                      <a:r>
                        <a:rPr lang="en-US" sz="2800" dirty="0"/>
                        <a:t>Opens</a:t>
                      </a:r>
                    </a:p>
                  </a:txBody>
                  <a:tcPr marL="186368" marR="186368" marT="93184" marB="93184" anchor="ctr"/>
                </a:tc>
                <a:tc>
                  <a:txBody>
                    <a:bodyPr/>
                    <a:lstStyle/>
                    <a:p>
                      <a:pPr algn="ctr"/>
                      <a:r>
                        <a:rPr lang="en-US" sz="2800"/>
                        <a:t>Successful</a:t>
                      </a:r>
                    </a:p>
                  </a:txBody>
                  <a:tcPr marL="186368" marR="186368" marT="93184" marB="93184" anchor="ctr"/>
                </a:tc>
                <a:tc>
                  <a:txBody>
                    <a:bodyPr/>
                    <a:lstStyle/>
                    <a:p>
                      <a:pPr algn="ctr"/>
                      <a:r>
                        <a:rPr lang="en-US" sz="2800" dirty="0"/>
                        <a:t>Closes</a:t>
                      </a:r>
                    </a:p>
                  </a:txBody>
                  <a:tcPr marL="186368" marR="186368" marT="93184" marB="93184" anchor="ctr"/>
                </a:tc>
                <a:extLst>
                  <a:ext uri="{0D108BD9-81ED-4DB2-BD59-A6C34878D82A}">
                    <a16:rowId xmlns:a16="http://schemas.microsoft.com/office/drawing/2014/main" val="3019184874"/>
                  </a:ext>
                </a:extLst>
              </a:tr>
              <a:tr h="718212">
                <a:tc>
                  <a:txBody>
                    <a:bodyPr/>
                    <a:lstStyle/>
                    <a:p>
                      <a:pPr algn="l"/>
                      <a:r>
                        <a:rPr lang="en-US" sz="2300" dirty="0"/>
                        <a:t>Pre-sub (9)</a:t>
                      </a:r>
                    </a:p>
                  </a:txBody>
                  <a:tcPr marL="186368" marR="186368" marT="93184" marB="93184" anchor="ctr"/>
                </a:tc>
                <a:tc>
                  <a:txBody>
                    <a:bodyPr/>
                    <a:lstStyle/>
                    <a:p>
                      <a:pPr algn="l"/>
                      <a:r>
                        <a:rPr lang="en-US" sz="2800" dirty="0"/>
                        <a:t>8/12/2025</a:t>
                      </a:r>
                    </a:p>
                  </a:txBody>
                  <a:tcPr marL="186368" marR="186368" marT="93184" marB="93184" anchor="ctr"/>
                </a:tc>
                <a:tc>
                  <a:txBody>
                    <a:bodyPr/>
                    <a:lstStyle/>
                    <a:p>
                      <a:pPr algn="l"/>
                      <a:r>
                        <a:rPr lang="en-US" sz="2800" dirty="0"/>
                        <a:t>Not Required</a:t>
                      </a:r>
                    </a:p>
                  </a:txBody>
                  <a:tcPr marL="186368" marR="186368" marT="93184" marB="93184" anchor="ctr"/>
                </a:tc>
                <a:tc>
                  <a:txBody>
                    <a:bodyPr/>
                    <a:lstStyle/>
                    <a:p>
                      <a:pPr algn="l"/>
                      <a:r>
                        <a:rPr lang="en-US" sz="2800" dirty="0"/>
                        <a:t>9/30/2025</a:t>
                      </a:r>
                    </a:p>
                  </a:txBody>
                  <a:tcPr marL="186368" marR="186368" marT="93184" marB="93184" anchor="ctr"/>
                </a:tc>
                <a:extLst>
                  <a:ext uri="{0D108BD9-81ED-4DB2-BD59-A6C34878D82A}">
                    <a16:rowId xmlns:a16="http://schemas.microsoft.com/office/drawing/2014/main" val="1639771476"/>
                  </a:ext>
                </a:extLst>
              </a:tr>
              <a:tr h="706218">
                <a:tc>
                  <a:txBody>
                    <a:bodyPr/>
                    <a:lstStyle/>
                    <a:p>
                      <a:pPr algn="l"/>
                      <a:r>
                        <a:rPr lang="en-US" sz="2300" dirty="0"/>
                        <a:t>Fall (1)</a:t>
                      </a:r>
                    </a:p>
                  </a:txBody>
                  <a:tcPr marL="186368" marR="186368" marT="93184" marB="93184" anchor="ctr"/>
                </a:tc>
                <a:tc>
                  <a:txBody>
                    <a:bodyPr/>
                    <a:lstStyle/>
                    <a:p>
                      <a:pPr algn="l"/>
                      <a:r>
                        <a:rPr lang="en-US" sz="2800" dirty="0"/>
                        <a:t>10/1/2025</a:t>
                      </a:r>
                    </a:p>
                  </a:txBody>
                  <a:tcPr marL="186368" marR="186368" marT="93184" marB="93184" anchor="ctr"/>
                </a:tc>
                <a:tc>
                  <a:txBody>
                    <a:bodyPr/>
                    <a:lstStyle/>
                    <a:p>
                      <a:pPr algn="l"/>
                      <a:r>
                        <a:rPr lang="en-US" sz="2800" dirty="0"/>
                        <a:t>10/17/2025</a:t>
                      </a:r>
                    </a:p>
                  </a:txBody>
                  <a:tcPr marL="186368" marR="186368" marT="93184" marB="93184" anchor="ctr"/>
                </a:tc>
                <a:tc>
                  <a:txBody>
                    <a:bodyPr/>
                    <a:lstStyle/>
                    <a:p>
                      <a:pPr algn="l"/>
                      <a:r>
                        <a:rPr lang="en-US" sz="2800" dirty="0"/>
                        <a:t>10/31/2025</a:t>
                      </a:r>
                    </a:p>
                  </a:txBody>
                  <a:tcPr marL="186368" marR="186368" marT="93184" marB="93184" anchor="ctr"/>
                </a:tc>
                <a:extLst>
                  <a:ext uri="{0D108BD9-81ED-4DB2-BD59-A6C34878D82A}">
                    <a16:rowId xmlns:a16="http://schemas.microsoft.com/office/drawing/2014/main" val="3506021201"/>
                  </a:ext>
                </a:extLst>
              </a:tr>
              <a:tr h="706218">
                <a:tc>
                  <a:txBody>
                    <a:bodyPr/>
                    <a:lstStyle/>
                    <a:p>
                      <a:pPr algn="l"/>
                      <a:r>
                        <a:rPr lang="en-US" sz="2300" dirty="0"/>
                        <a:t>*Spring (2)</a:t>
                      </a:r>
                    </a:p>
                  </a:txBody>
                  <a:tcPr marL="186368" marR="186368" marT="93184" marB="93184" anchor="ctr"/>
                </a:tc>
                <a:tc>
                  <a:txBody>
                    <a:bodyPr/>
                    <a:lstStyle/>
                    <a:p>
                      <a:pPr algn="l"/>
                      <a:r>
                        <a:rPr lang="en-US" sz="2800" dirty="0"/>
                        <a:t>4/1/2026</a:t>
                      </a:r>
                    </a:p>
                  </a:txBody>
                  <a:tcPr marL="186368" marR="186368" marT="93184" marB="93184"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4/15/2026</a:t>
                      </a:r>
                    </a:p>
                  </a:txBody>
                  <a:tcPr marL="186368" marR="186368" marT="93184" marB="93184" anchor="ctr"/>
                </a:tc>
                <a:tc>
                  <a:txBody>
                    <a:bodyPr/>
                    <a:lstStyle/>
                    <a:p>
                      <a:pPr algn="l"/>
                      <a:r>
                        <a:rPr lang="en-US" sz="2800" dirty="0"/>
                        <a:t>4/24/2026</a:t>
                      </a:r>
                    </a:p>
                  </a:txBody>
                  <a:tcPr marL="186368" marR="186368" marT="93184" marB="93184" anchor="ctr"/>
                </a:tc>
                <a:extLst>
                  <a:ext uri="{0D108BD9-81ED-4DB2-BD59-A6C34878D82A}">
                    <a16:rowId xmlns:a16="http://schemas.microsoft.com/office/drawing/2014/main" val="2599149975"/>
                  </a:ext>
                </a:extLst>
              </a:tr>
              <a:tr h="706218">
                <a:tc>
                  <a:txBody>
                    <a:bodyPr/>
                    <a:lstStyle/>
                    <a:p>
                      <a:pPr algn="l"/>
                      <a:r>
                        <a:rPr lang="en-US" sz="2300" dirty="0"/>
                        <a:t>*EOY (3)</a:t>
                      </a:r>
                    </a:p>
                  </a:txBody>
                  <a:tcPr marL="186368" marR="186368" marT="93184" marB="93184" anchor="ctr"/>
                </a:tc>
                <a:tc>
                  <a:txBody>
                    <a:bodyPr/>
                    <a:lstStyle/>
                    <a:p>
                      <a:pPr algn="l"/>
                      <a:r>
                        <a:rPr lang="en-US" sz="2800" dirty="0"/>
                        <a:t>5/11/2026</a:t>
                      </a:r>
                    </a:p>
                  </a:txBody>
                  <a:tcPr marL="186368" marR="186368" marT="93184" marB="93184" anchor="ctr"/>
                </a:tc>
                <a:tc>
                  <a:txBody>
                    <a:bodyPr/>
                    <a:lstStyle/>
                    <a:p>
                      <a:pPr algn="l"/>
                      <a:r>
                        <a:rPr lang="en-US" sz="2800" dirty="0"/>
                        <a:t>7/10/2026</a:t>
                      </a:r>
                    </a:p>
                  </a:txBody>
                  <a:tcPr marL="186368" marR="186368" marT="93184" marB="93184" anchor="ctr"/>
                </a:tc>
                <a:tc>
                  <a:txBody>
                    <a:bodyPr/>
                    <a:lstStyle/>
                    <a:p>
                      <a:pPr algn="l"/>
                      <a:r>
                        <a:rPr lang="en-US" sz="2800" dirty="0"/>
                        <a:t>7/17/2026</a:t>
                      </a:r>
                    </a:p>
                  </a:txBody>
                  <a:tcPr marL="186368" marR="186368" marT="93184" marB="93184" anchor="ctr"/>
                </a:tc>
                <a:extLst>
                  <a:ext uri="{0D108BD9-81ED-4DB2-BD59-A6C34878D82A}">
                    <a16:rowId xmlns:a16="http://schemas.microsoft.com/office/drawing/2014/main" val="3476545992"/>
                  </a:ext>
                </a:extLst>
              </a:tr>
              <a:tr h="718212">
                <a:tc>
                  <a:txBody>
                    <a:bodyPr/>
                    <a:lstStyle/>
                    <a:p>
                      <a:pPr algn="l"/>
                      <a:r>
                        <a:rPr lang="en-US" sz="2300" dirty="0"/>
                        <a:t>*Summer (4)</a:t>
                      </a:r>
                    </a:p>
                  </a:txBody>
                  <a:tcPr marL="186368" marR="186368" marT="93184" marB="93184" anchor="ctr"/>
                </a:tc>
                <a:tc>
                  <a:txBody>
                    <a:bodyPr/>
                    <a:lstStyle/>
                    <a:p>
                      <a:pPr algn="l"/>
                      <a:r>
                        <a:rPr lang="en-US" sz="2800" dirty="0"/>
                        <a:t>7/27/2026</a:t>
                      </a:r>
                    </a:p>
                  </a:txBody>
                  <a:tcPr marL="186368" marR="186368" marT="93184" marB="93184" anchor="ctr"/>
                </a:tc>
                <a:tc>
                  <a:txBody>
                    <a:bodyPr/>
                    <a:lstStyle/>
                    <a:p>
                      <a:pPr algn="l"/>
                      <a:r>
                        <a:rPr lang="en-US" sz="2800" dirty="0"/>
                        <a:t>8/7/2026</a:t>
                      </a:r>
                    </a:p>
                  </a:txBody>
                  <a:tcPr marL="186368" marR="186368" marT="93184" marB="93184" anchor="ctr"/>
                </a:tc>
                <a:tc>
                  <a:txBody>
                    <a:bodyPr/>
                    <a:lstStyle/>
                    <a:p>
                      <a:pPr algn="l"/>
                      <a:r>
                        <a:rPr lang="en-US" sz="2800" dirty="0"/>
                        <a:t>8/14/2026</a:t>
                      </a:r>
                    </a:p>
                  </a:txBody>
                  <a:tcPr marL="186368" marR="186368" marT="93184" marB="93184" anchor="ctr"/>
                </a:tc>
                <a:extLst>
                  <a:ext uri="{0D108BD9-81ED-4DB2-BD59-A6C34878D82A}">
                    <a16:rowId xmlns:a16="http://schemas.microsoft.com/office/drawing/2014/main" val="1850856395"/>
                  </a:ext>
                </a:extLst>
              </a:tr>
            </a:tbl>
          </a:graphicData>
        </a:graphic>
      </p:graphicFrame>
      <p:sp>
        <p:nvSpPr>
          <p:cNvPr id="3" name="TextBox 2">
            <a:extLst>
              <a:ext uri="{FF2B5EF4-FFF2-40B4-BE49-F238E27FC236}">
                <a16:creationId xmlns:a16="http://schemas.microsoft.com/office/drawing/2014/main" id="{957D3F85-6493-B6AA-75DF-AE42B83B045C}"/>
              </a:ext>
            </a:extLst>
          </p:cNvPr>
          <p:cNvSpPr txBox="1"/>
          <p:nvPr/>
        </p:nvSpPr>
        <p:spPr>
          <a:xfrm>
            <a:off x="1630706" y="6214533"/>
            <a:ext cx="3422060" cy="369332"/>
          </a:xfrm>
          <a:prstGeom prst="rect">
            <a:avLst/>
          </a:prstGeom>
          <a:noFill/>
        </p:spPr>
        <p:txBody>
          <a:bodyPr wrap="square" rtlCol="0">
            <a:spAutoFit/>
          </a:bodyPr>
          <a:lstStyle/>
          <a:p>
            <a:r>
              <a:rPr lang="en-US" dirty="0"/>
              <a:t>*Anticipated dates</a:t>
            </a:r>
          </a:p>
        </p:txBody>
      </p:sp>
    </p:spTree>
    <p:extLst>
      <p:ext uri="{BB962C8B-B14F-4D97-AF65-F5344CB8AC3E}">
        <p14:creationId xmlns:p14="http://schemas.microsoft.com/office/powerpoint/2010/main" val="3998134511"/>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Resources</a:t>
            </a:r>
          </a:p>
        </p:txBody>
      </p:sp>
      <p:sp>
        <p:nvSpPr>
          <p:cNvPr id="3" name="Subtitle 2"/>
          <p:cNvSpPr>
            <a:spLocks noGrp="1"/>
          </p:cNvSpPr>
          <p:nvPr>
            <p:ph type="subTitle" idx="1"/>
          </p:nvPr>
        </p:nvSpPr>
        <p:spPr/>
        <p:txBody>
          <a:bodyPr>
            <a:normAutofit/>
          </a:bodyPr>
          <a:lstStyle/>
          <a:p>
            <a:r>
              <a:rPr lang="en-US" dirty="0"/>
              <a:t>Support Documents</a:t>
            </a:r>
          </a:p>
        </p:txBody>
      </p:sp>
      <p:sp>
        <p:nvSpPr>
          <p:cNvPr id="4" name="Slide Number Placeholder 3"/>
          <p:cNvSpPr>
            <a:spLocks noGrp="1"/>
          </p:cNvSpPr>
          <p:nvPr>
            <p:ph type="sldNum" sz="quarter" idx="12"/>
          </p:nvPr>
        </p:nvSpPr>
        <p:spPr/>
        <p:txBody>
          <a:bodyPr/>
          <a:lstStyle/>
          <a:p>
            <a:fld id="{B2102BAA-C61A-4A39-BDF1-4340D572B82C}" type="slidenum">
              <a:rPr lang="en-US" smtClean="0"/>
              <a:t>25</a:t>
            </a:fld>
            <a:endParaRPr lang="en-US"/>
          </a:p>
        </p:txBody>
      </p:sp>
    </p:spTree>
    <p:extLst>
      <p:ext uri="{BB962C8B-B14F-4D97-AF65-F5344CB8AC3E}">
        <p14:creationId xmlns:p14="http://schemas.microsoft.com/office/powerpoint/2010/main" val="3160557128"/>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a:t>Support Documents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26</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116958" y="1458930"/>
            <a:ext cx="11961628" cy="5262545"/>
          </a:xfrm>
        </p:spPr>
        <p:txBody>
          <a:bodyPr>
            <a:normAutofit/>
          </a:bodyPr>
          <a:lstStyle/>
          <a:p>
            <a:r>
              <a:rPr lang="en-US" dirty="0"/>
              <a:t>The </a:t>
            </a:r>
            <a:r>
              <a:rPr lang="en-US" dirty="0">
                <a:hlinkClick r:id="rId3"/>
              </a:rPr>
              <a:t>SRC web page </a:t>
            </a:r>
            <a:r>
              <a:rPr lang="en-US" dirty="0"/>
              <a:t>contains all current documentation.</a:t>
            </a:r>
          </a:p>
          <a:p>
            <a:pPr lvl="1"/>
            <a:r>
              <a:rPr lang="en-US" dirty="0">
                <a:solidFill>
                  <a:schemeClr val="tx2"/>
                </a:solidFill>
              </a:rPr>
              <a:t>Introduction to SRC Presentation</a:t>
            </a:r>
          </a:p>
          <a:p>
            <a:pPr lvl="1"/>
            <a:r>
              <a:rPr lang="en-US" dirty="0">
                <a:solidFill>
                  <a:schemeClr val="tx2"/>
                </a:solidFill>
              </a:rPr>
              <a:t>Specifications for Completing the Student Record Collection</a:t>
            </a:r>
          </a:p>
          <a:p>
            <a:pPr lvl="2"/>
            <a:r>
              <a:rPr lang="en-US" dirty="0"/>
              <a:t>Details every data element, contains data edits, and reporting rules.</a:t>
            </a:r>
          </a:p>
          <a:p>
            <a:pPr lvl="1"/>
            <a:r>
              <a:rPr lang="en-US" dirty="0">
                <a:solidFill>
                  <a:schemeClr val="tx2"/>
                </a:solidFill>
              </a:rPr>
              <a:t>Data Elements</a:t>
            </a:r>
          </a:p>
          <a:p>
            <a:pPr lvl="2"/>
            <a:r>
              <a:rPr lang="en-US" dirty="0"/>
              <a:t>Excel and PDF table containing the data elements, similar to the Specifications Document. </a:t>
            </a:r>
          </a:p>
          <a:p>
            <a:pPr lvl="2"/>
            <a:r>
              <a:rPr lang="en-US" dirty="0"/>
              <a:t>Use for quick reference and for file submission type information</a:t>
            </a:r>
          </a:p>
          <a:p>
            <a:pPr lvl="1"/>
            <a:r>
              <a:rPr lang="en-US" dirty="0">
                <a:solidFill>
                  <a:schemeClr val="tx2"/>
                </a:solidFill>
              </a:rPr>
              <a:t>Data File Template</a:t>
            </a:r>
          </a:p>
          <a:p>
            <a:pPr lvl="2"/>
            <a:r>
              <a:rPr lang="en-US" dirty="0"/>
              <a:t>Follows the layout of the text file submitted.</a:t>
            </a:r>
          </a:p>
          <a:p>
            <a:pPr lvl="2"/>
            <a:r>
              <a:rPr lang="en-US" dirty="0"/>
              <a:t>Used to find students and resolve errors.</a:t>
            </a:r>
          </a:p>
          <a:p>
            <a:pPr lvl="1"/>
            <a:r>
              <a:rPr lang="en-US" dirty="0">
                <a:solidFill>
                  <a:schemeClr val="tx2"/>
                </a:solidFill>
              </a:rPr>
              <a:t>Specifications for Completing the Miscellaneous Collection</a:t>
            </a:r>
          </a:p>
          <a:p>
            <a:pPr lvl="1"/>
            <a:r>
              <a:rPr lang="en-US" dirty="0">
                <a:solidFill>
                  <a:schemeClr val="tx2"/>
                </a:solidFill>
              </a:rPr>
              <a:t>Layout for Tab Delimited File</a:t>
            </a:r>
          </a:p>
          <a:p>
            <a:pPr lvl="1"/>
            <a:endParaRPr lang="en-US" dirty="0"/>
          </a:p>
          <a:p>
            <a:pPr lvl="1"/>
            <a:endParaRPr lang="en-US" dirty="0"/>
          </a:p>
        </p:txBody>
      </p:sp>
    </p:spTree>
    <p:extLst>
      <p:ext uri="{BB962C8B-B14F-4D97-AF65-F5344CB8AC3E}">
        <p14:creationId xmlns:p14="http://schemas.microsoft.com/office/powerpoint/2010/main" val="173243420"/>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a:solidFill>
                  <a:schemeClr val="bg2"/>
                </a:solidFill>
              </a:rPr>
              <a:t>Questions</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858359" y="5599489"/>
            <a:ext cx="10548801" cy="824811"/>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2400" b="1" i="1" u="none" strike="noStrike" cap="none" dirty="0">
                <a:solidFill>
                  <a:srgbClr val="000000"/>
                </a:solidFill>
                <a:latin typeface="Trebuchet MS"/>
                <a:ea typeface="Trebuchet MS"/>
                <a:cs typeface="Trebuchet MS"/>
                <a:sym typeface="Trebuchet MS"/>
              </a:rPr>
              <a:t>This presentation will be available to participants on the SRC website.</a:t>
            </a:r>
            <a:endParaRPr sz="2400" b="1" i="1"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3846838009"/>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BDE44-0E2E-5DEA-5547-C3F92E69DC68}"/>
              </a:ext>
            </a:extLst>
          </p:cNvPr>
          <p:cNvSpPr>
            <a:spLocks noGrp="1"/>
          </p:cNvSpPr>
          <p:nvPr>
            <p:ph type="title"/>
          </p:nvPr>
        </p:nvSpPr>
        <p:spPr/>
        <p:txBody>
          <a:bodyPr>
            <a:normAutofit/>
          </a:bodyPr>
          <a:lstStyle/>
          <a:p>
            <a:r>
              <a:rPr lang="en-US" dirty="0"/>
              <a:t>Contact Information</a:t>
            </a:r>
          </a:p>
        </p:txBody>
      </p:sp>
      <p:sp>
        <p:nvSpPr>
          <p:cNvPr id="3" name="Content Placeholder 2">
            <a:extLst>
              <a:ext uri="{FF2B5EF4-FFF2-40B4-BE49-F238E27FC236}">
                <a16:creationId xmlns:a16="http://schemas.microsoft.com/office/drawing/2014/main" id="{C618B58E-6C32-D557-5E53-11EB8A99D5E9}"/>
              </a:ext>
            </a:extLst>
          </p:cNvPr>
          <p:cNvSpPr>
            <a:spLocks noGrp="1"/>
          </p:cNvSpPr>
          <p:nvPr>
            <p:ph idx="1"/>
          </p:nvPr>
        </p:nvSpPr>
        <p:spPr/>
        <p:txBody>
          <a:bodyPr>
            <a:normAutofit/>
          </a:bodyPr>
          <a:lstStyle/>
          <a:p>
            <a:pPr marL="0" indent="0">
              <a:buNone/>
            </a:pPr>
            <a:r>
              <a:rPr lang="en-US" sz="2000" dirty="0">
                <a:hlinkClick r:id="rId2"/>
              </a:rPr>
              <a:t>Student Record Collection | Virginia Department of Education</a:t>
            </a:r>
            <a:endParaRPr lang="en-US" sz="2000" dirty="0"/>
          </a:p>
          <a:p>
            <a:pPr marL="0" indent="0">
              <a:buNone/>
            </a:pPr>
            <a:endParaRPr lang="en-US" sz="3200" dirty="0"/>
          </a:p>
          <a:p>
            <a:pPr marL="0" indent="0">
              <a:buNone/>
            </a:pPr>
            <a:r>
              <a:rPr lang="en-US" sz="2000" b="1" dirty="0"/>
              <a:t>Brittney Kanard, Education Data Specialist Team Lead</a:t>
            </a:r>
          </a:p>
          <a:p>
            <a:pPr marL="0" indent="0">
              <a:buNone/>
            </a:pPr>
            <a:r>
              <a:rPr lang="en-US" sz="1900" dirty="0"/>
              <a:t>Phone: 804-750-8107</a:t>
            </a:r>
          </a:p>
          <a:p>
            <a:pPr marL="0" indent="0">
              <a:buNone/>
            </a:pPr>
            <a:r>
              <a:rPr lang="en-US" sz="1900" dirty="0"/>
              <a:t>Email: </a:t>
            </a:r>
            <a:r>
              <a:rPr lang="en-US" sz="1900" dirty="0">
                <a:hlinkClick r:id="rId3"/>
              </a:rPr>
              <a:t>Brittney.Kanard@doe.virginia.gov</a:t>
            </a:r>
            <a:r>
              <a:rPr lang="en-US" sz="1900" dirty="0"/>
              <a:t>  or</a:t>
            </a:r>
          </a:p>
          <a:p>
            <a:pPr marL="0" indent="0">
              <a:buNone/>
            </a:pPr>
            <a:r>
              <a:rPr lang="en-US" sz="1900" dirty="0"/>
              <a:t>           </a:t>
            </a:r>
            <a:r>
              <a:rPr lang="en-US" sz="1900" dirty="0">
                <a:hlinkClick r:id="rId4"/>
              </a:rPr>
              <a:t>resultshelp@doe.virginia.gov</a:t>
            </a:r>
            <a:r>
              <a:rPr lang="en-US" sz="1900" dirty="0"/>
              <a:t> </a:t>
            </a:r>
            <a:r>
              <a:rPr lang="en-US" sz="1500" i="1" dirty="0"/>
              <a:t>Monitored: 7:30 am to 4:00 pm, Monday through Friday except for state holidays</a:t>
            </a:r>
          </a:p>
          <a:p>
            <a:pPr marL="0" indent="0">
              <a:buNone/>
            </a:pPr>
            <a:endParaRPr lang="en-US" sz="1900" dirty="0"/>
          </a:p>
          <a:p>
            <a:pPr marL="0" indent="0">
              <a:buNone/>
            </a:pPr>
            <a:r>
              <a:rPr lang="nl-NL" sz="2000" b="1" dirty="0"/>
              <a:t>Carol Wells Bazzichi, Director of Data Servics</a:t>
            </a:r>
          </a:p>
          <a:p>
            <a:pPr marL="0" indent="0">
              <a:buNone/>
            </a:pPr>
            <a:r>
              <a:rPr lang="nl-NL" sz="1900" dirty="0"/>
              <a:t>Email: </a:t>
            </a:r>
            <a:r>
              <a:rPr lang="nl-NL" sz="1900" dirty="0">
                <a:hlinkClick r:id="rId5"/>
              </a:rPr>
              <a:t>Carol.WellsBazzichi@doe.virginia.gov</a:t>
            </a:r>
            <a:endParaRPr lang="nl-NL" sz="1900" dirty="0"/>
          </a:p>
          <a:p>
            <a:pPr marL="0" indent="0">
              <a:buNone/>
            </a:pPr>
            <a:endParaRPr lang="nl-NL" sz="1900" dirty="0"/>
          </a:p>
        </p:txBody>
      </p:sp>
      <p:sp>
        <p:nvSpPr>
          <p:cNvPr id="4" name="Slide Number Placeholder 3">
            <a:extLst>
              <a:ext uri="{FF2B5EF4-FFF2-40B4-BE49-F238E27FC236}">
                <a16:creationId xmlns:a16="http://schemas.microsoft.com/office/drawing/2014/main" id="{343214DC-4715-2D67-FCD9-35244C2A0A82}"/>
              </a:ext>
            </a:extLst>
          </p:cNvPr>
          <p:cNvSpPr>
            <a:spLocks noGrp="1"/>
          </p:cNvSpPr>
          <p:nvPr>
            <p:ph type="sldNum" sz="quarter" idx="12"/>
          </p:nvPr>
        </p:nvSpPr>
        <p:spPr/>
        <p:txBody>
          <a:bodyPr/>
          <a:lstStyle/>
          <a:p>
            <a:fld id="{B2102BAA-C61A-4A39-BDF1-4340D572B82C}" type="slidenum">
              <a:rPr lang="en-US" smtClean="0"/>
              <a:t>28</a:t>
            </a:fld>
            <a:endParaRPr lang="en-US"/>
          </a:p>
        </p:txBody>
      </p:sp>
    </p:spTree>
    <p:extLst>
      <p:ext uri="{BB962C8B-B14F-4D97-AF65-F5344CB8AC3E}">
        <p14:creationId xmlns:p14="http://schemas.microsoft.com/office/powerpoint/2010/main" val="74257175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dirty="0"/>
              <a:t>Agenda</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sz="4400" dirty="0"/>
              <a:t>2025-2026 Changes</a:t>
            </a:r>
          </a:p>
          <a:p>
            <a:r>
              <a:rPr lang="en-US" sz="4400" dirty="0"/>
              <a:t>Reporting Reminders</a:t>
            </a:r>
          </a:p>
          <a:p>
            <a:r>
              <a:rPr lang="en-US" sz="4400" dirty="0"/>
              <a:t>Timeline and Resources </a:t>
            </a:r>
          </a:p>
          <a:p>
            <a:r>
              <a:rPr lang="en-US" sz="4400" dirty="0"/>
              <a:t>Questions</a:t>
            </a:r>
          </a:p>
          <a:p>
            <a:endParaRPr lang="en-US" dirty="0"/>
          </a:p>
        </p:txBody>
      </p:sp>
    </p:spTree>
    <p:extLst>
      <p:ext uri="{BB962C8B-B14F-4D97-AF65-F5344CB8AC3E}">
        <p14:creationId xmlns:p14="http://schemas.microsoft.com/office/powerpoint/2010/main" val="166429418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2025-2026 Changes</a:t>
            </a:r>
          </a:p>
        </p:txBody>
      </p:sp>
      <p:sp>
        <p:nvSpPr>
          <p:cNvPr id="3" name="Subtitle 2"/>
          <p:cNvSpPr>
            <a:spLocks noGrp="1"/>
          </p:cNvSpPr>
          <p:nvPr>
            <p:ph type="subTitle" idx="1"/>
          </p:nvPr>
        </p:nvSpPr>
        <p:spPr/>
        <p:txBody>
          <a:bodyPr>
            <a:normAutofit fontScale="77500" lnSpcReduction="20000"/>
          </a:bodyPr>
          <a:lstStyle/>
          <a:p>
            <a:r>
              <a:rPr lang="en-US" dirty="0"/>
              <a:t>New Data Elements</a:t>
            </a:r>
          </a:p>
          <a:p>
            <a:r>
              <a:rPr lang="en-US" dirty="0"/>
              <a:t>Retired Data Elements</a:t>
            </a:r>
          </a:p>
          <a:p>
            <a:r>
              <a:rPr lang="en-US" dirty="0"/>
              <a:t>Code Value Changes</a:t>
            </a:r>
          </a:p>
          <a:p>
            <a:r>
              <a:rPr lang="en-US" dirty="0"/>
              <a:t>New Edits</a:t>
            </a:r>
          </a:p>
          <a:p>
            <a:r>
              <a:rPr lang="en-US" dirty="0"/>
              <a:t>Report Updates</a:t>
            </a:r>
          </a:p>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4</a:t>
            </a:fld>
            <a:endParaRPr lang="en-US"/>
          </a:p>
        </p:txBody>
      </p:sp>
    </p:spTree>
    <p:extLst>
      <p:ext uri="{BB962C8B-B14F-4D97-AF65-F5344CB8AC3E}">
        <p14:creationId xmlns:p14="http://schemas.microsoft.com/office/powerpoint/2010/main" val="178053788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a:t>New Data element</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5</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838200" y="1458931"/>
            <a:ext cx="10515600" cy="5176046"/>
          </a:xfrm>
        </p:spPr>
        <p:txBody>
          <a:bodyPr>
            <a:normAutofit lnSpcReduction="10000"/>
          </a:bodyPr>
          <a:lstStyle/>
          <a:p>
            <a:r>
              <a:rPr lang="en-US" sz="3900" dirty="0">
                <a:solidFill>
                  <a:srgbClr val="002060"/>
                </a:solidFill>
              </a:rPr>
              <a:t>Post Secondary Attainment Code</a:t>
            </a:r>
          </a:p>
          <a:p>
            <a:pPr lvl="1"/>
            <a:r>
              <a:rPr lang="en-US" sz="2300" dirty="0">
                <a:solidFill>
                  <a:srgbClr val="002060"/>
                </a:solidFill>
              </a:rPr>
              <a:t>A code used to identify a student that has earned an Associate Degree, the one year Uniform Certificate of General Studies, Passport, Bachelor’s Degree, or an Applied Science Degree (AAS) from a community college in the Commonwealth concurrent with a high school diploma.</a:t>
            </a:r>
          </a:p>
          <a:p>
            <a:pPr lvl="2"/>
            <a:r>
              <a:rPr lang="en-US" sz="1900" dirty="0">
                <a:solidFill>
                  <a:schemeClr val="accent3">
                    <a:lumMod val="75000"/>
                  </a:schemeClr>
                </a:solidFill>
              </a:rPr>
              <a:t>This is required for the enrollment calculation of the 3E Framework.</a:t>
            </a:r>
          </a:p>
          <a:p>
            <a:pPr marL="457200" lvl="1" indent="0">
              <a:buNone/>
            </a:pPr>
            <a:endParaRPr lang="en-US" sz="2700" dirty="0">
              <a:solidFill>
                <a:srgbClr val="002060"/>
              </a:solidFill>
            </a:endParaRPr>
          </a:p>
          <a:p>
            <a:r>
              <a:rPr lang="en-US" sz="3200" dirty="0">
                <a:solidFill>
                  <a:srgbClr val="002060"/>
                </a:solidFill>
              </a:rPr>
              <a:t>Code Values</a:t>
            </a:r>
          </a:p>
          <a:p>
            <a:r>
              <a:rPr lang="en-US" sz="2000" dirty="0"/>
              <a:t>1 - Associate's Degree</a:t>
            </a:r>
          </a:p>
          <a:p>
            <a:pPr>
              <a:lnSpc>
                <a:spcPct val="100000"/>
              </a:lnSpc>
            </a:pPr>
            <a:r>
              <a:rPr lang="en-US" sz="2000" dirty="0"/>
              <a:t>2 - Uniform Certificate of General Studies</a:t>
            </a:r>
          </a:p>
          <a:p>
            <a:pPr>
              <a:lnSpc>
                <a:spcPct val="100000"/>
              </a:lnSpc>
            </a:pPr>
            <a:r>
              <a:rPr lang="en-US" sz="2000" dirty="0"/>
              <a:t>3 - Passport</a:t>
            </a:r>
          </a:p>
          <a:p>
            <a:pPr>
              <a:lnSpc>
                <a:spcPct val="100000"/>
              </a:lnSpc>
            </a:pPr>
            <a:r>
              <a:rPr lang="en-US" sz="2000" dirty="0"/>
              <a:t>4 - Bachelor's Degree</a:t>
            </a:r>
          </a:p>
          <a:p>
            <a:pPr>
              <a:lnSpc>
                <a:spcPct val="100000"/>
              </a:lnSpc>
            </a:pPr>
            <a:r>
              <a:rPr lang="en-US" sz="2000" dirty="0"/>
              <a:t>5 - Applied Science Degree</a:t>
            </a:r>
          </a:p>
          <a:p>
            <a:endParaRPr lang="en-US" sz="2400" dirty="0"/>
          </a:p>
          <a:p>
            <a:endParaRPr lang="en-US" dirty="0"/>
          </a:p>
          <a:p>
            <a:pPr lvl="1"/>
            <a:endParaRPr lang="en-US" dirty="0"/>
          </a:p>
        </p:txBody>
      </p:sp>
    </p:spTree>
    <p:extLst>
      <p:ext uri="{BB962C8B-B14F-4D97-AF65-F5344CB8AC3E}">
        <p14:creationId xmlns:p14="http://schemas.microsoft.com/office/powerpoint/2010/main" val="155489924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10267-F278-0433-C292-ABE263339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5B884-B132-4F90-362B-8918775C8B5C}"/>
              </a:ext>
            </a:extLst>
          </p:cNvPr>
          <p:cNvSpPr>
            <a:spLocks noGrp="1"/>
          </p:cNvSpPr>
          <p:nvPr>
            <p:ph type="title"/>
          </p:nvPr>
        </p:nvSpPr>
        <p:spPr/>
        <p:txBody>
          <a:bodyPr>
            <a:normAutofit/>
          </a:bodyPr>
          <a:lstStyle/>
          <a:p>
            <a:r>
              <a:rPr lang="en-US" dirty="0"/>
              <a:t>New Data element</a:t>
            </a:r>
          </a:p>
        </p:txBody>
      </p:sp>
      <p:sp>
        <p:nvSpPr>
          <p:cNvPr id="3" name="Slide Number Placeholder 2">
            <a:extLst>
              <a:ext uri="{FF2B5EF4-FFF2-40B4-BE49-F238E27FC236}">
                <a16:creationId xmlns:a16="http://schemas.microsoft.com/office/drawing/2014/main" id="{332A8A50-E809-B74F-85F9-1AFF18EBA956}"/>
              </a:ext>
            </a:extLst>
          </p:cNvPr>
          <p:cNvSpPr>
            <a:spLocks noGrp="1"/>
          </p:cNvSpPr>
          <p:nvPr>
            <p:ph type="sldNum" sz="quarter" idx="12"/>
          </p:nvPr>
        </p:nvSpPr>
        <p:spPr/>
        <p:txBody>
          <a:bodyPr/>
          <a:lstStyle/>
          <a:p>
            <a:fld id="{B2102BAA-C61A-4A39-BDF1-4340D572B82C}" type="slidenum">
              <a:rPr lang="en-US" smtClean="0"/>
              <a:t>6</a:t>
            </a:fld>
            <a:endParaRPr lang="en-US"/>
          </a:p>
        </p:txBody>
      </p:sp>
      <p:sp>
        <p:nvSpPr>
          <p:cNvPr id="4" name="Content Placeholder 3">
            <a:extLst>
              <a:ext uri="{FF2B5EF4-FFF2-40B4-BE49-F238E27FC236}">
                <a16:creationId xmlns:a16="http://schemas.microsoft.com/office/drawing/2014/main" id="{6BD5F401-1F06-39B9-7BF4-78671702BA86}"/>
              </a:ext>
            </a:extLst>
          </p:cNvPr>
          <p:cNvSpPr>
            <a:spLocks noGrp="1"/>
          </p:cNvSpPr>
          <p:nvPr>
            <p:ph idx="1"/>
          </p:nvPr>
        </p:nvSpPr>
        <p:spPr>
          <a:xfrm>
            <a:off x="838200" y="1458931"/>
            <a:ext cx="10515600" cy="5176046"/>
          </a:xfrm>
        </p:spPr>
        <p:txBody>
          <a:bodyPr>
            <a:normAutofit/>
          </a:bodyPr>
          <a:lstStyle/>
          <a:p>
            <a:r>
              <a:rPr lang="en-US" sz="3900" dirty="0">
                <a:solidFill>
                  <a:srgbClr val="002060"/>
                </a:solidFill>
              </a:rPr>
              <a:t>Foreign Exchange Program Participation Flag</a:t>
            </a:r>
          </a:p>
          <a:p>
            <a:pPr lvl="1"/>
            <a:r>
              <a:rPr lang="en-US" sz="2300" dirty="0">
                <a:solidFill>
                  <a:srgbClr val="002060"/>
                </a:solidFill>
              </a:rPr>
              <a:t>A flag to identify student participation in foreign exchange program to comply with </a:t>
            </a:r>
            <a:r>
              <a:rPr lang="en-US" sz="2300" dirty="0">
                <a:solidFill>
                  <a:srgbClr val="002060"/>
                </a:solidFill>
                <a:hlinkClick r:id="rId3"/>
              </a:rPr>
              <a:t>8VAC20-132-40</a:t>
            </a:r>
            <a:r>
              <a:rPr lang="en-US" sz="2300" dirty="0">
                <a:solidFill>
                  <a:srgbClr val="002060"/>
                </a:solidFill>
              </a:rPr>
              <a:t>.</a:t>
            </a:r>
            <a:endParaRPr lang="en-US" sz="2700" dirty="0">
              <a:solidFill>
                <a:srgbClr val="002060"/>
              </a:solidFill>
            </a:endParaRPr>
          </a:p>
          <a:p>
            <a:r>
              <a:rPr lang="en-US" sz="3200" dirty="0">
                <a:solidFill>
                  <a:srgbClr val="002060"/>
                </a:solidFill>
              </a:rPr>
              <a:t>Edits</a:t>
            </a:r>
          </a:p>
          <a:p>
            <a:pPr lvl="1"/>
            <a:r>
              <a:rPr lang="en-US" sz="2300" dirty="0">
                <a:solidFill>
                  <a:srgbClr val="002060"/>
                </a:solidFill>
              </a:rPr>
              <a:t>Must be Y or N</a:t>
            </a:r>
          </a:p>
          <a:p>
            <a:endParaRPr lang="en-US" sz="2400" dirty="0"/>
          </a:p>
          <a:p>
            <a:endParaRPr lang="en-US" dirty="0"/>
          </a:p>
          <a:p>
            <a:pPr lvl="1"/>
            <a:endParaRPr lang="en-US" dirty="0"/>
          </a:p>
        </p:txBody>
      </p:sp>
    </p:spTree>
    <p:extLst>
      <p:ext uri="{BB962C8B-B14F-4D97-AF65-F5344CB8AC3E}">
        <p14:creationId xmlns:p14="http://schemas.microsoft.com/office/powerpoint/2010/main" val="57444429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E35D3-555B-3A09-9E10-104E3A1D5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615CB6-F12C-2BA0-034C-0180F081B392}"/>
              </a:ext>
            </a:extLst>
          </p:cNvPr>
          <p:cNvSpPr>
            <a:spLocks noGrp="1"/>
          </p:cNvSpPr>
          <p:nvPr>
            <p:ph type="title"/>
          </p:nvPr>
        </p:nvSpPr>
        <p:spPr/>
        <p:txBody>
          <a:bodyPr>
            <a:normAutofit/>
          </a:bodyPr>
          <a:lstStyle/>
          <a:p>
            <a:r>
              <a:rPr lang="en-US" dirty="0"/>
              <a:t>New Data element</a:t>
            </a:r>
          </a:p>
        </p:txBody>
      </p:sp>
      <p:sp>
        <p:nvSpPr>
          <p:cNvPr id="3" name="Slide Number Placeholder 2">
            <a:extLst>
              <a:ext uri="{FF2B5EF4-FFF2-40B4-BE49-F238E27FC236}">
                <a16:creationId xmlns:a16="http://schemas.microsoft.com/office/drawing/2014/main" id="{6EC88B65-7C4D-CBC0-D7B4-17C0DDD4B274}"/>
              </a:ext>
            </a:extLst>
          </p:cNvPr>
          <p:cNvSpPr>
            <a:spLocks noGrp="1"/>
          </p:cNvSpPr>
          <p:nvPr>
            <p:ph type="sldNum" sz="quarter" idx="12"/>
          </p:nvPr>
        </p:nvSpPr>
        <p:spPr/>
        <p:txBody>
          <a:bodyPr/>
          <a:lstStyle/>
          <a:p>
            <a:fld id="{B2102BAA-C61A-4A39-BDF1-4340D572B82C}" type="slidenum">
              <a:rPr lang="en-US" smtClean="0"/>
              <a:t>7</a:t>
            </a:fld>
            <a:endParaRPr lang="en-US"/>
          </a:p>
        </p:txBody>
      </p:sp>
      <p:sp>
        <p:nvSpPr>
          <p:cNvPr id="4" name="Content Placeholder 3">
            <a:extLst>
              <a:ext uri="{FF2B5EF4-FFF2-40B4-BE49-F238E27FC236}">
                <a16:creationId xmlns:a16="http://schemas.microsoft.com/office/drawing/2014/main" id="{7400BE6C-045C-5A1D-8067-E3221E9A3E0A}"/>
              </a:ext>
            </a:extLst>
          </p:cNvPr>
          <p:cNvSpPr>
            <a:spLocks noGrp="1"/>
          </p:cNvSpPr>
          <p:nvPr>
            <p:ph idx="1"/>
          </p:nvPr>
        </p:nvSpPr>
        <p:spPr>
          <a:xfrm>
            <a:off x="838200" y="1458931"/>
            <a:ext cx="10515600" cy="5176046"/>
          </a:xfrm>
        </p:spPr>
        <p:txBody>
          <a:bodyPr>
            <a:normAutofit lnSpcReduction="10000"/>
          </a:bodyPr>
          <a:lstStyle/>
          <a:p>
            <a:r>
              <a:rPr lang="en-US" sz="3900" dirty="0">
                <a:solidFill>
                  <a:srgbClr val="002060"/>
                </a:solidFill>
              </a:rPr>
              <a:t>CTE Credit Accommodation Flag</a:t>
            </a:r>
          </a:p>
          <a:p>
            <a:pPr lvl="1"/>
            <a:r>
              <a:rPr lang="en-US" sz="2800" dirty="0">
                <a:solidFill>
                  <a:srgbClr val="002060"/>
                </a:solidFill>
              </a:rPr>
              <a:t>A flag to indicate a Student Competency Record was used to evaluate the student’s proficiency of skills attained for the CTE course competencies to satisfy the Standard Diploma requirements where it is determined that the credentialing assessment is not appropriate.</a:t>
            </a:r>
          </a:p>
          <a:p>
            <a:pPr marL="914400" lvl="2" indent="0">
              <a:buNone/>
            </a:pPr>
            <a:endParaRPr lang="en-US" sz="2700" dirty="0">
              <a:solidFill>
                <a:srgbClr val="002060"/>
              </a:solidFill>
            </a:endParaRPr>
          </a:p>
          <a:p>
            <a:pPr lvl="1"/>
            <a:r>
              <a:rPr lang="en-US" sz="2800" dirty="0">
                <a:solidFill>
                  <a:srgbClr val="002060"/>
                </a:solidFill>
              </a:rPr>
              <a:t>Edits</a:t>
            </a:r>
          </a:p>
          <a:p>
            <a:pPr lvl="2">
              <a:lnSpc>
                <a:spcPct val="110000"/>
              </a:lnSpc>
            </a:pPr>
            <a:r>
              <a:rPr lang="en-US" sz="2400" dirty="0">
                <a:solidFill>
                  <a:srgbClr val="002060"/>
                </a:solidFill>
              </a:rPr>
              <a:t>Must be Y or N</a:t>
            </a:r>
          </a:p>
          <a:p>
            <a:pPr lvl="2">
              <a:lnSpc>
                <a:spcPct val="110000"/>
              </a:lnSpc>
            </a:pPr>
            <a:r>
              <a:rPr lang="en-US" sz="2400" dirty="0">
                <a:solidFill>
                  <a:srgbClr val="002060"/>
                </a:solidFill>
              </a:rPr>
              <a:t>If Y, Locally Verified Credits must be &gt;0</a:t>
            </a:r>
          </a:p>
          <a:p>
            <a:pPr lvl="2">
              <a:lnSpc>
                <a:spcPct val="110000"/>
              </a:lnSpc>
            </a:pPr>
            <a:r>
              <a:rPr lang="en-US" sz="2400" dirty="0">
                <a:solidFill>
                  <a:srgbClr val="002060"/>
                </a:solidFill>
              </a:rPr>
              <a:t>If Y, Primary Disability Code cannot be blank</a:t>
            </a:r>
          </a:p>
          <a:p>
            <a:pPr lvl="2">
              <a:lnSpc>
                <a:spcPct val="110000"/>
              </a:lnSpc>
            </a:pPr>
            <a:r>
              <a:rPr lang="en-US" sz="2400" dirty="0">
                <a:solidFill>
                  <a:srgbClr val="002060"/>
                </a:solidFill>
              </a:rPr>
              <a:t>Must be N if Graduate/Other Completer code is not 1</a:t>
            </a:r>
          </a:p>
          <a:p>
            <a:endParaRPr lang="en-US" sz="2400" dirty="0"/>
          </a:p>
          <a:p>
            <a:endParaRPr lang="en-US" dirty="0"/>
          </a:p>
          <a:p>
            <a:pPr lvl="1"/>
            <a:endParaRPr lang="en-US" dirty="0"/>
          </a:p>
        </p:txBody>
      </p:sp>
    </p:spTree>
    <p:extLst>
      <p:ext uri="{BB962C8B-B14F-4D97-AF65-F5344CB8AC3E}">
        <p14:creationId xmlns:p14="http://schemas.microsoft.com/office/powerpoint/2010/main" val="553646317"/>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E5802-5333-7A74-EA9D-5BF459487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C42D12-D595-BF8C-C0BD-02F75B20F024}"/>
              </a:ext>
            </a:extLst>
          </p:cNvPr>
          <p:cNvSpPr>
            <a:spLocks noGrp="1"/>
          </p:cNvSpPr>
          <p:nvPr>
            <p:ph type="title"/>
          </p:nvPr>
        </p:nvSpPr>
        <p:spPr/>
        <p:txBody>
          <a:bodyPr>
            <a:normAutofit/>
          </a:bodyPr>
          <a:lstStyle/>
          <a:p>
            <a:r>
              <a:rPr lang="en-US" dirty="0"/>
              <a:t>Retired Data elements</a:t>
            </a:r>
          </a:p>
        </p:txBody>
      </p:sp>
      <p:sp>
        <p:nvSpPr>
          <p:cNvPr id="3" name="Slide Number Placeholder 2">
            <a:extLst>
              <a:ext uri="{FF2B5EF4-FFF2-40B4-BE49-F238E27FC236}">
                <a16:creationId xmlns:a16="http://schemas.microsoft.com/office/drawing/2014/main" id="{6F40B5F6-7F6B-C57C-4F79-1C039B420767}"/>
              </a:ext>
            </a:extLst>
          </p:cNvPr>
          <p:cNvSpPr>
            <a:spLocks noGrp="1"/>
          </p:cNvSpPr>
          <p:nvPr>
            <p:ph type="sldNum" sz="quarter" idx="12"/>
          </p:nvPr>
        </p:nvSpPr>
        <p:spPr/>
        <p:txBody>
          <a:bodyPr/>
          <a:lstStyle/>
          <a:p>
            <a:fld id="{B2102BAA-C61A-4A39-BDF1-4340D572B82C}" type="slidenum">
              <a:rPr lang="en-US" smtClean="0"/>
              <a:t>8</a:t>
            </a:fld>
            <a:endParaRPr lang="en-US"/>
          </a:p>
        </p:txBody>
      </p:sp>
      <p:sp>
        <p:nvSpPr>
          <p:cNvPr id="4" name="Content Placeholder 3">
            <a:extLst>
              <a:ext uri="{FF2B5EF4-FFF2-40B4-BE49-F238E27FC236}">
                <a16:creationId xmlns:a16="http://schemas.microsoft.com/office/drawing/2014/main" id="{AF2D68A4-DDE3-F276-D778-3A2E5204EA13}"/>
              </a:ext>
            </a:extLst>
          </p:cNvPr>
          <p:cNvSpPr>
            <a:spLocks noGrp="1"/>
          </p:cNvSpPr>
          <p:nvPr>
            <p:ph idx="1"/>
          </p:nvPr>
        </p:nvSpPr>
        <p:spPr>
          <a:xfrm>
            <a:off x="838200" y="1458931"/>
            <a:ext cx="10515600" cy="5176046"/>
          </a:xfrm>
        </p:spPr>
        <p:txBody>
          <a:bodyPr>
            <a:normAutofit/>
          </a:bodyPr>
          <a:lstStyle/>
          <a:p>
            <a:pPr marL="0" indent="0">
              <a:buNone/>
            </a:pPr>
            <a:endParaRPr lang="en-US" sz="2400" dirty="0"/>
          </a:p>
          <a:p>
            <a:endParaRPr lang="en-US" dirty="0"/>
          </a:p>
          <a:p>
            <a:pPr lvl="1"/>
            <a:endParaRPr lang="en-US" dirty="0"/>
          </a:p>
        </p:txBody>
      </p:sp>
      <p:graphicFrame>
        <p:nvGraphicFramePr>
          <p:cNvPr id="5" name="Table 4">
            <a:extLst>
              <a:ext uri="{FF2B5EF4-FFF2-40B4-BE49-F238E27FC236}">
                <a16:creationId xmlns:a16="http://schemas.microsoft.com/office/drawing/2014/main" id="{DD0A82B9-95B2-8B61-80E3-4E377ADBDCE8}"/>
              </a:ext>
            </a:extLst>
          </p:cNvPr>
          <p:cNvGraphicFramePr>
            <a:graphicFrameLocks noGrp="1"/>
          </p:cNvGraphicFramePr>
          <p:nvPr>
            <p:extLst>
              <p:ext uri="{D42A27DB-BD31-4B8C-83A1-F6EECF244321}">
                <p14:modId xmlns:p14="http://schemas.microsoft.com/office/powerpoint/2010/main" val="216824744"/>
              </p:ext>
            </p:extLst>
          </p:nvPr>
        </p:nvGraphicFramePr>
        <p:xfrm>
          <a:off x="838200" y="1810997"/>
          <a:ext cx="10515600" cy="4600378"/>
        </p:xfrm>
        <a:graphic>
          <a:graphicData uri="http://schemas.openxmlformats.org/drawingml/2006/table">
            <a:tbl>
              <a:tblPr firstRow="1" bandRow="1">
                <a:tableStyleId>{5C22544A-7EE6-4342-B048-85BDC9FD1C3A}</a:tableStyleId>
              </a:tblPr>
              <a:tblGrid>
                <a:gridCol w="5310673">
                  <a:extLst>
                    <a:ext uri="{9D8B030D-6E8A-4147-A177-3AD203B41FA5}">
                      <a16:colId xmlns:a16="http://schemas.microsoft.com/office/drawing/2014/main" val="2240306839"/>
                    </a:ext>
                  </a:extLst>
                </a:gridCol>
                <a:gridCol w="5204927">
                  <a:extLst>
                    <a:ext uri="{9D8B030D-6E8A-4147-A177-3AD203B41FA5}">
                      <a16:colId xmlns:a16="http://schemas.microsoft.com/office/drawing/2014/main" val="693595563"/>
                    </a:ext>
                  </a:extLst>
                </a:gridCol>
              </a:tblGrid>
              <a:tr h="529092">
                <a:tc>
                  <a:txBody>
                    <a:bodyPr/>
                    <a:lstStyle/>
                    <a:p>
                      <a:r>
                        <a:rPr lang="en-US" sz="2400" dirty="0"/>
                        <a:t>Data Element</a:t>
                      </a:r>
                    </a:p>
                  </a:txBody>
                  <a:tcPr/>
                </a:tc>
                <a:tc>
                  <a:txBody>
                    <a:bodyPr/>
                    <a:lstStyle/>
                    <a:p>
                      <a:r>
                        <a:rPr lang="en-US" sz="2400" dirty="0"/>
                        <a:t>Reason for Retiring</a:t>
                      </a:r>
                    </a:p>
                  </a:txBody>
                  <a:tcPr/>
                </a:tc>
                <a:extLst>
                  <a:ext uri="{0D108BD9-81ED-4DB2-BD59-A6C34878D82A}">
                    <a16:rowId xmlns:a16="http://schemas.microsoft.com/office/drawing/2014/main" val="908449580"/>
                  </a:ext>
                </a:extLst>
              </a:tr>
              <a:tr h="529092">
                <a:tc>
                  <a:txBody>
                    <a:bodyPr/>
                    <a:lstStyle/>
                    <a:p>
                      <a:r>
                        <a:rPr lang="en-US" sz="2000" dirty="0"/>
                        <a:t>Advanced Placement Code</a:t>
                      </a:r>
                    </a:p>
                  </a:txBody>
                  <a:tcPr/>
                </a:tc>
                <a:tc>
                  <a:txBody>
                    <a:bodyPr/>
                    <a:lstStyle/>
                    <a:p>
                      <a:r>
                        <a:rPr lang="en-US" sz="2000" dirty="0"/>
                        <a:t>Collected on the Vendor Test Collection</a:t>
                      </a:r>
                    </a:p>
                  </a:txBody>
                  <a:tcPr/>
                </a:tc>
                <a:extLst>
                  <a:ext uri="{0D108BD9-81ED-4DB2-BD59-A6C34878D82A}">
                    <a16:rowId xmlns:a16="http://schemas.microsoft.com/office/drawing/2014/main" val="3291154525"/>
                  </a:ext>
                </a:extLst>
              </a:tr>
              <a:tr h="529092">
                <a:tc>
                  <a:txBody>
                    <a:bodyPr/>
                    <a:lstStyle/>
                    <a:p>
                      <a:r>
                        <a:rPr lang="en-US" sz="2000" dirty="0"/>
                        <a:t>IB Code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Collected on the Vendor Test Collection</a:t>
                      </a:r>
                    </a:p>
                  </a:txBody>
                  <a:tcPr/>
                </a:tc>
                <a:extLst>
                  <a:ext uri="{0D108BD9-81ED-4DB2-BD59-A6C34878D82A}">
                    <a16:rowId xmlns:a16="http://schemas.microsoft.com/office/drawing/2014/main" val="2692192810"/>
                  </a:ext>
                </a:extLst>
              </a:tr>
              <a:tr h="529092">
                <a:tc>
                  <a:txBody>
                    <a:bodyPr/>
                    <a:lstStyle/>
                    <a:p>
                      <a:r>
                        <a:rPr lang="en-US" sz="2000" dirty="0"/>
                        <a:t>Cambridge </a:t>
                      </a:r>
                      <a:r>
                        <a:rPr lang="en-US" sz="2000" dirty="0" err="1"/>
                        <a:t>Programme</a:t>
                      </a:r>
                      <a:r>
                        <a:rPr lang="en-US" sz="2000" dirty="0"/>
                        <a:t> Code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Collected on the Vendor Test Collection</a:t>
                      </a:r>
                    </a:p>
                  </a:txBody>
                  <a:tcPr/>
                </a:tc>
                <a:extLst>
                  <a:ext uri="{0D108BD9-81ED-4DB2-BD59-A6C34878D82A}">
                    <a16:rowId xmlns:a16="http://schemas.microsoft.com/office/drawing/2014/main" val="2607758469"/>
                  </a:ext>
                </a:extLst>
              </a:tr>
              <a:tr h="913227">
                <a:tc>
                  <a:txBody>
                    <a:bodyPr/>
                    <a:lstStyle/>
                    <a:p>
                      <a:r>
                        <a:rPr lang="en-US" sz="2000" dirty="0"/>
                        <a:t>Uniform Certificate of General Studies/Associate Degree Flag</a:t>
                      </a:r>
                    </a:p>
                  </a:txBody>
                  <a:tcPr/>
                </a:tc>
                <a:tc>
                  <a:txBody>
                    <a:bodyPr/>
                    <a:lstStyle/>
                    <a:p>
                      <a:r>
                        <a:rPr lang="en-US" sz="2000" dirty="0"/>
                        <a:t>Needed to differentiate. These are now collected as a Post Secondary Attainment Code and used for 3E.</a:t>
                      </a:r>
                    </a:p>
                  </a:txBody>
                  <a:tcPr/>
                </a:tc>
                <a:extLst>
                  <a:ext uri="{0D108BD9-81ED-4DB2-BD59-A6C34878D82A}">
                    <a16:rowId xmlns:a16="http://schemas.microsoft.com/office/drawing/2014/main" val="1012247634"/>
                  </a:ext>
                </a:extLst>
              </a:tr>
              <a:tr h="777130">
                <a:tc>
                  <a:txBody>
                    <a:bodyPr/>
                    <a:lstStyle/>
                    <a:p>
                      <a:r>
                        <a:rPr lang="en-US" sz="2000" dirty="0"/>
                        <a:t>Special Permission Locally Awarded Verified Credits</a:t>
                      </a:r>
                    </a:p>
                  </a:txBody>
                  <a:tcPr/>
                </a:tc>
                <a:tc>
                  <a:txBody>
                    <a:bodyPr/>
                    <a:lstStyle/>
                    <a:p>
                      <a:r>
                        <a:rPr lang="en-US" sz="2000" dirty="0"/>
                        <a:t>Determined to be a subset of LAVC’s</a:t>
                      </a:r>
                    </a:p>
                  </a:txBody>
                  <a:tcPr/>
                </a:tc>
                <a:extLst>
                  <a:ext uri="{0D108BD9-81ED-4DB2-BD59-A6C34878D82A}">
                    <a16:rowId xmlns:a16="http://schemas.microsoft.com/office/drawing/2014/main" val="1694423833"/>
                  </a:ext>
                </a:extLst>
              </a:tr>
              <a:tr h="529092">
                <a:tc>
                  <a:txBody>
                    <a:bodyPr/>
                    <a:lstStyle/>
                    <a:p>
                      <a:r>
                        <a:rPr lang="en-US" sz="2000" dirty="0"/>
                        <a:t>Credit Accommodation Code</a:t>
                      </a:r>
                    </a:p>
                  </a:txBody>
                  <a:tcPr/>
                </a:tc>
                <a:tc>
                  <a:txBody>
                    <a:bodyPr/>
                    <a:lstStyle/>
                    <a:p>
                      <a:r>
                        <a:rPr lang="en-US" sz="2000" dirty="0"/>
                        <a:t>Can be determined via assessment record or MSC SCED Code.</a:t>
                      </a:r>
                    </a:p>
                  </a:txBody>
                  <a:tcPr/>
                </a:tc>
                <a:extLst>
                  <a:ext uri="{0D108BD9-81ED-4DB2-BD59-A6C34878D82A}">
                    <a16:rowId xmlns:a16="http://schemas.microsoft.com/office/drawing/2014/main" val="3788485742"/>
                  </a:ext>
                </a:extLst>
              </a:tr>
            </a:tbl>
          </a:graphicData>
        </a:graphic>
      </p:graphicFrame>
    </p:spTree>
    <p:extLst>
      <p:ext uri="{BB962C8B-B14F-4D97-AF65-F5344CB8AC3E}">
        <p14:creationId xmlns:p14="http://schemas.microsoft.com/office/powerpoint/2010/main" val="122500054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838200" y="609600"/>
            <a:ext cx="3739341" cy="1330839"/>
          </a:xfrm>
        </p:spPr>
        <p:txBody>
          <a:bodyPr vert="horz" lIns="91440" tIns="45720" rIns="91440" bIns="45720" rtlCol="0" anchor="ctr">
            <a:normAutofit/>
          </a:bodyPr>
          <a:lstStyle/>
          <a:p>
            <a:r>
              <a:rPr lang="en-US" sz="4400" kern="1200" dirty="0">
                <a:solidFill>
                  <a:schemeClr val="bg2"/>
                </a:solidFill>
                <a:latin typeface="+mj-lt"/>
                <a:ea typeface="+mj-ea"/>
                <a:cs typeface="+mj-cs"/>
              </a:rPr>
              <a:t>Code Value Change</a:t>
            </a: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757084" y="2194102"/>
            <a:ext cx="3532283" cy="3908586"/>
          </a:xfrm>
        </p:spPr>
        <p:txBody>
          <a:bodyPr vert="horz" lIns="91440" tIns="45720" rIns="91440" bIns="45720" rtlCol="0">
            <a:normAutofit fontScale="85000" lnSpcReduction="10000"/>
          </a:bodyPr>
          <a:lstStyle/>
          <a:p>
            <a:pPr marL="0" indent="0">
              <a:buNone/>
            </a:pPr>
            <a:r>
              <a:rPr lang="en-US" sz="2900" b="1" dirty="0">
                <a:solidFill>
                  <a:schemeClr val="tx1"/>
                </a:solidFill>
              </a:rPr>
              <a:t>Initial Primary Nighttime Residence Code</a:t>
            </a:r>
          </a:p>
          <a:p>
            <a:pPr marL="0" indent="0">
              <a:buNone/>
            </a:pPr>
            <a:r>
              <a:rPr lang="en-US" sz="2900" dirty="0">
                <a:solidFill>
                  <a:schemeClr val="tx1"/>
                </a:solidFill>
              </a:rPr>
              <a:t>Three (3) new codes have been added to capture all possible scenarios.</a:t>
            </a: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r>
              <a:rPr lang="en-US" sz="2100" dirty="0">
                <a:solidFill>
                  <a:schemeClr val="tx1"/>
                </a:solidFill>
              </a:rPr>
              <a:t>For the full list, please visit the </a:t>
            </a:r>
            <a:r>
              <a:rPr lang="en-US" sz="2100" dirty="0">
                <a:solidFill>
                  <a:schemeClr val="tx1"/>
                </a:solidFill>
                <a:hlinkClick r:id="rId3"/>
              </a:rPr>
              <a:t>SRC Website </a:t>
            </a:r>
            <a:r>
              <a:rPr lang="en-US" sz="2100" dirty="0">
                <a:solidFill>
                  <a:schemeClr val="tx1"/>
                </a:solidFill>
              </a:rPr>
              <a:t>and select </a:t>
            </a:r>
            <a:r>
              <a:rPr lang="en-US" sz="2100" dirty="0">
                <a:solidFill>
                  <a:schemeClr val="tx1"/>
                </a:solidFill>
                <a:hlinkClick r:id="rId4"/>
              </a:rPr>
              <a:t>Code Values</a:t>
            </a:r>
            <a:r>
              <a:rPr lang="en-US" sz="2100" dirty="0">
                <a:solidFill>
                  <a:schemeClr val="tx1"/>
                </a:solidFill>
              </a:rPr>
              <a:t>.</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sz="1000">
                <a:solidFill>
                  <a:schemeClr val="tx1">
                    <a:lumMod val="50000"/>
                    <a:lumOff val="50000"/>
                  </a:schemeClr>
                </a:solidFill>
              </a:rPr>
              <a:pPr>
                <a:spcAft>
                  <a:spcPts val="600"/>
                </a:spcAft>
              </a:pPr>
              <a:t>9</a:t>
            </a:fld>
            <a:endParaRPr lang="en-US" sz="1000">
              <a:solidFill>
                <a:schemeClr val="tx1">
                  <a:lumMod val="50000"/>
                  <a:lumOff val="50000"/>
                </a:schemeClr>
              </a:solidFill>
            </a:endParaRPr>
          </a:p>
        </p:txBody>
      </p:sp>
      <p:graphicFrame>
        <p:nvGraphicFramePr>
          <p:cNvPr id="5" name="Table 4">
            <a:extLst>
              <a:ext uri="{FF2B5EF4-FFF2-40B4-BE49-F238E27FC236}">
                <a16:creationId xmlns:a16="http://schemas.microsoft.com/office/drawing/2014/main" id="{804CB6BE-144B-4018-52D9-734E5B553792}"/>
              </a:ext>
            </a:extLst>
          </p:cNvPr>
          <p:cNvGraphicFramePr>
            <a:graphicFrameLocks noGrp="1"/>
          </p:cNvGraphicFramePr>
          <p:nvPr>
            <p:extLst>
              <p:ext uri="{D42A27DB-BD31-4B8C-83A1-F6EECF244321}">
                <p14:modId xmlns:p14="http://schemas.microsoft.com/office/powerpoint/2010/main" val="2428213601"/>
              </p:ext>
            </p:extLst>
          </p:nvPr>
        </p:nvGraphicFramePr>
        <p:xfrm>
          <a:off x="5445456" y="1756125"/>
          <a:ext cx="5989460" cy="3366365"/>
        </p:xfrm>
        <a:graphic>
          <a:graphicData uri="http://schemas.openxmlformats.org/drawingml/2006/table">
            <a:tbl>
              <a:tblPr firstRow="1" bandRow="1">
                <a:tableStyleId>{5C22544A-7EE6-4342-B048-85BDC9FD1C3A}</a:tableStyleId>
              </a:tblPr>
              <a:tblGrid>
                <a:gridCol w="805479">
                  <a:extLst>
                    <a:ext uri="{9D8B030D-6E8A-4147-A177-3AD203B41FA5}">
                      <a16:colId xmlns:a16="http://schemas.microsoft.com/office/drawing/2014/main" val="4253247945"/>
                    </a:ext>
                  </a:extLst>
                </a:gridCol>
                <a:gridCol w="5183981">
                  <a:extLst>
                    <a:ext uri="{9D8B030D-6E8A-4147-A177-3AD203B41FA5}">
                      <a16:colId xmlns:a16="http://schemas.microsoft.com/office/drawing/2014/main" val="2403759128"/>
                    </a:ext>
                  </a:extLst>
                </a:gridCol>
              </a:tblGrid>
              <a:tr h="330914">
                <a:tc>
                  <a:txBody>
                    <a:bodyPr/>
                    <a:lstStyle/>
                    <a:p>
                      <a:pPr marL="0" marR="0" algn="ctr">
                        <a:spcBef>
                          <a:spcPts val="0"/>
                        </a:spcBef>
                        <a:spcAft>
                          <a:spcPts val="0"/>
                        </a:spcAft>
                      </a:pPr>
                      <a:r>
                        <a:rPr lang="en-US" sz="2000">
                          <a:effectLst/>
                        </a:rPr>
                        <a:t>Code</a:t>
                      </a:r>
                      <a:endParaRPr lang="en-US" sz="20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0"/>
                        </a:spcBef>
                        <a:spcAft>
                          <a:spcPts val="0"/>
                        </a:spcAft>
                      </a:pPr>
                      <a:r>
                        <a:rPr lang="en-US" sz="2000" dirty="0">
                          <a:effectLst/>
                        </a:rPr>
                        <a:t>Description</a:t>
                      </a:r>
                      <a:endParaRPr lang="en-US" sz="2000" dirty="0">
                        <a:effectLst/>
                        <a:latin typeface="Times New Roman" panose="02020603050405020304" pitchFamily="18" charset="0"/>
                        <a:ea typeface="Times New Roman" panose="02020603050405020304" pitchFamily="18" charset="0"/>
                      </a:endParaRPr>
                    </a:p>
                  </a:txBody>
                  <a:tcPr marL="77046" marR="77046" marT="0" marB="0"/>
                </a:tc>
                <a:extLst>
                  <a:ext uri="{0D108BD9-81ED-4DB2-BD59-A6C34878D82A}">
                    <a16:rowId xmlns:a16="http://schemas.microsoft.com/office/drawing/2014/main" val="3784805336"/>
                  </a:ext>
                </a:extLst>
              </a:tr>
              <a:tr h="330914">
                <a:tc>
                  <a:txBody>
                    <a:bodyPr/>
                    <a:lstStyle/>
                    <a:p>
                      <a:pPr marL="0" marR="0" algn="ctr">
                        <a:spcBef>
                          <a:spcPts val="0"/>
                        </a:spcBef>
                        <a:spcAft>
                          <a:spcPts val="0"/>
                        </a:spcAft>
                      </a:pPr>
                      <a:r>
                        <a:rPr lang="en-US" sz="2000">
                          <a:effectLst/>
                        </a:rPr>
                        <a:t>1</a:t>
                      </a:r>
                      <a:endParaRPr lang="en-US" sz="20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2000" dirty="0">
                          <a:effectLst/>
                          <a:latin typeface="Arial" panose="020B0604020202020204" pitchFamily="34" charset="0"/>
                          <a:ea typeface="Times New Roman" panose="02020603050405020304" pitchFamily="18" charset="0"/>
                        </a:rPr>
                        <a:t>Unsheltered</a:t>
                      </a:r>
                    </a:p>
                  </a:txBody>
                  <a:tcPr marL="77046" marR="77046" marT="0" marB="0"/>
                </a:tc>
                <a:extLst>
                  <a:ext uri="{0D108BD9-81ED-4DB2-BD59-A6C34878D82A}">
                    <a16:rowId xmlns:a16="http://schemas.microsoft.com/office/drawing/2014/main" val="299192773"/>
                  </a:ext>
                </a:extLst>
              </a:tr>
              <a:tr h="455876">
                <a:tc>
                  <a:txBody>
                    <a:bodyPr/>
                    <a:lstStyle/>
                    <a:p>
                      <a:pPr marL="0" marR="0" algn="ctr">
                        <a:spcBef>
                          <a:spcPts val="0"/>
                        </a:spcBef>
                        <a:spcAft>
                          <a:spcPts val="0"/>
                        </a:spcAft>
                      </a:pPr>
                      <a:r>
                        <a:rPr lang="en-US" sz="2000" dirty="0">
                          <a:effectLst/>
                        </a:rPr>
                        <a:t>2</a:t>
                      </a:r>
                      <a:endParaRPr lang="en-US" sz="2000" dirty="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US" sz="2000" dirty="0">
                          <a:effectLst/>
                          <a:latin typeface="Arial" panose="020B0604020202020204" pitchFamily="34" charset="0"/>
                          <a:ea typeface="Times New Roman" panose="02020603050405020304" pitchFamily="18" charset="0"/>
                        </a:rPr>
                        <a:t>Shelters </a:t>
                      </a:r>
                    </a:p>
                  </a:txBody>
                  <a:tcPr marL="77046" marR="77046" marT="0" marB="0"/>
                </a:tc>
                <a:extLst>
                  <a:ext uri="{0D108BD9-81ED-4DB2-BD59-A6C34878D82A}">
                    <a16:rowId xmlns:a16="http://schemas.microsoft.com/office/drawing/2014/main" val="3723998174"/>
                  </a:ext>
                </a:extLst>
              </a:tr>
              <a:tr h="448247">
                <a:tc>
                  <a:txBody>
                    <a:bodyPr/>
                    <a:lstStyle/>
                    <a:p>
                      <a:pPr marL="0" marR="0" algn="ctr">
                        <a:spcBef>
                          <a:spcPts val="0"/>
                        </a:spcBef>
                        <a:spcAft>
                          <a:spcPts val="0"/>
                        </a:spcAft>
                      </a:pPr>
                      <a:r>
                        <a:rPr lang="en-US" sz="2000">
                          <a:effectLst/>
                        </a:rPr>
                        <a:t>3</a:t>
                      </a:r>
                      <a:endParaRPr lang="en-US" sz="20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US" sz="2000" dirty="0">
                          <a:effectLst/>
                          <a:latin typeface="Arial" panose="020B0604020202020204" pitchFamily="34" charset="0"/>
                          <a:ea typeface="Times New Roman" panose="02020603050405020304" pitchFamily="18" charset="0"/>
                        </a:rPr>
                        <a:t>Doubled-up</a:t>
                      </a:r>
                    </a:p>
                  </a:txBody>
                  <a:tcPr marL="77046" marR="77046" marT="0" marB="0"/>
                </a:tc>
                <a:extLst>
                  <a:ext uri="{0D108BD9-81ED-4DB2-BD59-A6C34878D82A}">
                    <a16:rowId xmlns:a16="http://schemas.microsoft.com/office/drawing/2014/main" val="3784370485"/>
                  </a:ext>
                </a:extLst>
              </a:tr>
              <a:tr h="383336">
                <a:tc>
                  <a:txBody>
                    <a:bodyPr/>
                    <a:lstStyle/>
                    <a:p>
                      <a:pPr marL="0" marR="0" algn="ctr">
                        <a:spcBef>
                          <a:spcPts val="0"/>
                        </a:spcBef>
                        <a:spcAft>
                          <a:spcPts val="0"/>
                        </a:spcAft>
                      </a:pPr>
                      <a:r>
                        <a:rPr lang="en-US" sz="2000" dirty="0">
                          <a:effectLst/>
                          <a:latin typeface="Times New Roman" panose="02020603050405020304" pitchFamily="18" charset="0"/>
                          <a:ea typeface="Times New Roman" panose="02020603050405020304" pitchFamily="18" charset="0"/>
                        </a:rPr>
                        <a:t>4</a:t>
                      </a:r>
                    </a:p>
                  </a:txBody>
                  <a:tcPr marL="77046" marR="77046" marT="0" marB="0"/>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US" sz="2000" dirty="0">
                          <a:effectLst/>
                          <a:latin typeface="Arial" panose="020B0604020202020204" pitchFamily="34" charset="0"/>
                          <a:ea typeface="Times New Roman" panose="02020603050405020304" pitchFamily="18" charset="0"/>
                        </a:rPr>
                        <a:t>Hotel/motel</a:t>
                      </a:r>
                    </a:p>
                  </a:txBody>
                  <a:tcPr marL="77046" marR="77046" marT="0" marB="0"/>
                </a:tc>
                <a:extLst>
                  <a:ext uri="{0D108BD9-81ED-4DB2-BD59-A6C34878D82A}">
                    <a16:rowId xmlns:a16="http://schemas.microsoft.com/office/drawing/2014/main" val="3540180428"/>
                  </a:ext>
                </a:extLst>
              </a:tr>
              <a:tr h="439119">
                <a:tc>
                  <a:txBody>
                    <a:bodyPr/>
                    <a:lstStyle/>
                    <a:p>
                      <a:pPr marL="0" marR="0" algn="ctr">
                        <a:spcBef>
                          <a:spcPts val="0"/>
                        </a:spcBef>
                        <a:spcAft>
                          <a:spcPts val="0"/>
                        </a:spcAft>
                      </a:pPr>
                      <a:r>
                        <a:rPr lang="en-US" sz="2000" b="1" dirty="0">
                          <a:effectLst/>
                        </a:rPr>
                        <a:t>5</a:t>
                      </a:r>
                      <a:endParaRPr lang="en-US" sz="2000" b="1" dirty="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2000" b="1" dirty="0">
                          <a:effectLst/>
                          <a:latin typeface="Arial" panose="020B0604020202020204" pitchFamily="34" charset="0"/>
                          <a:ea typeface="Times New Roman" panose="02020603050405020304" pitchFamily="18" charset="0"/>
                        </a:rPr>
                        <a:t>Eligibility appeal pending</a:t>
                      </a:r>
                    </a:p>
                  </a:txBody>
                  <a:tcPr marL="77046" marR="77046" marT="0" marB="0"/>
                </a:tc>
                <a:extLst>
                  <a:ext uri="{0D108BD9-81ED-4DB2-BD59-A6C34878D82A}">
                    <a16:rowId xmlns:a16="http://schemas.microsoft.com/office/drawing/2014/main" val="1487413913"/>
                  </a:ext>
                </a:extLst>
              </a:tr>
              <a:tr h="330914">
                <a:tc>
                  <a:txBody>
                    <a:bodyPr/>
                    <a:lstStyle/>
                    <a:p>
                      <a:pPr marL="0" marR="0" algn="ctr">
                        <a:spcBef>
                          <a:spcPts val="0"/>
                        </a:spcBef>
                        <a:spcAft>
                          <a:spcPts val="0"/>
                        </a:spcAft>
                      </a:pPr>
                      <a:r>
                        <a:rPr lang="en-US" sz="2000" b="1" dirty="0">
                          <a:effectLst/>
                        </a:rPr>
                        <a:t>6</a:t>
                      </a:r>
                      <a:endParaRPr lang="en-US" sz="2000" b="1" dirty="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2000" b="1" dirty="0">
                          <a:effectLst/>
                          <a:latin typeface="Arial" panose="020B0604020202020204" pitchFamily="34" charset="0"/>
                          <a:ea typeface="Times New Roman" panose="02020603050405020304" pitchFamily="18" charset="0"/>
                        </a:rPr>
                        <a:t>Eligibility dispute final; not eligible</a:t>
                      </a:r>
                    </a:p>
                  </a:txBody>
                  <a:tcPr marL="77046" marR="77046" marT="0" marB="0"/>
                </a:tc>
                <a:extLst>
                  <a:ext uri="{0D108BD9-81ED-4DB2-BD59-A6C34878D82A}">
                    <a16:rowId xmlns:a16="http://schemas.microsoft.com/office/drawing/2014/main" val="4211901726"/>
                  </a:ext>
                </a:extLst>
              </a:tr>
              <a:tr h="647045">
                <a:tc>
                  <a:txBody>
                    <a:bodyPr/>
                    <a:lstStyle/>
                    <a:p>
                      <a:pPr marL="0" marR="0" algn="ctr">
                        <a:spcBef>
                          <a:spcPts val="0"/>
                        </a:spcBef>
                        <a:spcAft>
                          <a:spcPts val="0"/>
                        </a:spcAft>
                      </a:pPr>
                      <a:r>
                        <a:rPr lang="en-US" sz="2000" b="1" dirty="0">
                          <a:effectLst/>
                          <a:latin typeface="+mn-lt"/>
                          <a:ea typeface="Times New Roman" panose="02020603050405020304" pitchFamily="18" charset="0"/>
                        </a:rPr>
                        <a:t>7</a:t>
                      </a:r>
                    </a:p>
                  </a:txBody>
                  <a:tcPr marL="77046" marR="77046" marT="0" marB="0"/>
                </a:tc>
                <a:tc>
                  <a:txBody>
                    <a:bodyPr/>
                    <a:lstStyle/>
                    <a:p>
                      <a:pPr marL="0" marR="0">
                        <a:spcBef>
                          <a:spcPts val="200"/>
                        </a:spcBef>
                        <a:spcAft>
                          <a:spcPts val="200"/>
                        </a:spcAft>
                      </a:pPr>
                      <a:r>
                        <a:rPr lang="en-US" sz="2000" b="1" dirty="0">
                          <a:effectLst/>
                          <a:latin typeface="Arial" panose="020B0604020202020204" pitchFamily="34" charset="0"/>
                          <a:ea typeface="Times New Roman" panose="02020603050405020304" pitchFamily="18" charset="0"/>
                        </a:rPr>
                        <a:t>Eligible this academic year in a different LEA; permanently housed at enrollment</a:t>
                      </a:r>
                    </a:p>
                  </a:txBody>
                  <a:tcPr marL="77046" marR="77046" marT="0" marB="0"/>
                </a:tc>
                <a:extLst>
                  <a:ext uri="{0D108BD9-81ED-4DB2-BD59-A6C34878D82A}">
                    <a16:rowId xmlns:a16="http://schemas.microsoft.com/office/drawing/2014/main" val="770309427"/>
                  </a:ext>
                </a:extLst>
              </a:tr>
            </a:tbl>
          </a:graphicData>
        </a:graphic>
      </p:graphicFrame>
    </p:spTree>
    <p:extLst>
      <p:ext uri="{BB962C8B-B14F-4D97-AF65-F5344CB8AC3E}">
        <p14:creationId xmlns:p14="http://schemas.microsoft.com/office/powerpoint/2010/main" val="756429084"/>
      </p:ext>
    </p:extLst>
  </p:cSld>
  <p:clrMapOvr>
    <a:masterClrMapping/>
  </p:clrMapOvr>
  <p:transition spd="slow">
    <p:wipe/>
  </p:transition>
</p:sld>
</file>

<file path=ppt/theme/theme1.xml><?xml version="1.0" encoding="utf-8"?>
<a:theme xmlns:a="http://schemas.openxmlformats.org/drawingml/2006/main" name="Office Theme">
  <a:themeElements>
    <a:clrScheme name="VDOE New">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VDOE-New">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40107</TotalTime>
  <Words>2082</Words>
  <Application>Microsoft Office PowerPoint</Application>
  <PresentationFormat>Widescreen</PresentationFormat>
  <Paragraphs>355</Paragraphs>
  <Slides>28</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Courier New</vt:lpstr>
      <vt:lpstr>Georgia</vt:lpstr>
      <vt:lpstr>Times New Roman</vt:lpstr>
      <vt:lpstr>Trebuchet MS</vt:lpstr>
      <vt:lpstr>Office Theme</vt:lpstr>
      <vt:lpstr>2025-2026 Student Record Collection</vt:lpstr>
      <vt:lpstr>WEBINAR PARTICIPATION</vt:lpstr>
      <vt:lpstr>Agenda</vt:lpstr>
      <vt:lpstr>2025-2026 Changes</vt:lpstr>
      <vt:lpstr>New Data element</vt:lpstr>
      <vt:lpstr>New Data element</vt:lpstr>
      <vt:lpstr>New Data element</vt:lpstr>
      <vt:lpstr>Retired Data elements</vt:lpstr>
      <vt:lpstr>Code Value Change</vt:lpstr>
      <vt:lpstr>Initial Primary Nighttime Residence</vt:lpstr>
      <vt:lpstr>Code Value Changes</vt:lpstr>
      <vt:lpstr>New edits</vt:lpstr>
      <vt:lpstr>New edits</vt:lpstr>
      <vt:lpstr>Report Updates</vt:lpstr>
      <vt:lpstr>Reporting reminders</vt:lpstr>
      <vt:lpstr>Reporting Reminder</vt:lpstr>
      <vt:lpstr>Reporting Reminder</vt:lpstr>
      <vt:lpstr>Reporting Reminder</vt:lpstr>
      <vt:lpstr>Reporting Reminder</vt:lpstr>
      <vt:lpstr>Primary Products from Fall</vt:lpstr>
      <vt:lpstr>Primary Products from Spring</vt:lpstr>
      <vt:lpstr>Primary Products from EOY</vt:lpstr>
      <vt:lpstr>Primary Products from Summer</vt:lpstr>
      <vt:lpstr>Reporting Timeline</vt:lpstr>
      <vt:lpstr>Resources</vt:lpstr>
      <vt:lpstr>Support Documents</vt:lpstr>
      <vt:lpstr>Questions</vt:lpstr>
      <vt:lpstr>Contact Information</vt:lpstr>
    </vt:vector>
  </TitlesOfParts>
  <Company>Virginia Information Technologies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VITA Program</dc:creator>
  <cp:lastModifiedBy>Kanard, Brittney (DOE)</cp:lastModifiedBy>
  <cp:revision>119</cp:revision>
  <dcterms:created xsi:type="dcterms:W3CDTF">2022-07-20T12:39:39Z</dcterms:created>
  <dcterms:modified xsi:type="dcterms:W3CDTF">2025-09-14T17:03:56Z</dcterms:modified>
</cp:coreProperties>
</file>